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5"/>
  </p:notesMasterIdLst>
  <p:handoutMasterIdLst>
    <p:handoutMasterId r:id="rId46"/>
  </p:handoutMasterIdLst>
  <p:sldIdLst>
    <p:sldId id="256" r:id="rId2"/>
    <p:sldId id="444" r:id="rId3"/>
    <p:sldId id="396" r:id="rId4"/>
    <p:sldId id="398" r:id="rId5"/>
    <p:sldId id="452" r:id="rId6"/>
    <p:sldId id="445" r:id="rId7"/>
    <p:sldId id="438" r:id="rId8"/>
    <p:sldId id="439" r:id="rId9"/>
    <p:sldId id="454" r:id="rId10"/>
    <p:sldId id="402" r:id="rId11"/>
    <p:sldId id="403" r:id="rId12"/>
    <p:sldId id="401" r:id="rId13"/>
    <p:sldId id="407" r:id="rId14"/>
    <p:sldId id="466" r:id="rId15"/>
    <p:sldId id="412" r:id="rId16"/>
    <p:sldId id="434" r:id="rId17"/>
    <p:sldId id="404" r:id="rId18"/>
    <p:sldId id="437" r:id="rId19"/>
    <p:sldId id="430" r:id="rId20"/>
    <p:sldId id="455" r:id="rId21"/>
    <p:sldId id="456" r:id="rId22"/>
    <p:sldId id="453" r:id="rId23"/>
    <p:sldId id="477" r:id="rId24"/>
    <p:sldId id="467" r:id="rId25"/>
    <p:sldId id="478" r:id="rId26"/>
    <p:sldId id="479" r:id="rId27"/>
    <p:sldId id="474" r:id="rId28"/>
    <p:sldId id="476" r:id="rId29"/>
    <p:sldId id="459" r:id="rId30"/>
    <p:sldId id="458" r:id="rId31"/>
    <p:sldId id="406" r:id="rId32"/>
    <p:sldId id="449" r:id="rId33"/>
    <p:sldId id="450" r:id="rId34"/>
    <p:sldId id="393" r:id="rId35"/>
    <p:sldId id="451" r:id="rId36"/>
    <p:sldId id="405" r:id="rId37"/>
    <p:sldId id="428" r:id="rId38"/>
    <p:sldId id="413" r:id="rId39"/>
    <p:sldId id="462" r:id="rId40"/>
    <p:sldId id="463" r:id="rId41"/>
    <p:sldId id="465" r:id="rId42"/>
    <p:sldId id="464" r:id="rId43"/>
    <p:sldId id="461" r:id="rId44"/>
  </p:sldIdLst>
  <p:sldSz cx="9144000" cy="6858000" type="screen4x3"/>
  <p:notesSz cx="7010400" cy="9296400"/>
  <p:embeddedFontLst>
    <p:embeddedFont>
      <p:font typeface="Calibri" pitchFamily="34" charset="0"/>
      <p:regular r:id="rId47"/>
      <p:bold r:id="rId48"/>
      <p:italic r:id="rId49"/>
      <p:boldItalic r:id="rId50"/>
    </p:embeddedFont>
    <p:embeddedFont>
      <p:font typeface="ＭＳ Ｐゴシック" pitchFamily="34" charset="-128"/>
      <p:regular r:id="rId51"/>
    </p:embeddedFont>
    <p:embeddedFont>
      <p:font typeface="Comic Sans MS" pitchFamily="66" charset="0"/>
      <p:regular r:id="rId52"/>
      <p:bold r:id="rId53"/>
    </p:embeddedFont>
    <p:embeddedFont>
      <p:font typeface="Arial Black" pitchFamily="34" charset="0"/>
      <p:bold r:id="rId54"/>
    </p:embeddedFont>
    <p:embeddedFont>
      <p:font typeface="Times" pitchFamily="18" charset="0"/>
      <p:regular r:id="rId55"/>
      <p:bold r:id="rId56"/>
      <p:italic r:id="rId57"/>
      <p:boldItalic r:id="rId5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FFFF00"/>
    <a:srgbClr val="008000"/>
    <a:srgbClr val="0000CC"/>
    <a:srgbClr val="99FF99"/>
    <a:srgbClr val="336699"/>
    <a:srgbClr val="000066"/>
    <a:srgbClr val="000099"/>
    <a:srgbClr val="3333CC"/>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2" autoAdjust="0"/>
    <p:restoredTop sz="94658" autoAdjust="0"/>
  </p:normalViewPr>
  <p:slideViewPr>
    <p:cSldViewPr>
      <p:cViewPr varScale="1">
        <p:scale>
          <a:sx n="59" d="100"/>
          <a:sy n="59" d="100"/>
        </p:scale>
        <p:origin x="-1997" y="10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7" tIns="46584" rIns="93167" bIns="46584" rtlCol="0"/>
          <a:lstStyle>
            <a:lvl1pPr algn="l">
              <a:defRPr sz="1200">
                <a:latin typeface="Arial" pitchFamily="34"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67" tIns="46584" rIns="93167" bIns="46584" rtlCol="0"/>
          <a:lstStyle>
            <a:lvl1pPr algn="r">
              <a:defRPr sz="1200">
                <a:latin typeface="Arial" pitchFamily="34" charset="0"/>
              </a:defRPr>
            </a:lvl1pPr>
          </a:lstStyle>
          <a:p>
            <a:pPr>
              <a:defRPr/>
            </a:pPr>
            <a:fld id="{1F4DA82B-EF99-4A16-A968-DAE982243D02}" type="datetimeFigureOut">
              <a:rPr lang="en-US"/>
              <a:pPr>
                <a:defRPr/>
              </a:pPr>
              <a:t>10/3/2011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7" tIns="46584" rIns="93167" bIns="46584" rtlCol="0" anchor="b"/>
          <a:lstStyle>
            <a:lvl1pPr algn="l">
              <a:defRPr sz="1200">
                <a:latin typeface="Arial" pitchFamily="34"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7" tIns="46584" rIns="93167" bIns="46584" rtlCol="0" anchor="b"/>
          <a:lstStyle>
            <a:lvl1pPr algn="r">
              <a:defRPr sz="1200">
                <a:latin typeface="Arial" pitchFamily="34" charset="0"/>
              </a:defRPr>
            </a:lvl1pPr>
          </a:lstStyle>
          <a:p>
            <a:pPr>
              <a:defRPr/>
            </a:pPr>
            <a:fld id="{F170BEC4-C731-42B8-AF7E-5B4B8B6ECC17}"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7" tIns="46584" rIns="93167" bIns="46584" rtlCol="0"/>
          <a:lstStyle>
            <a:lvl1pPr algn="l">
              <a:defRPr sz="1200">
                <a:latin typeface="Arial"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67" tIns="46584" rIns="93167" bIns="46584" rtlCol="0"/>
          <a:lstStyle>
            <a:lvl1pPr algn="r">
              <a:defRPr sz="1200">
                <a:latin typeface="Arial" pitchFamily="34" charset="0"/>
              </a:defRPr>
            </a:lvl1pPr>
          </a:lstStyle>
          <a:p>
            <a:pPr>
              <a:defRPr/>
            </a:pPr>
            <a:fld id="{5F4F816A-2A32-4BD8-BDA9-6B74577CD845}" type="datetimeFigureOut">
              <a:rPr lang="en-US"/>
              <a:pPr>
                <a:defRPr/>
              </a:pPr>
              <a:t>10/3/2011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7" tIns="46584" rIns="93167" bIns="4658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67" tIns="46584" rIns="93167" bIns="46584" rtlCol="0" anchor="b"/>
          <a:lstStyle>
            <a:lvl1pPr algn="l">
              <a:defRPr sz="1200">
                <a:latin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7" tIns="46584" rIns="93167" bIns="46584" rtlCol="0" anchor="b"/>
          <a:lstStyle>
            <a:lvl1pPr algn="r">
              <a:defRPr sz="1200">
                <a:latin typeface="Arial" pitchFamily="34" charset="0"/>
              </a:defRPr>
            </a:lvl1pPr>
          </a:lstStyle>
          <a:p>
            <a:pPr>
              <a:defRPr/>
            </a:pPr>
            <a:fld id="{F158CAA9-E8DF-4C22-A589-916EE500F76A}"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978AC-ED6C-4437-91C3-DD68F729E9DE}" type="slidenum">
              <a:rPr lang="en-US"/>
              <a:pPr/>
              <a:t>3</a:t>
            </a:fld>
            <a:endParaRPr lang="en-US"/>
          </a:p>
        </p:txBody>
      </p:sp>
      <p:sp>
        <p:nvSpPr>
          <p:cNvPr id="1412098" name="Rectangle 2"/>
          <p:cNvSpPr>
            <a:spLocks noGrp="1" noChangeArrowheads="1"/>
          </p:cNvSpPr>
          <p:nvPr>
            <p:ph type="body" idx="1"/>
          </p:nvPr>
        </p:nvSpPr>
        <p:spPr>
          <a:xfrm>
            <a:off x="904875" y="4418013"/>
            <a:ext cx="5199063" cy="4197350"/>
          </a:xfrm>
          <a:ln/>
        </p:spPr>
        <p:txBody>
          <a:bodyPr lIns="91728" tIns="45059" rIns="91728" bIns="45059"/>
          <a:lstStyle/>
          <a:p>
            <a:endParaRPr lang="en-US"/>
          </a:p>
        </p:txBody>
      </p:sp>
      <p:sp>
        <p:nvSpPr>
          <p:cNvPr id="1412099" name="Rectangle 3"/>
          <p:cNvSpPr>
            <a:spLocks noGrp="1" noRot="1" noChangeAspect="1" noChangeArrowheads="1" noTextEdit="1"/>
          </p:cNvSpPr>
          <p:nvPr>
            <p:ph type="sldImg"/>
          </p:nvPr>
        </p:nvSpPr>
        <p:spPr>
          <a:xfrm>
            <a:off x="1190625" y="703263"/>
            <a:ext cx="4630738" cy="3473450"/>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9927B-3AEB-487C-ABA3-59C9B4D78203}" type="slidenum">
              <a:rPr lang="en-US"/>
              <a:pPr/>
              <a:t>4</a:t>
            </a:fld>
            <a:endParaRPr lang="en-US"/>
          </a:p>
        </p:txBody>
      </p:sp>
      <p:sp>
        <p:nvSpPr>
          <p:cNvPr id="1379330" name="Rectangle 2"/>
          <p:cNvSpPr>
            <a:spLocks noGrp="1" noChangeArrowheads="1"/>
          </p:cNvSpPr>
          <p:nvPr>
            <p:ph type="body" idx="1"/>
          </p:nvPr>
        </p:nvSpPr>
        <p:spPr>
          <a:xfrm>
            <a:off x="904875" y="4418013"/>
            <a:ext cx="5199063" cy="4197350"/>
          </a:xfrm>
          <a:ln/>
        </p:spPr>
        <p:txBody>
          <a:bodyPr lIns="91728" tIns="45059" rIns="91728" bIns="45059"/>
          <a:lstStyle/>
          <a:p>
            <a:endParaRPr lang="en-US"/>
          </a:p>
        </p:txBody>
      </p:sp>
      <p:sp>
        <p:nvSpPr>
          <p:cNvPr id="1379331" name="Rectangle 3"/>
          <p:cNvSpPr>
            <a:spLocks noGrp="1" noRot="1" noChangeAspect="1" noChangeArrowheads="1" noTextEdit="1"/>
          </p:cNvSpPr>
          <p:nvPr>
            <p:ph type="sldImg"/>
          </p:nvPr>
        </p:nvSpPr>
        <p:spPr>
          <a:xfrm>
            <a:off x="1190625" y="703263"/>
            <a:ext cx="4630738" cy="3473450"/>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2BD28B1-FDD5-47F2-BF03-A5CD10CC6275}" type="slidenum">
              <a:rPr lang="en-US">
                <a:solidFill>
                  <a:srgbClr val="000000"/>
                </a:solidFill>
              </a:rPr>
              <a:pPr/>
              <a:t>16</a:t>
            </a:fld>
            <a:endParaRPr lang="en-US">
              <a:solidFill>
                <a:srgbClr val="000000"/>
              </a:solidFill>
            </a:endParaRPr>
          </a:p>
        </p:txBody>
      </p:sp>
      <p:sp>
        <p:nvSpPr>
          <p:cNvPr id="63491"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435" tIns="45717" rIns="91435" bIns="45717" anchor="b"/>
          <a:lstStyle/>
          <a:p>
            <a:pPr algn="r" eaLnBrk="1" hangingPunct="1"/>
            <a:fld id="{1E79D0AA-C02B-4AAD-9EA1-2B819AD234CB}" type="slidenum">
              <a:rPr lang="en-US" sz="1200">
                <a:solidFill>
                  <a:srgbClr val="000000"/>
                </a:solidFill>
                <a:latin typeface="Times New Roman" charset="0"/>
                <a:ea typeface="ＭＳ Ｐゴシック" charset="-128"/>
              </a:rPr>
              <a:pPr algn="r" eaLnBrk="1" hangingPunct="1"/>
              <a:t>16</a:t>
            </a:fld>
            <a:endParaRPr lang="en-US" sz="1200">
              <a:solidFill>
                <a:srgbClr val="000000"/>
              </a:solidFill>
              <a:latin typeface="Times New Roman" charset="0"/>
              <a:ea typeface="ＭＳ Ｐゴシック"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35038" y="4414838"/>
            <a:ext cx="5140325" cy="4184650"/>
          </a:xfrm>
          <a:noFill/>
          <a:ln/>
        </p:spPr>
        <p:txBody>
          <a:bodyPr lIns="91435" tIns="45717" rIns="91435" bIns="45717"/>
          <a:lstStyle/>
          <a:p>
            <a:endParaRPr lang="en-US" smtClean="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ea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NEW</a:t>
            </a:r>
          </a:p>
          <a:p>
            <a:endParaRPr lang="en-US" dirty="0" smtClean="0"/>
          </a:p>
          <a:p>
            <a:r>
              <a:rPr lang="en-US" dirty="0" smtClean="0"/>
              <a:t>--</a:t>
            </a:r>
            <a:r>
              <a:rPr lang="en-US" baseline="0" dirty="0" smtClean="0"/>
              <a:t> </a:t>
            </a:r>
            <a:r>
              <a:rPr lang="en-US" dirty="0" smtClean="0"/>
              <a:t>Quick</a:t>
            </a:r>
            <a:r>
              <a:rPr lang="en-US" baseline="0" dirty="0" smtClean="0"/>
              <a:t> People Search – Results include contact information and Activities they are associated with (research projects, meetings attended, committees, etc.)</a:t>
            </a:r>
          </a:p>
          <a:p>
            <a:endParaRPr lang="en-US" dirty="0"/>
          </a:p>
          <a:p>
            <a:r>
              <a:rPr lang="en-US" baseline="0" smtClean="0"/>
              <a:t>-</a:t>
            </a:r>
            <a:r>
              <a:rPr lang="en-US" baseline="0" dirty="0" smtClean="0"/>
              <a:t>- Carbon Monitoring System – Summary page links to the new </a:t>
            </a:r>
            <a:r>
              <a:rPr lang="en-US" baseline="0" dirty="0" err="1" smtClean="0"/>
              <a:t>carbon.nasa.gov</a:t>
            </a:r>
            <a:r>
              <a:rPr lang="en-US" baseline="0" dirty="0" smtClean="0"/>
              <a:t> Web site (Slide 2)</a:t>
            </a:r>
          </a:p>
          <a:p>
            <a:endParaRPr lang="en-US" baseline="0" dirty="0" smtClean="0"/>
          </a:p>
          <a:p>
            <a:r>
              <a:rPr lang="en-US" baseline="0" dirty="0" smtClean="0"/>
              <a:t>-- Funded Research – Projects updated as of July 2011; NEW Search projects by PI or Free Text or both (Slide 3)</a:t>
            </a:r>
          </a:p>
          <a:p>
            <a:endParaRPr lang="en-US" baseline="0" dirty="0" smtClean="0"/>
          </a:p>
          <a:p>
            <a:r>
              <a:rPr lang="en-US" baseline="0" dirty="0" smtClean="0"/>
              <a:t>UPDATED REGULARLY</a:t>
            </a:r>
          </a:p>
          <a:p>
            <a:endParaRPr lang="en-US" baseline="0" dirty="0" smtClean="0"/>
          </a:p>
          <a:p>
            <a:r>
              <a:rPr lang="en-US" baseline="0" dirty="0" smtClean="0"/>
              <a:t>-- Research Opportunities (NASA)</a:t>
            </a:r>
          </a:p>
          <a:p>
            <a:endParaRPr lang="en-US" baseline="0" dirty="0" smtClean="0"/>
          </a:p>
          <a:p>
            <a:r>
              <a:rPr lang="en-US" baseline="0" dirty="0" smtClean="0"/>
              <a:t>-- Job Opportunities</a:t>
            </a:r>
          </a:p>
          <a:p>
            <a:endParaRPr lang="en-US" baseline="0" dirty="0" smtClean="0"/>
          </a:p>
          <a:p>
            <a:r>
              <a:rPr lang="en-US" baseline="0" dirty="0" smtClean="0"/>
              <a:t>-- Calendar of Meetings (CC&amp;E related NASA and others) &amp; Meetings section with only NASA meetings</a:t>
            </a:r>
          </a:p>
          <a:p>
            <a:endParaRPr lang="en-US" baseline="0" dirty="0" smtClean="0"/>
          </a:p>
          <a:p>
            <a:r>
              <a:rPr lang="en-US" baseline="0" dirty="0" smtClean="0"/>
              <a:t>-- News Feed (Sends out updated info if you subscribe)</a:t>
            </a:r>
          </a:p>
          <a:p>
            <a:endParaRPr lang="en-US" baseline="0" dirty="0" smtClean="0"/>
          </a:p>
          <a:p>
            <a:r>
              <a:rPr lang="en-US" baseline="0" dirty="0" smtClean="0"/>
              <a:t>-- Announcements</a:t>
            </a:r>
          </a:p>
          <a:p>
            <a:endParaRPr lang="en-US" baseline="0" dirty="0" smtClean="0"/>
          </a:p>
          <a:p>
            <a:r>
              <a:rPr lang="en-US" baseline="0" dirty="0" smtClean="0"/>
              <a:t>-- In the News – PAO stories</a:t>
            </a:r>
          </a:p>
          <a:p>
            <a:endParaRPr lang="en-US" baseline="0" dirty="0" smtClean="0"/>
          </a:p>
        </p:txBody>
      </p:sp>
      <p:sp>
        <p:nvSpPr>
          <p:cNvPr id="4" name="Slide Number Placeholder 3"/>
          <p:cNvSpPr>
            <a:spLocks noGrp="1"/>
          </p:cNvSpPr>
          <p:nvPr>
            <p:ph type="sldNum" sz="quarter" idx="10"/>
          </p:nvPr>
        </p:nvSpPr>
        <p:spPr/>
        <p:txBody>
          <a:bodyPr/>
          <a:lstStyle/>
          <a:p>
            <a:fld id="{793B8F77-2BB6-AF4F-B733-D16E3A177303}"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to find collaborators and what research they are doing</a:t>
            </a:r>
          </a:p>
          <a:p>
            <a:endParaRPr lang="en-US" dirty="0" smtClean="0"/>
          </a:p>
          <a:p>
            <a:r>
              <a:rPr lang="en-US" dirty="0" smtClean="0"/>
              <a:t>New Search Feature</a:t>
            </a:r>
          </a:p>
          <a:p>
            <a:endParaRPr lang="en-US" dirty="0" smtClean="0"/>
          </a:p>
          <a:p>
            <a:r>
              <a:rPr lang="en-US" dirty="0" smtClean="0"/>
              <a:t>--Search by PI to list associated projects</a:t>
            </a:r>
          </a:p>
          <a:p>
            <a:r>
              <a:rPr lang="en-US" dirty="0" smtClean="0"/>
              <a:t>--Search by Free-Text</a:t>
            </a:r>
          </a:p>
          <a:p>
            <a:endParaRPr lang="en-US" dirty="0" smtClean="0"/>
          </a:p>
          <a:p>
            <a:r>
              <a:rPr lang="en-US" dirty="0" smtClean="0"/>
              <a:t>Resulting Projects Details </a:t>
            </a:r>
          </a:p>
          <a:p>
            <a:r>
              <a:rPr lang="en-US" dirty="0" smtClean="0"/>
              <a:t>-- Project Title</a:t>
            </a:r>
          </a:p>
          <a:p>
            <a:r>
              <a:rPr lang="en-US" dirty="0" smtClean="0"/>
              <a:t>-- PI</a:t>
            </a:r>
          </a:p>
          <a:p>
            <a:r>
              <a:rPr lang="en-US" dirty="0" smtClean="0"/>
              <a:t>-- Student name if applicable</a:t>
            </a:r>
          </a:p>
          <a:p>
            <a:r>
              <a:rPr lang="en-US" dirty="0" smtClean="0"/>
              <a:t>-- Start Year</a:t>
            </a:r>
          </a:p>
          <a:p>
            <a:r>
              <a:rPr lang="en-US" dirty="0" smtClean="0"/>
              <a:t>-- Duration</a:t>
            </a:r>
          </a:p>
          <a:p>
            <a:r>
              <a:rPr lang="en-US" dirty="0" smtClean="0"/>
              <a:t>-- Abstract from NSPIRES</a:t>
            </a:r>
          </a:p>
          <a:p>
            <a:r>
              <a:rPr lang="en-US" dirty="0" smtClean="0"/>
              <a:t>-- JSW Poster abstract and poster file if uploaded to Web site  (Includes separate 2010 TE meeting)</a:t>
            </a:r>
            <a:endParaRPr lang="en-US" dirty="0"/>
          </a:p>
        </p:txBody>
      </p:sp>
      <p:sp>
        <p:nvSpPr>
          <p:cNvPr id="4" name="Slide Number Placeholder 3"/>
          <p:cNvSpPr>
            <a:spLocks noGrp="1"/>
          </p:cNvSpPr>
          <p:nvPr>
            <p:ph type="sldNum" sz="quarter" idx="10"/>
          </p:nvPr>
        </p:nvSpPr>
        <p:spPr/>
        <p:txBody>
          <a:bodyPr/>
          <a:lstStyle/>
          <a:p>
            <a:fld id="{793B8F77-2BB6-AF4F-B733-D16E3A177303}"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A64058-3328-49F3-9C57-324750095830}" type="datetime1">
              <a:rPr lang="en-US"/>
              <a:pPr>
                <a:defRPr/>
              </a:pPr>
              <a:t>10/3/2011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0F4A0E-B743-414A-9280-86CCB042826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7975DA-4046-480E-A098-3AAD3EB26168}" type="datetime1">
              <a:rPr lang="en-US"/>
              <a:pPr>
                <a:defRPr/>
              </a:pPr>
              <a:t>10/3/2011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3114A0-88CE-43CC-9F65-7E9CC4E9547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BD0D08-8082-4E59-A7A4-51CFEDC9E4CF}" type="datetime1">
              <a:rPr lang="en-US"/>
              <a:pPr>
                <a:defRPr/>
              </a:pPr>
              <a:t>10/3/2011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138050-B275-4457-ADF4-326D5204B88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B7C10A-278E-477F-9CE0-1C0FA9300255}" type="datetime1">
              <a:rPr lang="en-US"/>
              <a:pPr>
                <a:defRPr/>
              </a:pPr>
              <a:t>10/3/2011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9E0691-CC3D-4565-B019-A364FCE6878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262DE93-96C6-41E5-9D46-F42C8D005EEC}" type="datetime1">
              <a:rPr lang="en-US"/>
              <a:pPr>
                <a:defRPr/>
              </a:pPr>
              <a:t>10/3/2011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85C99-747E-4498-AFE2-6272FF30A69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ECD6C5A-0781-4086-BA47-F3727E2B34C6}" type="datetime1">
              <a:rPr lang="en-US"/>
              <a:pPr>
                <a:defRPr/>
              </a:pPr>
              <a:t>10/3/2011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EF7A823-96D1-4695-AD4E-CD1ABC0CAFC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C73F29-493C-460D-9E61-D518A2313E90}" type="datetime1">
              <a:rPr lang="en-US"/>
              <a:pPr>
                <a:defRPr/>
              </a:pPr>
              <a:t>10/3/2011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D5E8A56-29BA-4DE2-B2AB-C03F409AF96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478801-1BDC-4328-A96D-78E6E908B8B1}" type="datetime1">
              <a:rPr lang="en-US"/>
              <a:pPr>
                <a:defRPr/>
              </a:pPr>
              <a:t>10/3/2011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98EEC1A-8F88-4E38-A64A-2131A22E268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FC0EAB-448E-4E3B-96C3-2145BB7B8F51}" type="datetime1">
              <a:rPr lang="en-US"/>
              <a:pPr>
                <a:defRPr/>
              </a:pPr>
              <a:t>10/3/2011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35C7F3E-2257-4075-911D-2808B162F2C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6ACDF6-BB12-4252-BC84-93CE5CB4C804}" type="datetime1">
              <a:rPr lang="en-US"/>
              <a:pPr>
                <a:defRPr/>
              </a:pPr>
              <a:t>10/3/2011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94BF8C2-02B8-4146-88B4-687F648D55C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BC35FF-23CB-46E4-8F54-D3D93D2D44CF}" type="datetime1">
              <a:rPr lang="en-US"/>
              <a:pPr>
                <a:defRPr/>
              </a:pPr>
              <a:t>10/3/2011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187A2EC-3113-445B-A518-6E70781FAF6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118DAE9-BC52-4E38-AE56-0B3A33433A78}" type="datetime1">
              <a:rPr lang="en-US"/>
              <a:pPr>
                <a:defRPr/>
              </a:pPr>
              <a:t>10/3/2011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7CAB186-BCFA-4601-BFC2-66EF3DA6C2C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7.wmf"/><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rategicplancomments.globalchange.gov/"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mailto:strategicplancomments@usgcrp.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lobalchange.gov/what-we-do/assessment" TargetMode="Externa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cce.nasa.gov/" TargetMode="Externa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hyperlink" Target="http://cce.nasa.gov/meeting_2011/side_mtgs.htm"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smtClean="0"/>
          </a:p>
        </p:txBody>
      </p:sp>
      <p:pic>
        <p:nvPicPr>
          <p:cNvPr id="5124"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5" name="TextBox 4"/>
          <p:cNvSpPr txBox="1"/>
          <p:nvPr/>
        </p:nvSpPr>
        <p:spPr>
          <a:xfrm>
            <a:off x="4114800" y="2298918"/>
            <a:ext cx="5867400" cy="1815882"/>
          </a:xfrm>
          <a:prstGeom prst="rect">
            <a:avLst/>
          </a:prstGeom>
          <a:noFill/>
        </p:spPr>
        <p:txBody>
          <a:bodyPr>
            <a:spAutoFit/>
          </a:bodyPr>
          <a:lstStyle/>
          <a:p>
            <a:pPr algn="ctr">
              <a:defRPr/>
            </a:pPr>
            <a:r>
              <a:rPr lang="en-GB" sz="2800" b="1" dirty="0">
                <a:solidFill>
                  <a:schemeClr val="bg1"/>
                </a:solidFill>
                <a:latin typeface="+mj-lt"/>
              </a:rPr>
              <a:t>Diane E. </a:t>
            </a:r>
            <a:r>
              <a:rPr lang="en-GB" sz="2800" b="1" dirty="0" smtClean="0">
                <a:solidFill>
                  <a:schemeClr val="bg1"/>
                </a:solidFill>
                <a:latin typeface="+mj-lt"/>
              </a:rPr>
              <a:t>Wickland</a:t>
            </a:r>
          </a:p>
          <a:p>
            <a:pPr algn="ctr">
              <a:defRPr/>
            </a:pPr>
            <a:r>
              <a:rPr lang="en-GB" sz="2800" b="1" dirty="0" smtClean="0">
                <a:solidFill>
                  <a:schemeClr val="bg1"/>
                </a:solidFill>
                <a:latin typeface="+mj-lt"/>
              </a:rPr>
              <a:t>Earth Science Division</a:t>
            </a:r>
            <a:endParaRPr lang="en-GB" sz="2800" b="1" dirty="0">
              <a:solidFill>
                <a:schemeClr val="bg1"/>
              </a:solidFill>
              <a:latin typeface="+mj-lt"/>
            </a:endParaRPr>
          </a:p>
          <a:p>
            <a:pPr algn="ctr">
              <a:defRPr/>
            </a:pPr>
            <a:r>
              <a:rPr lang="en-GB" sz="2800" b="1" dirty="0" smtClean="0">
                <a:solidFill>
                  <a:schemeClr val="bg1"/>
                </a:solidFill>
                <a:latin typeface="+mj-lt"/>
              </a:rPr>
              <a:t>NASA HQ</a:t>
            </a:r>
            <a:endParaRPr lang="en-GB" sz="2800" b="1" dirty="0">
              <a:solidFill>
                <a:schemeClr val="bg1"/>
              </a:solidFill>
              <a:latin typeface="+mj-lt"/>
            </a:endParaRPr>
          </a:p>
          <a:p>
            <a:pPr algn="ctr">
              <a:defRPr/>
            </a:pPr>
            <a:r>
              <a:rPr lang="en-GB" sz="2800" b="1" dirty="0">
                <a:solidFill>
                  <a:schemeClr val="bg1"/>
                </a:solidFill>
                <a:latin typeface="+mj-lt"/>
              </a:rPr>
              <a:t> </a:t>
            </a:r>
            <a:r>
              <a:rPr lang="en-GB" sz="2800" b="1" dirty="0">
                <a:solidFill>
                  <a:srgbClr val="FFCC00"/>
                </a:solidFill>
                <a:latin typeface="+mj-lt"/>
              </a:rPr>
              <a:t>    </a:t>
            </a:r>
            <a:endParaRPr lang="en-US" dirty="0">
              <a:solidFill>
                <a:srgbClr val="FFCC00"/>
              </a:solidFill>
            </a:endParaRPr>
          </a:p>
        </p:txBody>
      </p:sp>
      <p:sp>
        <p:nvSpPr>
          <p:cNvPr id="6" name="Rectangle 5"/>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p:cNvSpPr txBox="1"/>
          <p:nvPr/>
        </p:nvSpPr>
        <p:spPr>
          <a:xfrm>
            <a:off x="152400" y="373559"/>
            <a:ext cx="8839200" cy="1446550"/>
          </a:xfrm>
          <a:prstGeom prst="rect">
            <a:avLst/>
          </a:prstGeom>
          <a:noFill/>
        </p:spPr>
        <p:txBody>
          <a:bodyPr>
            <a:spAutoFit/>
          </a:bodyPr>
          <a:lstStyle/>
          <a:p>
            <a:pPr algn="ctr">
              <a:defRPr/>
            </a:pPr>
            <a:r>
              <a:rPr lang="en-US" sz="4400" b="1" dirty="0" smtClean="0">
                <a:solidFill>
                  <a:schemeClr val="bg1"/>
                </a:solidFill>
              </a:rPr>
              <a:t>Carbon Cycle &amp; Ecosystems Focus Area</a:t>
            </a:r>
            <a:endParaRPr lang="en-US" sz="3600" dirty="0">
              <a:solidFill>
                <a:schemeClr val="bg1"/>
              </a:solidFill>
              <a:latin typeface="+mj-lt"/>
            </a:endParaRPr>
          </a:p>
        </p:txBody>
      </p:sp>
      <p:sp>
        <p:nvSpPr>
          <p:cNvPr id="8" name="TextBox 7"/>
          <p:cNvSpPr txBox="1"/>
          <p:nvPr/>
        </p:nvSpPr>
        <p:spPr>
          <a:xfrm>
            <a:off x="6096000" y="4114800"/>
            <a:ext cx="3048000" cy="523220"/>
          </a:xfrm>
          <a:prstGeom prst="rect">
            <a:avLst/>
          </a:prstGeom>
          <a:noFill/>
        </p:spPr>
        <p:txBody>
          <a:bodyPr wrap="square">
            <a:spAutoFit/>
          </a:bodyPr>
          <a:lstStyle/>
          <a:p>
            <a:pPr algn="ctr">
              <a:defRPr/>
            </a:pPr>
            <a:r>
              <a:rPr lang="en-US" sz="2800" b="1" dirty="0" smtClean="0">
                <a:solidFill>
                  <a:schemeClr val="bg1"/>
                </a:solidFill>
                <a:latin typeface="+mj-lt"/>
              </a:rPr>
              <a:t>October 3, 2011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7AEBBA-986D-4034-A342-92F95A6B025B}" type="slidenum">
              <a:rPr lang="en-US"/>
              <a:pPr/>
              <a:t>10</a:t>
            </a:fld>
            <a:endParaRPr lang="en-US"/>
          </a:p>
        </p:txBody>
      </p:sp>
      <p:pic>
        <p:nvPicPr>
          <p:cNvPr id="13315" name="Picture 3"/>
          <p:cNvPicPr>
            <a:picLocks noChangeAspect="1" noChangeArrowheads="1"/>
          </p:cNvPicPr>
          <p:nvPr/>
        </p:nvPicPr>
        <p:blipFill>
          <a:blip r:embed="rId2" cstate="print"/>
          <a:srcRect l="17" t="24438" b="59315"/>
          <a:stretch>
            <a:fillRect/>
          </a:stretch>
        </p:blipFill>
        <p:spPr bwMode="auto">
          <a:xfrm>
            <a:off x="0" y="0"/>
            <a:ext cx="9144000" cy="1143000"/>
          </a:xfrm>
          <a:prstGeom prst="rect">
            <a:avLst/>
          </a:prstGeom>
          <a:noFill/>
          <a:ln w="9525">
            <a:noFill/>
            <a:miter lim="800000"/>
            <a:headEnd/>
            <a:tailEnd/>
          </a:ln>
        </p:spPr>
      </p:pic>
      <p:sp>
        <p:nvSpPr>
          <p:cNvPr id="13316" name="Line 5"/>
          <p:cNvSpPr>
            <a:spLocks noChangeShapeType="1"/>
          </p:cNvSpPr>
          <p:nvPr/>
        </p:nvSpPr>
        <p:spPr bwMode="auto">
          <a:xfrm flipH="1">
            <a:off x="4549775" y="990600"/>
            <a:ext cx="22225" cy="5867400"/>
          </a:xfrm>
          <a:prstGeom prst="line">
            <a:avLst/>
          </a:prstGeom>
          <a:noFill/>
          <a:ln w="12700">
            <a:solidFill>
              <a:schemeClr val="tx1"/>
            </a:solidFill>
            <a:round/>
            <a:headEnd/>
            <a:tailEnd/>
          </a:ln>
        </p:spPr>
        <p:txBody>
          <a:bodyPr/>
          <a:lstStyle/>
          <a:p>
            <a:endParaRPr lang="en-US"/>
          </a:p>
        </p:txBody>
      </p:sp>
      <p:sp>
        <p:nvSpPr>
          <p:cNvPr id="13317" name="Line 6"/>
          <p:cNvSpPr>
            <a:spLocks noChangeShapeType="1"/>
          </p:cNvSpPr>
          <p:nvPr/>
        </p:nvSpPr>
        <p:spPr bwMode="auto">
          <a:xfrm>
            <a:off x="0" y="3948113"/>
            <a:ext cx="9144000" cy="0"/>
          </a:xfrm>
          <a:prstGeom prst="line">
            <a:avLst/>
          </a:prstGeom>
          <a:noFill/>
          <a:ln w="12700">
            <a:solidFill>
              <a:schemeClr val="tx1"/>
            </a:solidFill>
            <a:round/>
            <a:headEnd/>
            <a:tailEnd/>
          </a:ln>
        </p:spPr>
        <p:txBody>
          <a:bodyPr/>
          <a:lstStyle/>
          <a:p>
            <a:endParaRPr lang="en-US"/>
          </a:p>
        </p:txBody>
      </p:sp>
      <p:sp>
        <p:nvSpPr>
          <p:cNvPr id="6" name="TextBox 5"/>
          <p:cNvSpPr txBox="1"/>
          <p:nvPr/>
        </p:nvSpPr>
        <p:spPr>
          <a:xfrm>
            <a:off x="990600" y="-76200"/>
            <a:ext cx="8458200" cy="1200150"/>
          </a:xfrm>
          <a:prstGeom prst="rect">
            <a:avLst/>
          </a:prstGeom>
          <a:noFill/>
        </p:spPr>
        <p:txBody>
          <a:bodyPr>
            <a:spAutoFit/>
          </a:bodyPr>
          <a:lstStyle/>
          <a:p>
            <a:pPr algn="ctr"/>
            <a:r>
              <a:rPr lang="en-US" sz="3600" b="1" dirty="0" smtClean="0">
                <a:solidFill>
                  <a:schemeClr val="bg1"/>
                </a:solidFill>
              </a:rPr>
              <a:t>R &amp; A: </a:t>
            </a:r>
            <a:r>
              <a:rPr lang="en-US" sz="3600" b="1" dirty="0" smtClean="0">
                <a:solidFill>
                  <a:schemeClr val="bg1"/>
                </a:solidFill>
                <a:latin typeface="+mj-lt"/>
              </a:rPr>
              <a:t>Land-Cover/Land-Use </a:t>
            </a:r>
            <a:r>
              <a:rPr lang="en-US" sz="3600" b="1" dirty="0">
                <a:solidFill>
                  <a:schemeClr val="bg1"/>
                </a:solidFill>
                <a:latin typeface="+mj-lt"/>
              </a:rPr>
              <a:t>Change </a:t>
            </a:r>
            <a:r>
              <a:rPr lang="en-US" sz="3600" b="1" dirty="0" smtClean="0">
                <a:solidFill>
                  <a:schemeClr val="bg1"/>
                </a:solidFill>
                <a:latin typeface="+mj-lt"/>
              </a:rPr>
              <a:t>  (</a:t>
            </a:r>
            <a:r>
              <a:rPr lang="en-US" sz="3600" b="1" dirty="0">
                <a:solidFill>
                  <a:schemeClr val="bg1"/>
                </a:solidFill>
                <a:latin typeface="+mj-lt"/>
              </a:rPr>
              <a:t>LCLUC) Program </a:t>
            </a:r>
          </a:p>
        </p:txBody>
      </p:sp>
      <p:sp>
        <p:nvSpPr>
          <p:cNvPr id="7" name="TextBox 6"/>
          <p:cNvSpPr txBox="1"/>
          <p:nvPr/>
        </p:nvSpPr>
        <p:spPr>
          <a:xfrm>
            <a:off x="0" y="1143000"/>
            <a:ext cx="4572000" cy="2739211"/>
          </a:xfrm>
          <a:prstGeom prst="rect">
            <a:avLst/>
          </a:prstGeom>
          <a:noFill/>
        </p:spPr>
        <p:txBody>
          <a:bodyPr wrap="square">
            <a:spAutoFit/>
          </a:bodyPr>
          <a:lstStyle/>
          <a:p>
            <a:pPr algn="ctr"/>
            <a:r>
              <a:rPr lang="en-US" sz="1600" b="1" dirty="0">
                <a:latin typeface="+mj-lt"/>
              </a:rPr>
              <a:t>Goals &amp; </a:t>
            </a:r>
            <a:r>
              <a:rPr lang="en-US" sz="1600" b="1" dirty="0" smtClean="0">
                <a:latin typeface="+mj-lt"/>
              </a:rPr>
              <a:t>Objectives</a:t>
            </a:r>
            <a:endParaRPr lang="en-US" sz="1600" dirty="0">
              <a:latin typeface="+mj-lt"/>
            </a:endParaRPr>
          </a:p>
          <a:p>
            <a:pPr>
              <a:buFont typeface="Arial" pitchFamily="34" charset="0"/>
              <a:buChar char="•"/>
            </a:pPr>
            <a:r>
              <a:rPr lang="en-US" sz="1600" dirty="0">
                <a:latin typeface="+mj-lt"/>
              </a:rPr>
              <a:t> </a:t>
            </a:r>
            <a:r>
              <a:rPr lang="en-US" sz="1400" dirty="0">
                <a:latin typeface="+mj-lt"/>
              </a:rPr>
              <a:t>Develop the capability to perform repeated global inventories of land-use and land-cover from space</a:t>
            </a:r>
          </a:p>
          <a:p>
            <a:pPr>
              <a:buFont typeface="Arial" pitchFamily="34" charset="0"/>
              <a:buChar char="•"/>
            </a:pPr>
            <a:r>
              <a:rPr lang="en-US" sz="1400" dirty="0" smtClean="0">
                <a:latin typeface="+mj-lt"/>
              </a:rPr>
              <a:t> Develop </a:t>
            </a:r>
            <a:r>
              <a:rPr lang="en-US" sz="1400" dirty="0">
                <a:latin typeface="+mj-lt"/>
              </a:rPr>
              <a:t>the scientific understanding and models necessary to simulate processes taking place</a:t>
            </a:r>
          </a:p>
          <a:p>
            <a:pPr>
              <a:buFont typeface="Arial" pitchFamily="34" charset="0"/>
              <a:buChar char="•"/>
            </a:pPr>
            <a:r>
              <a:rPr lang="en-US" sz="1400" dirty="0" smtClean="0">
                <a:latin typeface="+mj-lt"/>
              </a:rPr>
              <a:t> Evaluate consequences </a:t>
            </a:r>
            <a:r>
              <a:rPr lang="en-US" sz="1400" dirty="0">
                <a:latin typeface="+mj-lt"/>
              </a:rPr>
              <a:t>of observed </a:t>
            </a:r>
            <a:r>
              <a:rPr lang="en-US" sz="1400" dirty="0" smtClean="0">
                <a:latin typeface="+mj-lt"/>
              </a:rPr>
              <a:t>and </a:t>
            </a:r>
            <a:r>
              <a:rPr lang="en-US" sz="1400" dirty="0">
                <a:latin typeface="+mj-lt"/>
              </a:rPr>
              <a:t>predicted changes</a:t>
            </a:r>
          </a:p>
          <a:p>
            <a:pPr>
              <a:buFont typeface="Arial" pitchFamily="34" charset="0"/>
              <a:buChar char="•"/>
            </a:pPr>
            <a:r>
              <a:rPr lang="en-US" sz="1400" dirty="0" smtClean="0">
                <a:latin typeface="+mj-lt"/>
              </a:rPr>
              <a:t> Further understanding </a:t>
            </a:r>
            <a:r>
              <a:rPr lang="en-US" sz="1400" dirty="0">
                <a:latin typeface="+mj-lt"/>
              </a:rPr>
              <a:t>of </a:t>
            </a:r>
            <a:r>
              <a:rPr lang="en-US" sz="1400" dirty="0" smtClean="0">
                <a:latin typeface="+mj-lt"/>
              </a:rPr>
              <a:t>consequences </a:t>
            </a:r>
            <a:r>
              <a:rPr lang="en-US" sz="1400" dirty="0">
                <a:latin typeface="+mj-lt"/>
              </a:rPr>
              <a:t>of </a:t>
            </a:r>
            <a:r>
              <a:rPr lang="en-US" sz="1400" dirty="0" smtClean="0">
                <a:latin typeface="+mj-lt"/>
              </a:rPr>
              <a:t>land-use/cover changes </a:t>
            </a:r>
            <a:r>
              <a:rPr lang="en-US" sz="1400" dirty="0">
                <a:latin typeface="+mj-lt"/>
              </a:rPr>
              <a:t>on environmental goods and services, the carbon and water cycles </a:t>
            </a:r>
            <a:r>
              <a:rPr lang="en-US" sz="1400" dirty="0" smtClean="0">
                <a:latin typeface="+mj-lt"/>
              </a:rPr>
              <a:t>and management </a:t>
            </a:r>
            <a:r>
              <a:rPr lang="en-US" sz="1400" dirty="0">
                <a:latin typeface="+mj-lt"/>
              </a:rPr>
              <a:t>of natural resources</a:t>
            </a:r>
          </a:p>
          <a:p>
            <a:pPr>
              <a:buFont typeface="Arial" pitchFamily="34" charset="0"/>
              <a:buChar char="•"/>
            </a:pPr>
            <a:r>
              <a:rPr lang="en-US" sz="1400" dirty="0" smtClean="0">
                <a:latin typeface="+mj-lt"/>
              </a:rPr>
              <a:t> Improve </a:t>
            </a:r>
            <a:r>
              <a:rPr lang="en-US" sz="1400" dirty="0">
                <a:latin typeface="+mj-lt"/>
              </a:rPr>
              <a:t>understanding of human interaction with the environment and </a:t>
            </a:r>
            <a:r>
              <a:rPr lang="en-US" sz="1400" dirty="0" smtClean="0">
                <a:latin typeface="+mj-lt"/>
              </a:rPr>
              <a:t>provide </a:t>
            </a:r>
            <a:r>
              <a:rPr lang="en-US" sz="1400" dirty="0">
                <a:latin typeface="+mj-lt"/>
              </a:rPr>
              <a:t>a scientific foundation for sustainability, vulnerability, and resilience of land </a:t>
            </a:r>
            <a:r>
              <a:rPr lang="en-US" sz="1400" dirty="0" smtClean="0">
                <a:latin typeface="+mj-lt"/>
              </a:rPr>
              <a:t>systems</a:t>
            </a:r>
            <a:endParaRPr lang="en-US" sz="1400" dirty="0">
              <a:latin typeface="+mj-lt"/>
            </a:endParaRPr>
          </a:p>
        </p:txBody>
      </p:sp>
      <p:sp>
        <p:nvSpPr>
          <p:cNvPr id="13320" name="TextBox 7"/>
          <p:cNvSpPr txBox="1">
            <a:spLocks noChangeArrowheads="1"/>
          </p:cNvSpPr>
          <p:nvPr/>
        </p:nvSpPr>
        <p:spPr bwMode="auto">
          <a:xfrm>
            <a:off x="4572000" y="1143000"/>
            <a:ext cx="4495800" cy="2586038"/>
          </a:xfrm>
          <a:prstGeom prst="rect">
            <a:avLst/>
          </a:prstGeom>
          <a:noFill/>
          <a:ln w="9525">
            <a:noFill/>
            <a:miter lim="800000"/>
            <a:headEnd/>
            <a:tailEnd/>
          </a:ln>
        </p:spPr>
        <p:txBody>
          <a:bodyPr>
            <a:spAutoFit/>
          </a:bodyPr>
          <a:lstStyle/>
          <a:p>
            <a:pPr algn="ctr"/>
            <a:r>
              <a:rPr lang="en-US" b="1">
                <a:latin typeface="Calibri" pitchFamily="34" charset="0"/>
              </a:rPr>
              <a:t>Missions &amp; Instruments</a:t>
            </a:r>
          </a:p>
          <a:p>
            <a:endParaRPr lang="en-US">
              <a:latin typeface="Calibri" pitchFamily="34" charset="0"/>
            </a:endParaRPr>
          </a:p>
          <a:p>
            <a:pPr>
              <a:buClr>
                <a:srgbClr val="3333CC"/>
              </a:buClr>
              <a:buFont typeface="Arial" pitchFamily="34" charset="0"/>
              <a:buChar char="•"/>
            </a:pPr>
            <a:r>
              <a:rPr lang="en-US">
                <a:latin typeface="Calibri" pitchFamily="34" charset="0"/>
              </a:rPr>
              <a:t> Terra/Aqua MODIS</a:t>
            </a:r>
          </a:p>
          <a:p>
            <a:pPr>
              <a:buClr>
                <a:srgbClr val="3333CC"/>
              </a:buClr>
              <a:buFont typeface="Arial" pitchFamily="34" charset="0"/>
              <a:buChar char="•"/>
            </a:pPr>
            <a:r>
              <a:rPr lang="en-US">
                <a:latin typeface="Calibri" pitchFamily="34" charset="0"/>
              </a:rPr>
              <a:t> Landsat</a:t>
            </a:r>
          </a:p>
          <a:p>
            <a:pPr>
              <a:buClr>
                <a:srgbClr val="3333CC"/>
              </a:buClr>
              <a:buFont typeface="Arial" pitchFamily="34" charset="0"/>
              <a:buChar char="•"/>
            </a:pPr>
            <a:r>
              <a:rPr lang="en-US">
                <a:latin typeface="Calibri" pitchFamily="34" charset="0"/>
              </a:rPr>
              <a:t> Radars, lidars</a:t>
            </a:r>
          </a:p>
          <a:p>
            <a:pPr>
              <a:buClr>
                <a:srgbClr val="3333CC"/>
              </a:buClr>
              <a:buFont typeface="Arial" pitchFamily="34" charset="0"/>
              <a:buChar char="•"/>
            </a:pPr>
            <a:r>
              <a:rPr lang="en-US">
                <a:latin typeface="Calibri" pitchFamily="34" charset="0"/>
              </a:rPr>
              <a:t> EO-1 Hyperion</a:t>
            </a:r>
          </a:p>
          <a:p>
            <a:pPr>
              <a:buClr>
                <a:srgbClr val="3333CC"/>
              </a:buClr>
              <a:buFont typeface="Arial" pitchFamily="34" charset="0"/>
              <a:buChar char="•"/>
            </a:pPr>
            <a:r>
              <a:rPr lang="en-US">
                <a:latin typeface="Calibri" pitchFamily="34" charset="0"/>
              </a:rPr>
              <a:t> SRTM</a:t>
            </a:r>
          </a:p>
          <a:p>
            <a:pPr>
              <a:buClr>
                <a:srgbClr val="3333CC"/>
              </a:buClr>
              <a:buFont typeface="Arial" pitchFamily="34" charset="0"/>
              <a:buChar char="•"/>
            </a:pPr>
            <a:r>
              <a:rPr lang="en-US">
                <a:latin typeface="Calibri" pitchFamily="34" charset="0"/>
              </a:rPr>
              <a:t> Non-US missions/sensors</a:t>
            </a:r>
          </a:p>
          <a:p>
            <a:pPr>
              <a:buClr>
                <a:srgbClr val="3333CC"/>
              </a:buClr>
              <a:buFont typeface="Arial" pitchFamily="34" charset="0"/>
              <a:buChar char="•"/>
            </a:pPr>
            <a:endParaRPr lang="en-US">
              <a:latin typeface="Calibri" pitchFamily="34" charset="0"/>
            </a:endParaRPr>
          </a:p>
        </p:txBody>
      </p:sp>
      <p:sp>
        <p:nvSpPr>
          <p:cNvPr id="13321" name="TextBox 8"/>
          <p:cNvSpPr txBox="1">
            <a:spLocks noChangeArrowheads="1"/>
          </p:cNvSpPr>
          <p:nvPr/>
        </p:nvSpPr>
        <p:spPr bwMode="auto">
          <a:xfrm>
            <a:off x="0" y="3962400"/>
            <a:ext cx="4495800" cy="2308225"/>
          </a:xfrm>
          <a:prstGeom prst="rect">
            <a:avLst/>
          </a:prstGeom>
          <a:noFill/>
          <a:ln w="9525">
            <a:noFill/>
            <a:miter lim="800000"/>
            <a:headEnd/>
            <a:tailEnd/>
          </a:ln>
        </p:spPr>
        <p:txBody>
          <a:bodyPr>
            <a:spAutoFit/>
          </a:bodyPr>
          <a:lstStyle/>
          <a:p>
            <a:pPr algn="ctr"/>
            <a:r>
              <a:rPr lang="en-US" b="1" dirty="0">
                <a:latin typeface="Calibri" pitchFamily="34" charset="0"/>
              </a:rPr>
              <a:t>Funded Research </a:t>
            </a:r>
            <a:r>
              <a:rPr lang="en-US" b="1" dirty="0" smtClean="0">
                <a:latin typeface="Calibri" pitchFamily="34" charset="0"/>
              </a:rPr>
              <a:t>FY2011</a:t>
            </a:r>
            <a:endParaRPr lang="en-US" b="1" dirty="0">
              <a:latin typeface="Calibri" pitchFamily="34" charset="0"/>
            </a:endParaRPr>
          </a:p>
          <a:p>
            <a:endParaRPr lang="en-US" dirty="0">
              <a:latin typeface="Calibri" pitchFamily="34" charset="0"/>
            </a:endParaRPr>
          </a:p>
          <a:p>
            <a:pPr>
              <a:buClr>
                <a:srgbClr val="3333CC"/>
              </a:buClr>
              <a:buFont typeface="Arial" pitchFamily="34" charset="0"/>
              <a:buChar char="•"/>
            </a:pPr>
            <a:r>
              <a:rPr lang="en-US" dirty="0">
                <a:latin typeface="Calibri" pitchFamily="34" charset="0"/>
              </a:rPr>
              <a:t> ROSES-2008	$2.8M</a:t>
            </a:r>
          </a:p>
          <a:p>
            <a:pPr>
              <a:buClr>
                <a:srgbClr val="3333CC"/>
              </a:buClr>
              <a:buFont typeface="Arial" pitchFamily="34" charset="0"/>
              <a:buChar char="•"/>
            </a:pPr>
            <a:r>
              <a:rPr lang="en-US" dirty="0">
                <a:latin typeface="Calibri" pitchFamily="34" charset="0"/>
              </a:rPr>
              <a:t> Carbon-2010	$0.5M</a:t>
            </a:r>
          </a:p>
          <a:p>
            <a:pPr>
              <a:buClr>
                <a:srgbClr val="3333CC"/>
              </a:buClr>
              <a:buFont typeface="Arial" pitchFamily="34" charset="0"/>
              <a:buChar char="•"/>
            </a:pPr>
            <a:r>
              <a:rPr lang="en-US" dirty="0">
                <a:latin typeface="Calibri" pitchFamily="34" charset="0"/>
              </a:rPr>
              <a:t> ROSES-2009	$2.1M</a:t>
            </a:r>
          </a:p>
          <a:p>
            <a:pPr>
              <a:buClr>
                <a:srgbClr val="3333CC"/>
              </a:buClr>
              <a:buFont typeface="Arial" pitchFamily="34" charset="0"/>
              <a:buChar char="•"/>
            </a:pPr>
            <a:r>
              <a:rPr lang="en-US" dirty="0">
                <a:latin typeface="Calibri" pitchFamily="34" charset="0"/>
              </a:rPr>
              <a:t> USPI-2010	$0.4M</a:t>
            </a:r>
          </a:p>
          <a:p>
            <a:pPr>
              <a:buClr>
                <a:srgbClr val="3333CC"/>
              </a:buClr>
              <a:buFont typeface="Arial" pitchFamily="34" charset="0"/>
              <a:buChar char="•"/>
            </a:pPr>
            <a:r>
              <a:rPr lang="en-US" dirty="0">
                <a:latin typeface="Calibri" pitchFamily="34" charset="0"/>
              </a:rPr>
              <a:t> GLS products	$0.4M</a:t>
            </a:r>
          </a:p>
          <a:p>
            <a:pPr>
              <a:buClr>
                <a:srgbClr val="3333CC"/>
              </a:buClr>
              <a:buFont typeface="Arial" pitchFamily="34" charset="0"/>
              <a:buChar char="•"/>
            </a:pPr>
            <a:endParaRPr lang="en-US" dirty="0">
              <a:latin typeface="Calibri" pitchFamily="34" charset="0"/>
            </a:endParaRPr>
          </a:p>
        </p:txBody>
      </p:sp>
      <p:sp>
        <p:nvSpPr>
          <p:cNvPr id="13322" name="TextBox 9"/>
          <p:cNvSpPr txBox="1">
            <a:spLocks noChangeArrowheads="1"/>
          </p:cNvSpPr>
          <p:nvPr/>
        </p:nvSpPr>
        <p:spPr bwMode="auto">
          <a:xfrm>
            <a:off x="4572000" y="3962400"/>
            <a:ext cx="4495800" cy="2308324"/>
          </a:xfrm>
          <a:prstGeom prst="rect">
            <a:avLst/>
          </a:prstGeom>
          <a:noFill/>
          <a:ln w="9525">
            <a:noFill/>
            <a:miter lim="800000"/>
            <a:headEnd/>
            <a:tailEnd/>
          </a:ln>
        </p:spPr>
        <p:txBody>
          <a:bodyPr>
            <a:spAutoFit/>
          </a:bodyPr>
          <a:lstStyle/>
          <a:p>
            <a:pPr algn="ctr"/>
            <a:r>
              <a:rPr lang="en-US" b="1" dirty="0">
                <a:latin typeface="Calibri" pitchFamily="34" charset="0"/>
              </a:rPr>
              <a:t>Key Interactions</a:t>
            </a:r>
          </a:p>
          <a:p>
            <a:endParaRPr lang="en-US" dirty="0">
              <a:latin typeface="Calibri" pitchFamily="34" charset="0"/>
            </a:endParaRPr>
          </a:p>
          <a:p>
            <a:pPr>
              <a:buClr>
                <a:srgbClr val="3333CC"/>
              </a:buClr>
              <a:buFont typeface="Arial" pitchFamily="34" charset="0"/>
              <a:buChar char="•"/>
            </a:pPr>
            <a:r>
              <a:rPr lang="en-US" dirty="0">
                <a:latin typeface="Calibri" pitchFamily="34" charset="0"/>
              </a:rPr>
              <a:t> NASA: ESD programs</a:t>
            </a:r>
          </a:p>
          <a:p>
            <a:pPr>
              <a:buClr>
                <a:srgbClr val="3333CC"/>
              </a:buClr>
              <a:buFont typeface="Arial" pitchFamily="34" charset="0"/>
              <a:buChar char="•"/>
            </a:pPr>
            <a:r>
              <a:rPr lang="en-US" dirty="0">
                <a:latin typeface="Calibri" pitchFamily="34" charset="0"/>
              </a:rPr>
              <a:t> National: USGCRP LUIWG</a:t>
            </a:r>
          </a:p>
          <a:p>
            <a:pPr>
              <a:buClr>
                <a:srgbClr val="3333CC"/>
              </a:buClr>
              <a:buFont typeface="Arial" pitchFamily="34" charset="0"/>
              <a:buChar char="•"/>
            </a:pPr>
            <a:r>
              <a:rPr lang="en-US" dirty="0">
                <a:latin typeface="Calibri" pitchFamily="34" charset="0"/>
              </a:rPr>
              <a:t> International: IGBP/IHDP GLP</a:t>
            </a:r>
          </a:p>
          <a:p>
            <a:pPr>
              <a:buClr>
                <a:srgbClr val="3333CC"/>
              </a:buClr>
              <a:buFont typeface="Arial" pitchFamily="34" charset="0"/>
              <a:buChar char="•"/>
            </a:pPr>
            <a:r>
              <a:rPr lang="en-US" dirty="0">
                <a:latin typeface="Calibri" pitchFamily="34" charset="0"/>
              </a:rPr>
              <a:t> GTOS GOFC-GOLD</a:t>
            </a:r>
          </a:p>
          <a:p>
            <a:pPr>
              <a:buClr>
                <a:srgbClr val="3333CC"/>
              </a:buClr>
              <a:buFont typeface="Arial" pitchFamily="34" charset="0"/>
              <a:buChar char="•"/>
            </a:pPr>
            <a:r>
              <a:rPr lang="en-US" dirty="0">
                <a:latin typeface="Calibri" pitchFamily="34" charset="0"/>
              </a:rPr>
              <a:t> GEO </a:t>
            </a:r>
            <a:endParaRPr lang="en-US" dirty="0" smtClean="0">
              <a:latin typeface="Calibri" pitchFamily="34" charset="0"/>
            </a:endParaRPr>
          </a:p>
          <a:p>
            <a:pPr>
              <a:buClr>
                <a:srgbClr val="3333CC"/>
              </a:buClr>
              <a:buFont typeface="Arial" pitchFamily="34" charset="0"/>
              <a:buChar char="•"/>
            </a:pPr>
            <a:r>
              <a:rPr lang="en-US" smtClean="0">
                <a:latin typeface="Calibri" pitchFamily="34" charset="0"/>
              </a:rPr>
              <a:t> CEOS</a:t>
            </a:r>
            <a:endParaRPr lang="en-US">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5C7F3E-2257-4075-911D-2808B162F2CC}" type="slidenum">
              <a:rPr lang="en-US" smtClean="0"/>
              <a:pPr>
                <a:defRPr/>
              </a:pPr>
              <a:t>11</a:t>
            </a:fld>
            <a:endParaRPr lang="en-US" dirty="0"/>
          </a:p>
        </p:txBody>
      </p:sp>
      <p:pic>
        <p:nvPicPr>
          <p:cNvPr id="3"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Line 5"/>
          <p:cNvSpPr>
            <a:spLocks noChangeShapeType="1"/>
          </p:cNvSpPr>
          <p:nvPr/>
        </p:nvSpPr>
        <p:spPr bwMode="auto">
          <a:xfrm flipH="1">
            <a:off x="4549774" y="990601"/>
            <a:ext cx="22225" cy="5867400"/>
          </a:xfrm>
          <a:prstGeom prst="line">
            <a:avLst/>
          </a:prstGeom>
          <a:noFill/>
          <a:ln w="12700">
            <a:solidFill>
              <a:schemeClr val="tx1"/>
            </a:solidFill>
            <a:round/>
            <a:headEnd/>
            <a:tailEnd/>
          </a:ln>
          <a:effectLst/>
        </p:spPr>
        <p:txBody>
          <a:bodyPr/>
          <a:lstStyle/>
          <a:p>
            <a:endParaRPr lang="en-US" dirty="0"/>
          </a:p>
        </p:txBody>
      </p:sp>
      <p:sp>
        <p:nvSpPr>
          <p:cNvPr id="5" name="Line 6"/>
          <p:cNvSpPr>
            <a:spLocks noChangeShapeType="1"/>
          </p:cNvSpPr>
          <p:nvPr/>
        </p:nvSpPr>
        <p:spPr bwMode="auto">
          <a:xfrm flipV="1">
            <a:off x="4572000" y="3948112"/>
            <a:ext cx="4572000" cy="14287"/>
          </a:xfrm>
          <a:prstGeom prst="line">
            <a:avLst/>
          </a:prstGeom>
          <a:noFill/>
          <a:ln w="12700">
            <a:solidFill>
              <a:schemeClr val="tx1"/>
            </a:solidFill>
            <a:round/>
            <a:headEnd/>
            <a:tailEnd/>
          </a:ln>
          <a:effectLst/>
        </p:spPr>
        <p:txBody>
          <a:bodyPr/>
          <a:lstStyle/>
          <a:p>
            <a:endParaRPr lang="en-US" dirty="0"/>
          </a:p>
        </p:txBody>
      </p:sp>
      <p:sp>
        <p:nvSpPr>
          <p:cNvPr id="6" name="TextBox 5"/>
          <p:cNvSpPr txBox="1"/>
          <p:nvPr/>
        </p:nvSpPr>
        <p:spPr>
          <a:xfrm>
            <a:off x="1676400" y="0"/>
            <a:ext cx="6096000" cy="646331"/>
          </a:xfrm>
          <a:prstGeom prst="rect">
            <a:avLst/>
          </a:prstGeom>
          <a:noFill/>
        </p:spPr>
        <p:txBody>
          <a:bodyPr wrap="square" rtlCol="0">
            <a:spAutoFit/>
          </a:bodyPr>
          <a:lstStyle/>
          <a:p>
            <a:pPr algn="ctr"/>
            <a:r>
              <a:rPr lang="en-US" sz="3600" b="1" dirty="0" smtClean="0">
                <a:solidFill>
                  <a:schemeClr val="bg1"/>
                </a:solidFill>
              </a:rPr>
              <a:t>R &amp; A: </a:t>
            </a:r>
            <a:r>
              <a:rPr lang="en-US" sz="3600" b="1" dirty="0" smtClean="0">
                <a:solidFill>
                  <a:schemeClr val="bg1"/>
                </a:solidFill>
                <a:latin typeface="+mj-lt"/>
              </a:rPr>
              <a:t>Biodiversity Program</a:t>
            </a:r>
            <a:endParaRPr lang="en-US" sz="3600" b="1" dirty="0">
              <a:solidFill>
                <a:schemeClr val="bg1"/>
              </a:solidFill>
              <a:latin typeface="+mj-lt"/>
            </a:endParaRPr>
          </a:p>
        </p:txBody>
      </p:sp>
      <p:sp>
        <p:nvSpPr>
          <p:cNvPr id="7" name="TextBox 6"/>
          <p:cNvSpPr txBox="1"/>
          <p:nvPr/>
        </p:nvSpPr>
        <p:spPr>
          <a:xfrm>
            <a:off x="0" y="2057400"/>
            <a:ext cx="4572000" cy="3077766"/>
          </a:xfrm>
          <a:prstGeom prst="rect">
            <a:avLst/>
          </a:prstGeom>
          <a:noFill/>
        </p:spPr>
        <p:txBody>
          <a:bodyPr wrap="square" rtlCol="0">
            <a:spAutoFit/>
          </a:bodyPr>
          <a:lstStyle/>
          <a:p>
            <a:pPr algn="ctr"/>
            <a:r>
              <a:rPr lang="en-US" b="1" dirty="0" smtClean="0">
                <a:latin typeface="+mn-lt"/>
              </a:rPr>
              <a:t>Goals &amp; Objectives</a:t>
            </a:r>
          </a:p>
          <a:p>
            <a:pPr>
              <a:buClr>
                <a:srgbClr val="3333CC"/>
              </a:buClr>
            </a:pPr>
            <a:r>
              <a:rPr lang="en-US" sz="1600" dirty="0" smtClean="0">
                <a:latin typeface="+mn-lt"/>
              </a:rPr>
              <a:t>Use NASA observations and related models to improve our understanding of biodiversity within the Earth system and its effects on the Earth system.  For example:</a:t>
            </a:r>
          </a:p>
          <a:p>
            <a:pPr marL="228600" lvl="1" indent="-114300">
              <a:buClr>
                <a:srgbClr val="3333CC"/>
              </a:buClr>
              <a:buFont typeface="Arial" pitchFamily="34" charset="0"/>
              <a:buChar char="•"/>
            </a:pPr>
            <a:r>
              <a:rPr lang="en-US" sz="1600" dirty="0" smtClean="0">
                <a:latin typeface="+mn-lt"/>
              </a:rPr>
              <a:t> What drives the diversity of life?</a:t>
            </a:r>
          </a:p>
          <a:p>
            <a:pPr marL="228600" lvl="1" indent="-114300">
              <a:buClr>
                <a:srgbClr val="3333CC"/>
              </a:buClr>
              <a:buFont typeface="Arial" pitchFamily="34" charset="0"/>
              <a:buChar char="•"/>
            </a:pPr>
            <a:r>
              <a:rPr lang="en-US" sz="1600" dirty="0" smtClean="0">
                <a:latin typeface="+mn-lt"/>
              </a:rPr>
              <a:t> How is biodiversity changing and why?</a:t>
            </a:r>
          </a:p>
          <a:p>
            <a:pPr marL="228600" lvl="1" indent="-114300">
              <a:buClr>
                <a:srgbClr val="3333CC"/>
              </a:buClr>
              <a:buFont typeface="Arial" pitchFamily="34" charset="0"/>
              <a:buChar char="•"/>
            </a:pPr>
            <a:r>
              <a:rPr lang="en-US" sz="1600" dirty="0" smtClean="0">
                <a:latin typeface="+mn-lt"/>
              </a:rPr>
              <a:t> How do elements of biodiversity (e.g.: species    richness) affect other elements of the Earth system?</a:t>
            </a:r>
          </a:p>
          <a:p>
            <a:pPr marL="228600" lvl="1" indent="-114300">
              <a:buClr>
                <a:srgbClr val="3333CC"/>
              </a:buClr>
              <a:buFont typeface="Arial" pitchFamily="34" charset="0"/>
              <a:buChar char="•"/>
            </a:pPr>
            <a:r>
              <a:rPr lang="en-US" sz="1600" dirty="0" smtClean="0">
                <a:latin typeface="+mn-lt"/>
              </a:rPr>
              <a:t> Why do organisms/ecosystems exist where they exist? What drives their abundance/condition?</a:t>
            </a:r>
            <a:endParaRPr lang="en-US" sz="1600" dirty="0">
              <a:latin typeface="+mn-lt"/>
            </a:endParaRPr>
          </a:p>
        </p:txBody>
      </p:sp>
      <p:sp>
        <p:nvSpPr>
          <p:cNvPr id="8" name="TextBox 7"/>
          <p:cNvSpPr txBox="1"/>
          <p:nvPr/>
        </p:nvSpPr>
        <p:spPr>
          <a:xfrm>
            <a:off x="4572000" y="914400"/>
            <a:ext cx="4495800" cy="3139321"/>
          </a:xfrm>
          <a:prstGeom prst="rect">
            <a:avLst/>
          </a:prstGeom>
          <a:noFill/>
        </p:spPr>
        <p:txBody>
          <a:bodyPr wrap="square" rtlCol="0">
            <a:spAutoFit/>
          </a:bodyPr>
          <a:lstStyle/>
          <a:p>
            <a:pPr algn="ctr"/>
            <a:r>
              <a:rPr lang="en-US" b="1" dirty="0" smtClean="0">
                <a:latin typeface="+mn-lt"/>
              </a:rPr>
              <a:t>Missions &amp; Instruments</a:t>
            </a:r>
          </a:p>
          <a:p>
            <a:pPr>
              <a:buClr>
                <a:srgbClr val="3333CC"/>
              </a:buClr>
              <a:buFont typeface="Arial" pitchFamily="34" charset="0"/>
              <a:buChar char="•"/>
            </a:pPr>
            <a:r>
              <a:rPr lang="en-US" sz="1600" dirty="0" smtClean="0">
                <a:latin typeface="+mn-lt"/>
              </a:rPr>
              <a:t> Terra/Aqua</a:t>
            </a:r>
          </a:p>
          <a:p>
            <a:pPr lvl="1">
              <a:buClr>
                <a:srgbClr val="3333CC"/>
              </a:buClr>
              <a:buFont typeface="Arial" pitchFamily="34" charset="0"/>
              <a:buChar char="•"/>
            </a:pPr>
            <a:r>
              <a:rPr lang="en-US" sz="1400" dirty="0" smtClean="0">
                <a:latin typeface="+mn-lt"/>
              </a:rPr>
              <a:t> MODIS: land and ocean surface measures</a:t>
            </a:r>
          </a:p>
          <a:p>
            <a:pPr lvl="1">
              <a:buClr>
                <a:srgbClr val="3333CC"/>
              </a:buClr>
              <a:buFont typeface="Arial" pitchFamily="34" charset="0"/>
              <a:buChar char="•"/>
            </a:pPr>
            <a:r>
              <a:rPr lang="en-US" sz="1400" dirty="0" smtClean="0">
                <a:latin typeface="+mn-lt"/>
              </a:rPr>
              <a:t> ASTER: land surface (vegetation, T), elevation</a:t>
            </a:r>
          </a:p>
          <a:p>
            <a:pPr lvl="1">
              <a:buClr>
                <a:srgbClr val="3333CC"/>
              </a:buClr>
              <a:buFont typeface="Arial" pitchFamily="34" charset="0"/>
              <a:buChar char="•"/>
            </a:pPr>
            <a:r>
              <a:rPr lang="en-US" sz="1400" dirty="0" smtClean="0">
                <a:latin typeface="+mn-lt"/>
              </a:rPr>
              <a:t> AMSR-E: sea ice</a:t>
            </a:r>
          </a:p>
          <a:p>
            <a:pPr>
              <a:buClr>
                <a:srgbClr val="3333CC"/>
              </a:buClr>
              <a:buFont typeface="Arial" pitchFamily="34" charset="0"/>
              <a:buChar char="•"/>
            </a:pPr>
            <a:r>
              <a:rPr lang="en-US" sz="1600" dirty="0" smtClean="0">
                <a:latin typeface="+mn-lt"/>
              </a:rPr>
              <a:t> Landsat</a:t>
            </a:r>
          </a:p>
          <a:p>
            <a:pPr lvl="1">
              <a:buClr>
                <a:srgbClr val="3333CC"/>
              </a:buClr>
              <a:buFont typeface="Arial" pitchFamily="34" charset="0"/>
              <a:buChar char="•"/>
            </a:pPr>
            <a:r>
              <a:rPr lang="en-US" sz="1400" dirty="0" smtClean="0">
                <a:latin typeface="+mn-lt"/>
              </a:rPr>
              <a:t> TM/ETM+: land surface, coral reefs, kelp</a:t>
            </a:r>
          </a:p>
          <a:p>
            <a:pPr>
              <a:buClr>
                <a:srgbClr val="3333CC"/>
              </a:buClr>
              <a:buFont typeface="Arial" pitchFamily="34" charset="0"/>
              <a:buChar char="•"/>
            </a:pPr>
            <a:r>
              <a:rPr lang="en-US" sz="1600" dirty="0" smtClean="0">
                <a:latin typeface="+mn-lt"/>
              </a:rPr>
              <a:t> TRMM</a:t>
            </a:r>
          </a:p>
          <a:p>
            <a:pPr lvl="1">
              <a:buClr>
                <a:srgbClr val="3333CC"/>
              </a:buClr>
              <a:buFont typeface="Arial" pitchFamily="34" charset="0"/>
              <a:buChar char="•"/>
            </a:pPr>
            <a:r>
              <a:rPr lang="en-US" sz="1400" dirty="0" smtClean="0">
                <a:latin typeface="+mn-lt"/>
              </a:rPr>
              <a:t> Precipitation Radar: rainfall</a:t>
            </a:r>
          </a:p>
          <a:p>
            <a:pPr>
              <a:buClr>
                <a:srgbClr val="3333CC"/>
              </a:buClr>
              <a:buFont typeface="Arial" pitchFamily="34" charset="0"/>
              <a:buChar char="•"/>
            </a:pPr>
            <a:r>
              <a:rPr lang="en-US" sz="1600" dirty="0" smtClean="0">
                <a:latin typeface="+mn-lt"/>
              </a:rPr>
              <a:t> EO-1</a:t>
            </a:r>
          </a:p>
          <a:p>
            <a:pPr lvl="1">
              <a:buClr>
                <a:srgbClr val="3333CC"/>
              </a:buClr>
              <a:buFont typeface="Arial" pitchFamily="34" charset="0"/>
              <a:buChar char="•"/>
            </a:pPr>
            <a:r>
              <a:rPr lang="en-US" sz="1400" dirty="0" smtClean="0">
                <a:latin typeface="+mn-lt"/>
              </a:rPr>
              <a:t> ALI/Hyperion: land surface</a:t>
            </a:r>
          </a:p>
          <a:p>
            <a:pPr>
              <a:buClr>
                <a:srgbClr val="3333CC"/>
              </a:buClr>
              <a:buFont typeface="Arial" pitchFamily="34" charset="0"/>
              <a:buChar char="•"/>
            </a:pPr>
            <a:r>
              <a:rPr lang="en-US" sz="1600" dirty="0" smtClean="0">
                <a:latin typeface="+mn-lt"/>
              </a:rPr>
              <a:t> Jason/OSTM: </a:t>
            </a:r>
            <a:r>
              <a:rPr lang="en-US" sz="1400" dirty="0" smtClean="0">
                <a:latin typeface="+mn-lt"/>
              </a:rPr>
              <a:t>SSH</a:t>
            </a:r>
          </a:p>
          <a:p>
            <a:pPr>
              <a:buClr>
                <a:srgbClr val="3333CC"/>
              </a:buClr>
              <a:buFont typeface="Arial" pitchFamily="34" charset="0"/>
              <a:buChar char="•"/>
            </a:pPr>
            <a:r>
              <a:rPr lang="en-US" sz="1600" dirty="0" smtClean="0">
                <a:latin typeface="+mn-lt"/>
              </a:rPr>
              <a:t> QuikSCAT: </a:t>
            </a:r>
            <a:r>
              <a:rPr lang="en-US" sz="1400" dirty="0" smtClean="0">
                <a:latin typeface="+mn-lt"/>
              </a:rPr>
              <a:t>wind speed, land surface parameters  </a:t>
            </a:r>
            <a:endParaRPr lang="en-US" sz="1400" dirty="0">
              <a:latin typeface="+mn-lt"/>
            </a:endParaRPr>
          </a:p>
        </p:txBody>
      </p:sp>
      <p:sp>
        <p:nvSpPr>
          <p:cNvPr id="9" name="TextBox 8"/>
          <p:cNvSpPr txBox="1"/>
          <p:nvPr/>
        </p:nvSpPr>
        <p:spPr>
          <a:xfrm>
            <a:off x="0" y="5198983"/>
            <a:ext cx="4495800" cy="1354217"/>
          </a:xfrm>
          <a:prstGeom prst="rect">
            <a:avLst/>
          </a:prstGeom>
          <a:noFill/>
        </p:spPr>
        <p:txBody>
          <a:bodyPr wrap="square" rtlCol="0">
            <a:spAutoFit/>
          </a:bodyPr>
          <a:lstStyle/>
          <a:p>
            <a:pPr algn="ctr"/>
            <a:r>
              <a:rPr lang="en-US" b="1" dirty="0" smtClean="0">
                <a:latin typeface="+mn-lt"/>
              </a:rPr>
              <a:t>Funded Research</a:t>
            </a:r>
            <a:endParaRPr lang="en-US" dirty="0" smtClean="0">
              <a:latin typeface="+mn-lt"/>
            </a:endParaRPr>
          </a:p>
          <a:p>
            <a:pPr>
              <a:buClr>
                <a:srgbClr val="3333CC"/>
              </a:buClr>
              <a:buFont typeface="Arial" pitchFamily="34" charset="0"/>
              <a:buChar char="•"/>
            </a:pPr>
            <a:r>
              <a:rPr lang="en-US" sz="1600" dirty="0" smtClean="0">
                <a:latin typeface="+mn-lt"/>
              </a:rPr>
              <a:t> 27 projects in various stages of work</a:t>
            </a:r>
          </a:p>
          <a:p>
            <a:pPr>
              <a:buClr>
                <a:srgbClr val="3333CC"/>
              </a:buClr>
              <a:buFont typeface="Arial" pitchFamily="34" charset="0"/>
              <a:buChar char="•"/>
            </a:pPr>
            <a:r>
              <a:rPr lang="en-US" sz="1600" dirty="0" smtClean="0">
                <a:latin typeface="+mn-lt"/>
              </a:rPr>
              <a:t> Funding ~$4.8M per year (includes projects under Biodiversity, IDS, Climate and Biological Response, and HyspIRI activities)</a:t>
            </a:r>
            <a:endParaRPr lang="en-US" sz="1600" dirty="0">
              <a:latin typeface="+mn-lt"/>
            </a:endParaRPr>
          </a:p>
        </p:txBody>
      </p:sp>
      <p:sp>
        <p:nvSpPr>
          <p:cNvPr id="10" name="TextBox 9"/>
          <p:cNvSpPr txBox="1"/>
          <p:nvPr/>
        </p:nvSpPr>
        <p:spPr>
          <a:xfrm>
            <a:off x="4572000" y="3962400"/>
            <a:ext cx="4495800" cy="2831544"/>
          </a:xfrm>
          <a:prstGeom prst="rect">
            <a:avLst/>
          </a:prstGeom>
          <a:noFill/>
        </p:spPr>
        <p:txBody>
          <a:bodyPr wrap="square" rtlCol="0">
            <a:spAutoFit/>
          </a:bodyPr>
          <a:lstStyle/>
          <a:p>
            <a:pPr algn="ctr"/>
            <a:r>
              <a:rPr lang="en-US" b="1" dirty="0" smtClean="0">
                <a:latin typeface="+mn-lt"/>
              </a:rPr>
              <a:t>Key Interactions</a:t>
            </a:r>
          </a:p>
          <a:p>
            <a:pPr>
              <a:buClr>
                <a:srgbClr val="3333CC"/>
              </a:buClr>
              <a:buFont typeface="Arial" pitchFamily="34" charset="0"/>
              <a:buChar char="•"/>
            </a:pPr>
            <a:r>
              <a:rPr lang="en-US" sz="1600" dirty="0" smtClean="0">
                <a:latin typeface="+mn-lt"/>
              </a:rPr>
              <a:t> CENRS Subcommittee on Ecological Systems</a:t>
            </a:r>
          </a:p>
          <a:p>
            <a:pPr>
              <a:buClr>
                <a:srgbClr val="3333CC"/>
              </a:buClr>
              <a:buFont typeface="Arial" pitchFamily="34" charset="0"/>
              <a:buChar char="•"/>
            </a:pPr>
            <a:r>
              <a:rPr lang="en-US" sz="1600" dirty="0" smtClean="0">
                <a:latin typeface="+mn-lt"/>
              </a:rPr>
              <a:t> US Global Change Research Program </a:t>
            </a:r>
          </a:p>
          <a:p>
            <a:pPr>
              <a:buClr>
                <a:srgbClr val="3333CC"/>
              </a:buClr>
              <a:buFont typeface="Arial" pitchFamily="34" charset="0"/>
              <a:buChar char="•"/>
            </a:pPr>
            <a:r>
              <a:rPr lang="en-US" sz="1600" dirty="0" smtClean="0">
                <a:latin typeface="+mn-lt"/>
              </a:rPr>
              <a:t> Group on Earth Observations (GEO) Biodiversity and Ecosystems Tasks</a:t>
            </a:r>
          </a:p>
          <a:p>
            <a:pPr>
              <a:buClr>
                <a:srgbClr val="3333CC"/>
              </a:buClr>
              <a:buFont typeface="Arial" pitchFamily="34" charset="0"/>
              <a:buChar char="•"/>
            </a:pPr>
            <a:r>
              <a:rPr lang="en-US" sz="1600" dirty="0" smtClean="0">
                <a:latin typeface="+mn-lt"/>
              </a:rPr>
              <a:t> National Climate Assess. Biodiversity/Ecosystems</a:t>
            </a:r>
          </a:p>
          <a:p>
            <a:pPr>
              <a:buClr>
                <a:srgbClr val="3333CC"/>
              </a:buClr>
              <a:buFont typeface="Arial" pitchFamily="34" charset="0"/>
              <a:buChar char="•"/>
            </a:pPr>
            <a:r>
              <a:rPr lang="en-US" sz="1600" dirty="0" smtClean="0">
                <a:latin typeface="+mn-lt"/>
              </a:rPr>
              <a:t> NSF, USGS, NOAA</a:t>
            </a:r>
          </a:p>
          <a:p>
            <a:pPr>
              <a:buClr>
                <a:srgbClr val="3333CC"/>
              </a:buClr>
              <a:buFont typeface="Arial" pitchFamily="34" charset="0"/>
              <a:buChar char="•"/>
            </a:pPr>
            <a:r>
              <a:rPr lang="en-US" sz="1600" dirty="0" smtClean="0">
                <a:latin typeface="+mn-lt"/>
              </a:rPr>
              <a:t> Academia, Non-profit sector </a:t>
            </a:r>
          </a:p>
          <a:p>
            <a:pPr>
              <a:buClr>
                <a:srgbClr val="3333CC"/>
              </a:buClr>
              <a:buFont typeface="Arial" pitchFamily="34" charset="0"/>
              <a:buChar char="•"/>
            </a:pPr>
            <a:r>
              <a:rPr lang="en-US" sz="1600" dirty="0" smtClean="0">
                <a:latin typeface="+mn-lt"/>
              </a:rPr>
              <a:t> GSFC, ARC, JPL </a:t>
            </a:r>
          </a:p>
          <a:p>
            <a:pPr>
              <a:buClr>
                <a:srgbClr val="3333CC"/>
              </a:buClr>
              <a:buFont typeface="Arial" pitchFamily="34" charset="0"/>
              <a:buChar char="•"/>
            </a:pPr>
            <a:r>
              <a:rPr lang="en-US" sz="1600" dirty="0" smtClean="0">
                <a:latin typeface="+mn-lt"/>
              </a:rPr>
              <a:t> LDCM; HyspIRI, PACE/ACE, GEO-CAPE, DESDynI, SMAP Decadal Survey Missions</a:t>
            </a:r>
            <a:endParaRPr lang="en-US" sz="1600" dirty="0">
              <a:latin typeface="+mn-lt"/>
            </a:endParaRPr>
          </a:p>
        </p:txBody>
      </p:sp>
      <p:cxnSp>
        <p:nvCxnSpPr>
          <p:cNvPr id="13" name="Straight Connector 12"/>
          <p:cNvCxnSpPr/>
          <p:nvPr/>
        </p:nvCxnSpPr>
        <p:spPr>
          <a:xfrm>
            <a:off x="0" y="518160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5740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1066800"/>
            <a:ext cx="4267200" cy="1219200"/>
          </a:xfrm>
          <a:prstGeom prst="rect">
            <a:avLst/>
          </a:prstGeom>
          <a:noFill/>
        </p:spPr>
        <p:txBody>
          <a:bodyPr wrap="square" rtlCol="0">
            <a:spAutoFit/>
          </a:bodyPr>
          <a:lstStyle/>
          <a:p>
            <a:r>
              <a:rPr lang="en-US" b="1" dirty="0" smtClean="0"/>
              <a:t>Biodiversity - the variability of life on Earth at all levels, including: ecosystems, species, and genes.</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5C7F3E-2257-4075-911D-2808B162F2CC}" type="slidenum">
              <a:rPr lang="en-US" smtClean="0"/>
              <a:pPr>
                <a:defRPr/>
              </a:pPr>
              <a:t>12</a:t>
            </a:fld>
            <a:endParaRPr lang="en-US" dirty="0"/>
          </a:p>
        </p:txBody>
      </p:sp>
      <p:pic>
        <p:nvPicPr>
          <p:cNvPr id="3"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Line 5"/>
          <p:cNvSpPr>
            <a:spLocks noChangeShapeType="1"/>
          </p:cNvSpPr>
          <p:nvPr/>
        </p:nvSpPr>
        <p:spPr bwMode="auto">
          <a:xfrm flipH="1">
            <a:off x="4549774" y="990601"/>
            <a:ext cx="22225" cy="5867400"/>
          </a:xfrm>
          <a:prstGeom prst="line">
            <a:avLst/>
          </a:prstGeom>
          <a:noFill/>
          <a:ln w="12700">
            <a:solidFill>
              <a:schemeClr val="tx1"/>
            </a:solidFill>
            <a:round/>
            <a:headEnd/>
            <a:tailEnd/>
          </a:ln>
          <a:effectLst/>
        </p:spPr>
        <p:txBody>
          <a:bodyPr/>
          <a:lstStyle/>
          <a:p>
            <a:endParaRPr lang="en-US"/>
          </a:p>
        </p:txBody>
      </p:sp>
      <p:sp>
        <p:nvSpPr>
          <p:cNvPr id="5" name="Line 6"/>
          <p:cNvSpPr>
            <a:spLocks noChangeShapeType="1"/>
          </p:cNvSpPr>
          <p:nvPr/>
        </p:nvSpPr>
        <p:spPr bwMode="auto">
          <a:xfrm>
            <a:off x="0" y="3948113"/>
            <a:ext cx="9144000" cy="0"/>
          </a:xfrm>
          <a:prstGeom prst="line">
            <a:avLst/>
          </a:prstGeom>
          <a:noFill/>
          <a:ln w="12700">
            <a:solidFill>
              <a:schemeClr val="tx1"/>
            </a:solidFill>
            <a:round/>
            <a:headEnd/>
            <a:tailEnd/>
          </a:ln>
          <a:effectLst/>
        </p:spPr>
        <p:txBody>
          <a:bodyPr/>
          <a:lstStyle/>
          <a:p>
            <a:endParaRPr lang="en-US"/>
          </a:p>
        </p:txBody>
      </p:sp>
      <p:sp>
        <p:nvSpPr>
          <p:cNvPr id="6" name="TextBox 5"/>
          <p:cNvSpPr txBox="1"/>
          <p:nvPr/>
        </p:nvSpPr>
        <p:spPr>
          <a:xfrm>
            <a:off x="1600200" y="0"/>
            <a:ext cx="6858000" cy="646331"/>
          </a:xfrm>
          <a:prstGeom prst="rect">
            <a:avLst/>
          </a:prstGeom>
          <a:noFill/>
        </p:spPr>
        <p:txBody>
          <a:bodyPr wrap="square" rtlCol="0">
            <a:spAutoFit/>
          </a:bodyPr>
          <a:lstStyle/>
          <a:p>
            <a:r>
              <a:rPr lang="en-US" sz="3600" b="1" dirty="0" smtClean="0">
                <a:solidFill>
                  <a:schemeClr val="bg1"/>
                </a:solidFill>
                <a:latin typeface="+mj-lt"/>
              </a:rPr>
              <a:t>R &amp; A:  Terrestrial Ecology Program</a:t>
            </a:r>
            <a:endParaRPr lang="en-US" sz="3600" b="1" dirty="0">
              <a:solidFill>
                <a:schemeClr val="bg1"/>
              </a:solidFill>
              <a:latin typeface="+mj-lt"/>
            </a:endParaRPr>
          </a:p>
        </p:txBody>
      </p:sp>
      <p:sp>
        <p:nvSpPr>
          <p:cNvPr id="7" name="TextBox 6"/>
          <p:cNvSpPr txBox="1"/>
          <p:nvPr/>
        </p:nvSpPr>
        <p:spPr>
          <a:xfrm>
            <a:off x="0" y="990600"/>
            <a:ext cx="4572000" cy="3046988"/>
          </a:xfrm>
          <a:prstGeom prst="rect">
            <a:avLst/>
          </a:prstGeom>
          <a:noFill/>
        </p:spPr>
        <p:txBody>
          <a:bodyPr wrap="square" rtlCol="0">
            <a:spAutoFit/>
          </a:bodyPr>
          <a:lstStyle/>
          <a:p>
            <a:pPr algn="ctr"/>
            <a:r>
              <a:rPr lang="en-US" b="1" dirty="0" smtClean="0">
                <a:latin typeface="+mn-lt"/>
              </a:rPr>
              <a:t>Goals &amp; Objectives</a:t>
            </a:r>
            <a:endParaRPr lang="en-US" sz="2000" dirty="0" smtClean="0">
              <a:latin typeface="+mj-lt"/>
            </a:endParaRPr>
          </a:p>
          <a:p>
            <a:pPr>
              <a:buClr>
                <a:srgbClr val="3333CC"/>
              </a:buClr>
              <a:buFont typeface="Arial" pitchFamily="34" charset="0"/>
              <a:buChar char="•"/>
            </a:pPr>
            <a:r>
              <a:rPr lang="en-US" dirty="0" smtClean="0">
                <a:latin typeface="+mj-lt"/>
              </a:rPr>
              <a:t> To improve understanding of the structure and function of global terrestrial ecosystems, their interactions with the atmosphere and hydrosphere, and their role in the cycling of the major biogeochemical elements and water. </a:t>
            </a:r>
          </a:p>
          <a:p>
            <a:pPr lvl="1">
              <a:buClr>
                <a:srgbClr val="3333CC"/>
              </a:buClr>
              <a:buFont typeface="Arial" pitchFamily="34" charset="0"/>
              <a:buChar char="•"/>
            </a:pPr>
            <a:r>
              <a:rPr lang="en-US" sz="1600" dirty="0" smtClean="0">
                <a:latin typeface="+mj-lt"/>
              </a:rPr>
              <a:t> remote sensing to observe terrestrial ecosystems/carbon and their responses</a:t>
            </a:r>
          </a:p>
          <a:p>
            <a:pPr lvl="1">
              <a:buClr>
                <a:srgbClr val="3333CC"/>
              </a:buClr>
              <a:buFont typeface="Arial" pitchFamily="34" charset="0"/>
              <a:buChar char="•"/>
            </a:pPr>
            <a:r>
              <a:rPr lang="en-US" sz="1600" dirty="0" smtClean="0">
                <a:latin typeface="+mj-lt"/>
              </a:rPr>
              <a:t> field campaigns and related process studies to elucidate ecosystem/carbon cycle function; and </a:t>
            </a:r>
          </a:p>
          <a:p>
            <a:pPr lvl="1">
              <a:buClr>
                <a:srgbClr val="3333CC"/>
              </a:buClr>
              <a:buFont typeface="Arial" pitchFamily="34" charset="0"/>
              <a:buChar char="•"/>
            </a:pPr>
            <a:r>
              <a:rPr lang="en-US" sz="1600" dirty="0" smtClean="0">
                <a:latin typeface="+mj-lt"/>
              </a:rPr>
              <a:t> modeling to analyze and predict responses</a:t>
            </a:r>
            <a:r>
              <a:rPr lang="en-US" dirty="0" smtClean="0">
                <a:latin typeface="+mj-lt"/>
              </a:rPr>
              <a:t> </a:t>
            </a:r>
            <a:endParaRPr lang="en-US" dirty="0">
              <a:latin typeface="+mj-lt"/>
            </a:endParaRPr>
          </a:p>
        </p:txBody>
      </p:sp>
      <p:sp>
        <p:nvSpPr>
          <p:cNvPr id="8" name="TextBox 7"/>
          <p:cNvSpPr txBox="1"/>
          <p:nvPr/>
        </p:nvSpPr>
        <p:spPr>
          <a:xfrm>
            <a:off x="4572000" y="1143000"/>
            <a:ext cx="4495800" cy="2723823"/>
          </a:xfrm>
          <a:prstGeom prst="rect">
            <a:avLst/>
          </a:prstGeom>
          <a:noFill/>
        </p:spPr>
        <p:txBody>
          <a:bodyPr wrap="square" rtlCol="0">
            <a:spAutoFit/>
          </a:bodyPr>
          <a:lstStyle/>
          <a:p>
            <a:pPr algn="ctr"/>
            <a:r>
              <a:rPr lang="en-US" b="1" dirty="0" smtClean="0">
                <a:latin typeface="+mn-lt"/>
              </a:rPr>
              <a:t>Missions &amp; Instruments</a:t>
            </a:r>
            <a:endParaRPr lang="en-US" dirty="0" smtClean="0">
              <a:latin typeface="+mn-lt"/>
            </a:endParaRPr>
          </a:p>
          <a:p>
            <a:pPr>
              <a:spcBef>
                <a:spcPct val="10000"/>
              </a:spcBef>
              <a:buClr>
                <a:srgbClr val="3333CC"/>
              </a:buClr>
              <a:buFont typeface="Arial" pitchFamily="34" charset="0"/>
              <a:buChar char="•"/>
              <a:tabLst>
                <a:tab pos="468313" algn="l"/>
              </a:tabLst>
            </a:pPr>
            <a:r>
              <a:rPr lang="en-US" dirty="0" smtClean="0">
                <a:latin typeface="+mn-lt"/>
              </a:rPr>
              <a:t> Systematic:  Terra/Aqua MODIS, AMSR-E; AVHRR; </a:t>
            </a:r>
            <a:r>
              <a:rPr lang="en-US" dirty="0" err="1" smtClean="0">
                <a:latin typeface="+mn-lt"/>
              </a:rPr>
              <a:t>Landsat</a:t>
            </a:r>
            <a:r>
              <a:rPr lang="en-US" dirty="0" smtClean="0">
                <a:latin typeface="+mn-lt"/>
              </a:rPr>
              <a:t>/LDCM; NPP/JPSS (VIIRS)</a:t>
            </a:r>
          </a:p>
          <a:p>
            <a:pPr>
              <a:spcBef>
                <a:spcPct val="10000"/>
              </a:spcBef>
              <a:buClr>
                <a:srgbClr val="3333CC"/>
              </a:buClr>
              <a:buFont typeface="Arial" pitchFamily="34" charset="0"/>
              <a:buChar char="•"/>
              <a:tabLst>
                <a:tab pos="468313" algn="l"/>
              </a:tabLst>
            </a:pPr>
            <a:r>
              <a:rPr lang="en-US" dirty="0" smtClean="0">
                <a:latin typeface="+mn-lt"/>
              </a:rPr>
              <a:t> Exploratory:  Terra MISR, ASTER, MOPITT; EO-1, OCO-2</a:t>
            </a:r>
          </a:p>
          <a:p>
            <a:pPr>
              <a:spcBef>
                <a:spcPct val="10000"/>
              </a:spcBef>
              <a:buClr>
                <a:srgbClr val="3333CC"/>
              </a:buClr>
              <a:buFont typeface="Arial" pitchFamily="34" charset="0"/>
              <a:buChar char="•"/>
              <a:tabLst>
                <a:tab pos="468313" algn="l"/>
              </a:tabLst>
            </a:pPr>
            <a:r>
              <a:rPr lang="en-US" dirty="0" smtClean="0">
                <a:latin typeface="+mn-lt"/>
              </a:rPr>
              <a:t>Decadal Survey:  </a:t>
            </a:r>
            <a:r>
              <a:rPr lang="en-US" i="1" dirty="0" err="1" smtClean="0">
                <a:latin typeface="+mn-lt"/>
              </a:rPr>
              <a:t>DESDynI</a:t>
            </a:r>
            <a:r>
              <a:rPr lang="en-US" i="1" dirty="0" smtClean="0">
                <a:latin typeface="+mn-lt"/>
              </a:rPr>
              <a:t>-Radar</a:t>
            </a:r>
            <a:r>
              <a:rPr lang="en-US" dirty="0" smtClean="0">
                <a:latin typeface="+mn-lt"/>
              </a:rPr>
              <a:t>, </a:t>
            </a:r>
            <a:r>
              <a:rPr lang="en-US" dirty="0" err="1" smtClean="0">
                <a:latin typeface="+mn-lt"/>
              </a:rPr>
              <a:t>HyspIRI</a:t>
            </a:r>
            <a:r>
              <a:rPr lang="en-US" dirty="0" smtClean="0">
                <a:latin typeface="+mn-lt"/>
              </a:rPr>
              <a:t>, SMAP, ICESat-2, ASCENDS, others</a:t>
            </a:r>
          </a:p>
          <a:p>
            <a:pPr>
              <a:spcBef>
                <a:spcPct val="10000"/>
              </a:spcBef>
              <a:buClr>
                <a:srgbClr val="3333CC"/>
              </a:buClr>
              <a:buFont typeface="Arial" pitchFamily="34" charset="0"/>
              <a:buChar char="•"/>
              <a:tabLst>
                <a:tab pos="468313" algn="l"/>
              </a:tabLst>
            </a:pPr>
            <a:r>
              <a:rPr lang="en-US" dirty="0" smtClean="0">
                <a:latin typeface="+mn-lt"/>
              </a:rPr>
              <a:t> Climate Initiative:</a:t>
            </a:r>
          </a:p>
          <a:p>
            <a:pPr>
              <a:spcBef>
                <a:spcPct val="10000"/>
              </a:spcBef>
              <a:buClr>
                <a:srgbClr val="3333CC"/>
              </a:buClr>
              <a:buFont typeface="Arial" pitchFamily="34" charset="0"/>
              <a:buChar char="•"/>
              <a:tabLst>
                <a:tab pos="468313" algn="l"/>
              </a:tabLst>
            </a:pPr>
            <a:r>
              <a:rPr lang="en-US" dirty="0" smtClean="0">
                <a:latin typeface="+mn-lt"/>
              </a:rPr>
              <a:t> Airborne:  AVIRIS; users of LVIS and UAVSAR</a:t>
            </a:r>
            <a:endParaRPr lang="en-US" dirty="0">
              <a:latin typeface="+mn-lt"/>
            </a:endParaRPr>
          </a:p>
        </p:txBody>
      </p:sp>
      <p:sp>
        <p:nvSpPr>
          <p:cNvPr id="9" name="TextBox 8"/>
          <p:cNvSpPr txBox="1"/>
          <p:nvPr/>
        </p:nvSpPr>
        <p:spPr>
          <a:xfrm>
            <a:off x="0" y="3962400"/>
            <a:ext cx="4495800" cy="2769989"/>
          </a:xfrm>
          <a:prstGeom prst="rect">
            <a:avLst/>
          </a:prstGeom>
          <a:noFill/>
        </p:spPr>
        <p:txBody>
          <a:bodyPr wrap="square" rtlCol="0">
            <a:spAutoFit/>
          </a:bodyPr>
          <a:lstStyle/>
          <a:p>
            <a:pPr algn="ctr"/>
            <a:r>
              <a:rPr lang="en-US" b="1" dirty="0" smtClean="0">
                <a:latin typeface="+mn-lt"/>
              </a:rPr>
              <a:t>Funded Research (FY2011) </a:t>
            </a:r>
            <a:endParaRPr lang="en-US" dirty="0" smtClean="0">
              <a:latin typeface="+mn-lt"/>
            </a:endParaRPr>
          </a:p>
          <a:p>
            <a:pPr>
              <a:buClr>
                <a:srgbClr val="3333CC"/>
              </a:buClr>
              <a:buFont typeface="Arial" pitchFamily="34" charset="0"/>
              <a:buChar char="•"/>
              <a:tabLst>
                <a:tab pos="3543300" algn="l"/>
              </a:tabLst>
            </a:pPr>
            <a:r>
              <a:rPr lang="en-US" dirty="0" smtClean="0">
                <a:latin typeface="+mn-lt"/>
              </a:rPr>
              <a:t> Terrestrial Ecology R&amp;A:       	$12.8M</a:t>
            </a:r>
          </a:p>
          <a:p>
            <a:pPr lvl="1">
              <a:buClr>
                <a:srgbClr val="3333CC"/>
              </a:buClr>
              <a:buFont typeface="Arial" pitchFamily="34" charset="0"/>
              <a:buChar char="•"/>
            </a:pPr>
            <a:r>
              <a:rPr lang="en-US" sz="1600" dirty="0" smtClean="0">
                <a:latin typeface="+mn-lt"/>
              </a:rPr>
              <a:t> Carbon</a:t>
            </a:r>
          </a:p>
          <a:p>
            <a:pPr lvl="1">
              <a:buClr>
                <a:srgbClr val="3333CC"/>
              </a:buClr>
              <a:buFont typeface="Arial" pitchFamily="34" charset="0"/>
              <a:buChar char="•"/>
            </a:pPr>
            <a:r>
              <a:rPr lang="en-US" sz="1600" dirty="0" smtClean="0">
                <a:latin typeface="+mn-lt"/>
              </a:rPr>
              <a:t> Ecosystems</a:t>
            </a:r>
          </a:p>
          <a:p>
            <a:pPr lvl="1">
              <a:buClr>
                <a:srgbClr val="3333CC"/>
              </a:buClr>
              <a:buFont typeface="Arial" pitchFamily="34" charset="0"/>
              <a:buChar char="•"/>
            </a:pPr>
            <a:r>
              <a:rPr lang="en-US" sz="1600" dirty="0" smtClean="0">
                <a:latin typeface="+mn-lt"/>
              </a:rPr>
              <a:t> Remote Sensing Science</a:t>
            </a:r>
          </a:p>
          <a:p>
            <a:pPr>
              <a:buClr>
                <a:srgbClr val="3333CC"/>
              </a:buClr>
              <a:buFont typeface="Arial" pitchFamily="34" charset="0"/>
              <a:buChar char="•"/>
            </a:pPr>
            <a:r>
              <a:rPr lang="en-US" dirty="0" smtClean="0">
                <a:latin typeface="+mn-lt"/>
              </a:rPr>
              <a:t> Carbon Cycle Science		$ 1.9M</a:t>
            </a:r>
          </a:p>
          <a:p>
            <a:pPr>
              <a:buClr>
                <a:srgbClr val="3333CC"/>
              </a:buClr>
              <a:buFont typeface="Arial" pitchFamily="34" charset="0"/>
              <a:buChar char="•"/>
            </a:pPr>
            <a:r>
              <a:rPr lang="en-US" dirty="0" smtClean="0">
                <a:latin typeface="+mn-lt"/>
              </a:rPr>
              <a:t> Terra/Aqua Science		$ 3.5M</a:t>
            </a:r>
          </a:p>
          <a:p>
            <a:pPr>
              <a:buClr>
                <a:srgbClr val="3333CC"/>
              </a:buClr>
              <a:buFont typeface="Arial" pitchFamily="34" charset="0"/>
              <a:buChar char="•"/>
            </a:pPr>
            <a:r>
              <a:rPr lang="en-US" dirty="0" smtClean="0">
                <a:latin typeface="+mn-lt"/>
              </a:rPr>
              <a:t> NPP Science Team			$ 1.7M</a:t>
            </a:r>
          </a:p>
          <a:p>
            <a:pPr>
              <a:buClr>
                <a:srgbClr val="3333CC"/>
              </a:buClr>
              <a:buFont typeface="Arial" pitchFamily="34" charset="0"/>
              <a:buChar char="•"/>
            </a:pPr>
            <a:r>
              <a:rPr lang="en-US" dirty="0" smtClean="0">
                <a:latin typeface="+mn-lt"/>
              </a:rPr>
              <a:t> Interdisciplinary Science		$ 3.7M</a:t>
            </a:r>
          </a:p>
          <a:p>
            <a:pPr>
              <a:buClr>
                <a:srgbClr val="3333CC"/>
              </a:buClr>
              <a:buFont typeface="Arial" pitchFamily="34" charset="0"/>
              <a:buChar char="•"/>
            </a:pPr>
            <a:r>
              <a:rPr lang="en-US" dirty="0" smtClean="0">
                <a:latin typeface="+mn-lt"/>
              </a:rPr>
              <a:t> Carbon Monitoring System		$ 2.4M</a:t>
            </a:r>
            <a:endParaRPr lang="en-US" dirty="0">
              <a:latin typeface="+mn-lt"/>
            </a:endParaRPr>
          </a:p>
        </p:txBody>
      </p:sp>
      <p:sp>
        <p:nvSpPr>
          <p:cNvPr id="10" name="TextBox 9"/>
          <p:cNvSpPr txBox="1"/>
          <p:nvPr/>
        </p:nvSpPr>
        <p:spPr>
          <a:xfrm>
            <a:off x="4572000" y="3962400"/>
            <a:ext cx="4495800" cy="2308324"/>
          </a:xfrm>
          <a:prstGeom prst="rect">
            <a:avLst/>
          </a:prstGeom>
          <a:noFill/>
        </p:spPr>
        <p:txBody>
          <a:bodyPr wrap="square" rtlCol="0">
            <a:spAutoFit/>
          </a:bodyPr>
          <a:lstStyle/>
          <a:p>
            <a:pPr algn="ctr"/>
            <a:r>
              <a:rPr lang="en-US" b="1" dirty="0" smtClean="0">
                <a:latin typeface="+mn-lt"/>
              </a:rPr>
              <a:t>Key Interactions</a:t>
            </a:r>
            <a:endParaRPr lang="en-US" dirty="0" smtClean="0">
              <a:latin typeface="+mn-lt"/>
            </a:endParaRPr>
          </a:p>
          <a:p>
            <a:pPr>
              <a:buClr>
                <a:srgbClr val="3333CC"/>
              </a:buClr>
              <a:buFont typeface="Arial" pitchFamily="34" charset="0"/>
              <a:buChar char="•"/>
            </a:pPr>
            <a:r>
              <a:rPr lang="en-US" dirty="0" smtClean="0">
                <a:latin typeface="+mn-lt"/>
              </a:rPr>
              <a:t> ORNL DAAC, others</a:t>
            </a:r>
          </a:p>
          <a:p>
            <a:pPr>
              <a:buClr>
                <a:srgbClr val="3333CC"/>
              </a:buClr>
              <a:buFont typeface="Arial" pitchFamily="34" charset="0"/>
              <a:buChar char="•"/>
            </a:pPr>
            <a:r>
              <a:rPr lang="en-US" dirty="0" smtClean="0">
                <a:latin typeface="+mn-lt"/>
              </a:rPr>
              <a:t> Carbon Cycle Interagency Working Group (also Ecosystems IWG)</a:t>
            </a:r>
          </a:p>
          <a:p>
            <a:pPr>
              <a:buClr>
                <a:srgbClr val="3333CC"/>
              </a:buClr>
              <a:buFont typeface="Arial" pitchFamily="34" charset="0"/>
              <a:buChar char="•"/>
            </a:pPr>
            <a:r>
              <a:rPr lang="en-US" dirty="0" smtClean="0">
                <a:latin typeface="+mn-lt"/>
              </a:rPr>
              <a:t> USDA, NSF, DOE</a:t>
            </a:r>
          </a:p>
          <a:p>
            <a:pPr>
              <a:buClr>
                <a:srgbClr val="3333CC"/>
              </a:buClr>
              <a:buFont typeface="Arial" pitchFamily="34" charset="0"/>
              <a:buChar char="•"/>
            </a:pPr>
            <a:r>
              <a:rPr lang="en-US" dirty="0" smtClean="0">
                <a:latin typeface="+mn-lt"/>
              </a:rPr>
              <a:t> GEO Carbon Community of Practice</a:t>
            </a:r>
          </a:p>
          <a:p>
            <a:pPr>
              <a:buClr>
                <a:srgbClr val="3333CC"/>
              </a:buClr>
              <a:buFont typeface="Arial" pitchFamily="34" charset="0"/>
              <a:buChar char="•"/>
            </a:pPr>
            <a:r>
              <a:rPr lang="en-US" dirty="0" smtClean="0">
                <a:latin typeface="+mn-lt"/>
              </a:rPr>
              <a:t> CEOS Carbon Task Force</a:t>
            </a:r>
          </a:p>
          <a:p>
            <a:pPr>
              <a:buClr>
                <a:srgbClr val="3333CC"/>
              </a:buClr>
              <a:buFont typeface="Arial" pitchFamily="34" charset="0"/>
              <a:buChar char="•"/>
            </a:pPr>
            <a:r>
              <a:rPr lang="en-US" dirty="0" smtClean="0">
                <a:latin typeface="+mn-lt"/>
              </a:rPr>
              <a:t> </a:t>
            </a:r>
            <a:r>
              <a:rPr lang="en-US" dirty="0" err="1" smtClean="0">
                <a:latin typeface="+mn-lt"/>
              </a:rPr>
              <a:t>CarboNA</a:t>
            </a:r>
            <a:endParaRPr lang="en-US"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5C7F3E-2257-4075-911D-2808B162F2CC}" type="slidenum">
              <a:rPr lang="en-US" smtClean="0"/>
              <a:pPr>
                <a:defRPr/>
              </a:pPr>
              <a:t>13</a:t>
            </a:fld>
            <a:endParaRPr lang="en-US" dirty="0"/>
          </a:p>
        </p:txBody>
      </p:sp>
      <p:pic>
        <p:nvPicPr>
          <p:cNvPr id="3"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Line 5"/>
          <p:cNvSpPr>
            <a:spLocks noChangeShapeType="1"/>
          </p:cNvSpPr>
          <p:nvPr/>
        </p:nvSpPr>
        <p:spPr bwMode="auto">
          <a:xfrm flipH="1">
            <a:off x="4549774" y="990601"/>
            <a:ext cx="22225" cy="5867400"/>
          </a:xfrm>
          <a:prstGeom prst="line">
            <a:avLst/>
          </a:prstGeom>
          <a:noFill/>
          <a:ln w="12700">
            <a:solidFill>
              <a:schemeClr val="tx1"/>
            </a:solidFill>
            <a:round/>
            <a:headEnd/>
            <a:tailEnd/>
          </a:ln>
          <a:effectLst/>
        </p:spPr>
        <p:txBody>
          <a:bodyPr/>
          <a:lstStyle/>
          <a:p>
            <a:endParaRPr lang="en-US" dirty="0"/>
          </a:p>
        </p:txBody>
      </p:sp>
      <p:sp>
        <p:nvSpPr>
          <p:cNvPr id="5" name="Line 6"/>
          <p:cNvSpPr>
            <a:spLocks noChangeShapeType="1"/>
          </p:cNvSpPr>
          <p:nvPr/>
        </p:nvSpPr>
        <p:spPr bwMode="auto">
          <a:xfrm>
            <a:off x="0" y="3948113"/>
            <a:ext cx="9144000" cy="0"/>
          </a:xfrm>
          <a:prstGeom prst="line">
            <a:avLst/>
          </a:prstGeom>
          <a:noFill/>
          <a:ln w="12700">
            <a:solidFill>
              <a:schemeClr val="tx1"/>
            </a:solidFill>
            <a:round/>
            <a:headEnd/>
            <a:tailEnd/>
          </a:ln>
          <a:effectLst/>
        </p:spPr>
        <p:txBody>
          <a:bodyPr/>
          <a:lstStyle/>
          <a:p>
            <a:endParaRPr lang="en-US" dirty="0"/>
          </a:p>
        </p:txBody>
      </p:sp>
      <p:sp>
        <p:nvSpPr>
          <p:cNvPr id="6" name="TextBox 5"/>
          <p:cNvSpPr txBox="1"/>
          <p:nvPr/>
        </p:nvSpPr>
        <p:spPr>
          <a:xfrm>
            <a:off x="609600" y="1"/>
            <a:ext cx="8382000" cy="646331"/>
          </a:xfrm>
          <a:prstGeom prst="rect">
            <a:avLst/>
          </a:prstGeom>
          <a:noFill/>
        </p:spPr>
        <p:txBody>
          <a:bodyPr wrap="square" rtlCol="0">
            <a:spAutoFit/>
          </a:bodyPr>
          <a:lstStyle/>
          <a:p>
            <a:pPr algn="ctr"/>
            <a:r>
              <a:rPr lang="en-US" sz="3600" b="1" dirty="0" smtClean="0">
                <a:solidFill>
                  <a:schemeClr val="bg1"/>
                </a:solidFill>
                <a:latin typeface="+mj-lt"/>
              </a:rPr>
              <a:t>Applied Sciences:  Ecological Forecasting</a:t>
            </a:r>
            <a:endParaRPr lang="en-US" sz="3600" b="1" dirty="0">
              <a:solidFill>
                <a:schemeClr val="bg1"/>
              </a:solidFill>
              <a:latin typeface="+mj-lt"/>
            </a:endParaRPr>
          </a:p>
        </p:txBody>
      </p:sp>
      <p:sp>
        <p:nvSpPr>
          <p:cNvPr id="7" name="TextBox 6"/>
          <p:cNvSpPr txBox="1"/>
          <p:nvPr/>
        </p:nvSpPr>
        <p:spPr>
          <a:xfrm>
            <a:off x="76200" y="1054656"/>
            <a:ext cx="4495800" cy="2831544"/>
          </a:xfrm>
          <a:prstGeom prst="rect">
            <a:avLst/>
          </a:prstGeom>
          <a:noFill/>
        </p:spPr>
        <p:txBody>
          <a:bodyPr wrap="square" rtlCol="0">
            <a:spAutoFit/>
          </a:bodyPr>
          <a:lstStyle/>
          <a:p>
            <a:pPr algn="ctr"/>
            <a:r>
              <a:rPr lang="en-US" b="1" dirty="0" smtClean="0">
                <a:latin typeface="+mn-lt"/>
              </a:rPr>
              <a:t>Goals &amp; Objectives</a:t>
            </a:r>
          </a:p>
          <a:p>
            <a:pPr>
              <a:buClr>
                <a:srgbClr val="3333CC"/>
              </a:buClr>
              <a:buFont typeface="Arial" pitchFamily="34" charset="0"/>
              <a:buChar char="•"/>
            </a:pPr>
            <a:r>
              <a:rPr lang="en-US" sz="1600" dirty="0" smtClean="0">
                <a:latin typeface="+mn-lt"/>
              </a:rPr>
              <a:t> Ecological Forecasting is an </a:t>
            </a:r>
            <a:r>
              <a:rPr lang="en-US" sz="1600" i="1" dirty="0" smtClean="0">
                <a:latin typeface="+mn-lt"/>
              </a:rPr>
              <a:t>applications</a:t>
            </a:r>
            <a:r>
              <a:rPr lang="en-US" sz="1600" dirty="0" smtClean="0">
                <a:latin typeface="+mn-lt"/>
              </a:rPr>
              <a:t> (i.e., NASA Applied Sciences) </a:t>
            </a:r>
            <a:r>
              <a:rPr lang="en-US" sz="1600" i="1" dirty="0" smtClean="0">
                <a:latin typeface="+mn-lt"/>
              </a:rPr>
              <a:t>program</a:t>
            </a:r>
            <a:r>
              <a:rPr lang="en-US" sz="1600" dirty="0" smtClean="0">
                <a:latin typeface="+mn-lt"/>
              </a:rPr>
              <a:t> seeking to provide environmental managers and other decision makers with reliable forecasts, based upon NASA products, to project changes in ecosystems and among species of management concern.  These forecasts should incorporate knowledge of uncertainty and error estimates and allow decision makers to compare outcomes of alternative policies.</a:t>
            </a:r>
          </a:p>
          <a:p>
            <a:pPr>
              <a:buClr>
                <a:srgbClr val="3333CC"/>
              </a:buClr>
              <a:buFont typeface="Arial" pitchFamily="34" charset="0"/>
              <a:buChar char="•"/>
            </a:pPr>
            <a:r>
              <a:rPr lang="en-US" sz="1600" dirty="0" smtClean="0">
                <a:latin typeface="+mn-lt"/>
              </a:rPr>
              <a:t> Particular focus: Conservation Biology applications</a:t>
            </a:r>
            <a:endParaRPr lang="en-US" sz="1600" dirty="0">
              <a:latin typeface="+mn-lt"/>
            </a:endParaRPr>
          </a:p>
        </p:txBody>
      </p:sp>
      <p:sp>
        <p:nvSpPr>
          <p:cNvPr id="8" name="TextBox 7"/>
          <p:cNvSpPr txBox="1"/>
          <p:nvPr/>
        </p:nvSpPr>
        <p:spPr>
          <a:xfrm>
            <a:off x="4572000" y="905164"/>
            <a:ext cx="4495800" cy="3662541"/>
          </a:xfrm>
          <a:prstGeom prst="rect">
            <a:avLst/>
          </a:prstGeom>
          <a:noFill/>
        </p:spPr>
        <p:txBody>
          <a:bodyPr wrap="square" rtlCol="0">
            <a:spAutoFit/>
          </a:bodyPr>
          <a:lstStyle/>
          <a:p>
            <a:pPr algn="ctr"/>
            <a:r>
              <a:rPr lang="en-US" b="1" dirty="0" smtClean="0">
                <a:latin typeface="+mn-lt"/>
              </a:rPr>
              <a:t>Missions &amp; Instruments</a:t>
            </a:r>
          </a:p>
          <a:p>
            <a:pPr>
              <a:buClr>
                <a:srgbClr val="3333CC"/>
              </a:buClr>
              <a:buFont typeface="Arial" pitchFamily="34" charset="0"/>
              <a:buChar char="•"/>
            </a:pPr>
            <a:r>
              <a:rPr lang="en-US" sz="1600" dirty="0" smtClean="0">
                <a:latin typeface="+mn-lt"/>
              </a:rPr>
              <a:t> Terra/Aqua</a:t>
            </a:r>
          </a:p>
          <a:p>
            <a:pPr lvl="1">
              <a:buClr>
                <a:srgbClr val="3333CC"/>
              </a:buClr>
              <a:buFont typeface="Arial" pitchFamily="34" charset="0"/>
              <a:buChar char="•"/>
            </a:pPr>
            <a:r>
              <a:rPr lang="en-US" sz="1400" dirty="0" smtClean="0">
                <a:latin typeface="+mn-lt"/>
              </a:rPr>
              <a:t> MODIS: land and ocean surface measures</a:t>
            </a:r>
          </a:p>
          <a:p>
            <a:pPr lvl="1">
              <a:buClr>
                <a:srgbClr val="3333CC"/>
              </a:buClr>
              <a:buFont typeface="Arial" pitchFamily="34" charset="0"/>
              <a:buChar char="•"/>
            </a:pPr>
            <a:r>
              <a:rPr lang="en-US" sz="1400" dirty="0" smtClean="0">
                <a:latin typeface="+mn-lt"/>
              </a:rPr>
              <a:t> ASTER: land surface (vegetation, T), elevation</a:t>
            </a:r>
          </a:p>
          <a:p>
            <a:pPr lvl="1">
              <a:buClr>
                <a:srgbClr val="3333CC"/>
              </a:buClr>
              <a:buFont typeface="Arial" pitchFamily="34" charset="0"/>
              <a:buChar char="•"/>
            </a:pPr>
            <a:r>
              <a:rPr lang="en-US" sz="1400" dirty="0" smtClean="0">
                <a:latin typeface="+mn-lt"/>
              </a:rPr>
              <a:t> AMSR-E: sea ice</a:t>
            </a:r>
          </a:p>
          <a:p>
            <a:pPr>
              <a:buClr>
                <a:srgbClr val="3333CC"/>
              </a:buClr>
              <a:buFont typeface="Arial" pitchFamily="34" charset="0"/>
              <a:buChar char="•"/>
            </a:pPr>
            <a:r>
              <a:rPr lang="en-US" sz="1600" dirty="0" smtClean="0">
                <a:latin typeface="+mn-lt"/>
              </a:rPr>
              <a:t> Landsat</a:t>
            </a:r>
          </a:p>
          <a:p>
            <a:pPr lvl="1">
              <a:buClr>
                <a:srgbClr val="3333CC"/>
              </a:buClr>
              <a:buFont typeface="Arial" pitchFamily="34" charset="0"/>
              <a:buChar char="•"/>
            </a:pPr>
            <a:r>
              <a:rPr lang="en-US" sz="1400" dirty="0" smtClean="0">
                <a:latin typeface="+mn-lt"/>
              </a:rPr>
              <a:t> TM/ETM+: land surface, coral reefs, kelp</a:t>
            </a:r>
          </a:p>
          <a:p>
            <a:pPr>
              <a:buClr>
                <a:srgbClr val="3333CC"/>
              </a:buClr>
              <a:buFont typeface="Arial" pitchFamily="34" charset="0"/>
              <a:buChar char="•"/>
            </a:pPr>
            <a:r>
              <a:rPr lang="en-US" sz="1600" dirty="0" smtClean="0">
                <a:latin typeface="+mn-lt"/>
              </a:rPr>
              <a:t> TRMM</a:t>
            </a:r>
          </a:p>
          <a:p>
            <a:pPr lvl="1">
              <a:buClr>
                <a:srgbClr val="3333CC"/>
              </a:buClr>
              <a:buFont typeface="Arial" pitchFamily="34" charset="0"/>
              <a:buChar char="•"/>
            </a:pPr>
            <a:r>
              <a:rPr lang="en-US" sz="1400" dirty="0" smtClean="0">
                <a:latin typeface="+mn-lt"/>
              </a:rPr>
              <a:t> Precipitation Radar: rainfall</a:t>
            </a:r>
          </a:p>
          <a:p>
            <a:pPr>
              <a:buClr>
                <a:srgbClr val="3333CC"/>
              </a:buClr>
              <a:buFont typeface="Arial" pitchFamily="34" charset="0"/>
              <a:buChar char="•"/>
            </a:pPr>
            <a:r>
              <a:rPr lang="en-US" sz="1600" dirty="0" smtClean="0">
                <a:latin typeface="+mn-lt"/>
              </a:rPr>
              <a:t> EO-1</a:t>
            </a:r>
          </a:p>
          <a:p>
            <a:pPr lvl="1">
              <a:buClr>
                <a:srgbClr val="3333CC"/>
              </a:buClr>
              <a:buFont typeface="Arial" pitchFamily="34" charset="0"/>
              <a:buChar char="•"/>
            </a:pPr>
            <a:r>
              <a:rPr lang="en-US" sz="1400" dirty="0" smtClean="0">
                <a:latin typeface="+mn-lt"/>
              </a:rPr>
              <a:t> ALI/Hyperion: land surface</a:t>
            </a:r>
          </a:p>
          <a:p>
            <a:pPr>
              <a:buClr>
                <a:srgbClr val="3333CC"/>
              </a:buClr>
              <a:buFont typeface="Arial" pitchFamily="34" charset="0"/>
              <a:buChar char="•"/>
            </a:pPr>
            <a:r>
              <a:rPr lang="en-US" sz="1600" dirty="0" smtClean="0">
                <a:latin typeface="+mn-lt"/>
              </a:rPr>
              <a:t> Jason/OSTM: </a:t>
            </a:r>
            <a:r>
              <a:rPr lang="en-US" sz="1400" dirty="0" smtClean="0">
                <a:latin typeface="+mn-lt"/>
              </a:rPr>
              <a:t>SSH</a:t>
            </a:r>
          </a:p>
          <a:p>
            <a:pPr>
              <a:buClr>
                <a:srgbClr val="3333CC"/>
              </a:buClr>
              <a:buFont typeface="Arial" pitchFamily="34" charset="0"/>
              <a:buChar char="•"/>
            </a:pPr>
            <a:r>
              <a:rPr lang="en-US" sz="1600" dirty="0" smtClean="0">
                <a:latin typeface="+mn-lt"/>
              </a:rPr>
              <a:t> QuikSCAT: </a:t>
            </a:r>
            <a:r>
              <a:rPr lang="en-US" sz="1400" dirty="0" smtClean="0">
                <a:latin typeface="+mn-lt"/>
              </a:rPr>
              <a:t>wind speed, land surface parameters  </a:t>
            </a:r>
          </a:p>
          <a:p>
            <a:endParaRPr lang="en-US" sz="1600" dirty="0" smtClean="0">
              <a:latin typeface="+mn-lt"/>
            </a:endParaRPr>
          </a:p>
          <a:p>
            <a:pPr>
              <a:buClr>
                <a:srgbClr val="3333CC"/>
              </a:buClr>
            </a:pPr>
            <a:r>
              <a:rPr lang="en-US" dirty="0" smtClean="0">
                <a:latin typeface="+mn-lt"/>
              </a:rPr>
              <a:t> </a:t>
            </a:r>
            <a:endParaRPr lang="en-US" dirty="0">
              <a:latin typeface="+mn-lt"/>
            </a:endParaRPr>
          </a:p>
        </p:txBody>
      </p:sp>
      <p:sp>
        <p:nvSpPr>
          <p:cNvPr id="9" name="TextBox 8"/>
          <p:cNvSpPr txBox="1"/>
          <p:nvPr/>
        </p:nvSpPr>
        <p:spPr>
          <a:xfrm>
            <a:off x="0" y="3962400"/>
            <a:ext cx="4495800" cy="1138773"/>
          </a:xfrm>
          <a:prstGeom prst="rect">
            <a:avLst/>
          </a:prstGeom>
          <a:noFill/>
        </p:spPr>
        <p:txBody>
          <a:bodyPr wrap="square" rtlCol="0">
            <a:spAutoFit/>
          </a:bodyPr>
          <a:lstStyle/>
          <a:p>
            <a:pPr algn="ctr"/>
            <a:r>
              <a:rPr lang="en-US" b="1" dirty="0" smtClean="0">
                <a:latin typeface="+mn-lt"/>
              </a:rPr>
              <a:t>Funded Research</a:t>
            </a:r>
          </a:p>
          <a:p>
            <a:endParaRPr lang="en-US" dirty="0" smtClean="0">
              <a:latin typeface="+mn-lt"/>
            </a:endParaRPr>
          </a:p>
          <a:p>
            <a:pPr>
              <a:buClr>
                <a:srgbClr val="3333CC"/>
              </a:buClr>
              <a:buFont typeface="Arial" pitchFamily="34" charset="0"/>
              <a:buChar char="•"/>
            </a:pPr>
            <a:r>
              <a:rPr lang="en-US" sz="1600" dirty="0" smtClean="0">
                <a:latin typeface="+mn-lt"/>
              </a:rPr>
              <a:t> 21 projects in various stages of work</a:t>
            </a:r>
          </a:p>
          <a:p>
            <a:pPr>
              <a:buClr>
                <a:srgbClr val="3333CC"/>
              </a:buClr>
              <a:buFont typeface="Arial" pitchFamily="34" charset="0"/>
              <a:buChar char="•"/>
            </a:pPr>
            <a:r>
              <a:rPr lang="en-US" sz="1600" dirty="0" smtClean="0">
                <a:latin typeface="+mn-lt"/>
              </a:rPr>
              <a:t> Funding ~$5M per year</a:t>
            </a:r>
            <a:endParaRPr lang="en-US" sz="1600" dirty="0">
              <a:latin typeface="+mn-lt"/>
            </a:endParaRPr>
          </a:p>
        </p:txBody>
      </p:sp>
      <p:sp>
        <p:nvSpPr>
          <p:cNvPr id="10" name="TextBox 9"/>
          <p:cNvSpPr txBox="1"/>
          <p:nvPr/>
        </p:nvSpPr>
        <p:spPr>
          <a:xfrm>
            <a:off x="4572000" y="3962400"/>
            <a:ext cx="4495800" cy="2831544"/>
          </a:xfrm>
          <a:prstGeom prst="rect">
            <a:avLst/>
          </a:prstGeom>
          <a:noFill/>
        </p:spPr>
        <p:txBody>
          <a:bodyPr wrap="square" rtlCol="0">
            <a:spAutoFit/>
          </a:bodyPr>
          <a:lstStyle/>
          <a:p>
            <a:pPr algn="ctr"/>
            <a:r>
              <a:rPr lang="en-US" b="1" dirty="0" smtClean="0">
                <a:latin typeface="+mn-lt"/>
              </a:rPr>
              <a:t>Key Interactions</a:t>
            </a:r>
          </a:p>
          <a:p>
            <a:pPr>
              <a:buClr>
                <a:srgbClr val="3333CC"/>
              </a:buClr>
              <a:buFont typeface="Arial" pitchFamily="34" charset="0"/>
              <a:buChar char="•"/>
            </a:pPr>
            <a:r>
              <a:rPr lang="en-US" sz="1600" dirty="0" smtClean="0">
                <a:latin typeface="+mn-lt"/>
              </a:rPr>
              <a:t> NOAA National Marine Fisheries Service</a:t>
            </a:r>
          </a:p>
          <a:p>
            <a:pPr>
              <a:buClr>
                <a:srgbClr val="3333CC"/>
              </a:buClr>
              <a:buFont typeface="Arial" pitchFamily="34" charset="0"/>
              <a:buChar char="•"/>
            </a:pPr>
            <a:r>
              <a:rPr lang="en-US" sz="1600" dirty="0" smtClean="0">
                <a:latin typeface="+mn-lt"/>
              </a:rPr>
              <a:t> U.S. National Park Service</a:t>
            </a:r>
          </a:p>
          <a:p>
            <a:pPr>
              <a:buClr>
                <a:srgbClr val="3333CC"/>
              </a:buClr>
              <a:buFont typeface="Arial" pitchFamily="34" charset="0"/>
              <a:buChar char="•"/>
            </a:pPr>
            <a:r>
              <a:rPr lang="en-US" sz="1600" dirty="0" smtClean="0">
                <a:latin typeface="+mn-lt"/>
              </a:rPr>
              <a:t> U.S. Fish and Wildlife Service</a:t>
            </a:r>
          </a:p>
          <a:p>
            <a:pPr>
              <a:buClr>
                <a:srgbClr val="3333CC"/>
              </a:buClr>
              <a:buFont typeface="Arial" pitchFamily="34" charset="0"/>
              <a:buChar char="•"/>
            </a:pPr>
            <a:r>
              <a:rPr lang="en-US" sz="1600" dirty="0" smtClean="0">
                <a:latin typeface="+mn-lt"/>
              </a:rPr>
              <a:t> U.S. Geological Survey</a:t>
            </a:r>
          </a:p>
          <a:p>
            <a:pPr>
              <a:buClr>
                <a:srgbClr val="3333CC"/>
              </a:buClr>
              <a:buFont typeface="Arial" pitchFamily="34" charset="0"/>
              <a:buChar char="•"/>
            </a:pPr>
            <a:r>
              <a:rPr lang="en-US" sz="1600" dirty="0" smtClean="0">
                <a:latin typeface="+mn-lt"/>
              </a:rPr>
              <a:t> USDA Forest Service</a:t>
            </a:r>
          </a:p>
          <a:p>
            <a:pPr>
              <a:buClr>
                <a:srgbClr val="3333CC"/>
              </a:buClr>
              <a:buFont typeface="Arial" pitchFamily="34" charset="0"/>
              <a:buChar char="•"/>
            </a:pPr>
            <a:r>
              <a:rPr lang="en-US" sz="1600" dirty="0" smtClean="0">
                <a:latin typeface="+mn-lt"/>
              </a:rPr>
              <a:t> NOAA NESDIS</a:t>
            </a:r>
          </a:p>
          <a:p>
            <a:pPr>
              <a:buClr>
                <a:srgbClr val="3333CC"/>
              </a:buClr>
              <a:buFont typeface="Arial" pitchFamily="34" charset="0"/>
              <a:buChar char="•"/>
            </a:pPr>
            <a:r>
              <a:rPr lang="en-US" sz="1600" dirty="0" smtClean="0">
                <a:latin typeface="+mn-lt"/>
              </a:rPr>
              <a:t> ARC, MSFC/SERVIR (and internationals), GSFC, JPL</a:t>
            </a:r>
          </a:p>
          <a:p>
            <a:pPr>
              <a:buClr>
                <a:srgbClr val="3333CC"/>
              </a:buClr>
              <a:buFont typeface="Arial" pitchFamily="34" charset="0"/>
              <a:buChar char="•"/>
            </a:pPr>
            <a:r>
              <a:rPr lang="en-US" sz="1600" dirty="0" smtClean="0">
                <a:latin typeface="+mn-lt"/>
              </a:rPr>
              <a:t> Academia, Non-profit and For-profit sectors </a:t>
            </a:r>
          </a:p>
          <a:p>
            <a:pPr>
              <a:buClr>
                <a:srgbClr val="3333CC"/>
              </a:buClr>
              <a:buFont typeface="Arial" pitchFamily="34" charset="0"/>
              <a:buChar char="•"/>
            </a:pPr>
            <a:r>
              <a:rPr lang="en-US" sz="1600" dirty="0" smtClean="0">
                <a:latin typeface="+mn-lt"/>
              </a:rPr>
              <a:t> Group on Earth Observations (GEO) Biodiversity and Ecosystems Tasks</a:t>
            </a:r>
            <a:endParaRPr lang="en-US" sz="160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5C7F3E-2257-4075-911D-2808B162F2CC}" type="slidenum">
              <a:rPr lang="en-US" smtClean="0"/>
              <a:pPr>
                <a:defRPr/>
              </a:pPr>
              <a:t>14</a:t>
            </a:fld>
            <a:endParaRPr lang="en-US" dirty="0"/>
          </a:p>
        </p:txBody>
      </p:sp>
      <p:pic>
        <p:nvPicPr>
          <p:cNvPr id="3"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Line 5"/>
          <p:cNvSpPr>
            <a:spLocks noChangeShapeType="1"/>
          </p:cNvSpPr>
          <p:nvPr/>
        </p:nvSpPr>
        <p:spPr bwMode="auto">
          <a:xfrm flipH="1">
            <a:off x="4549774" y="990601"/>
            <a:ext cx="22225" cy="5867400"/>
          </a:xfrm>
          <a:prstGeom prst="line">
            <a:avLst/>
          </a:prstGeom>
          <a:noFill/>
          <a:ln w="12700">
            <a:solidFill>
              <a:schemeClr val="tx1"/>
            </a:solidFill>
            <a:round/>
            <a:headEnd/>
            <a:tailEnd/>
          </a:ln>
          <a:effectLst/>
        </p:spPr>
        <p:txBody>
          <a:bodyPr/>
          <a:lstStyle/>
          <a:p>
            <a:endParaRPr lang="en-US" dirty="0"/>
          </a:p>
        </p:txBody>
      </p:sp>
      <p:sp>
        <p:nvSpPr>
          <p:cNvPr id="5" name="Line 6"/>
          <p:cNvSpPr>
            <a:spLocks noChangeShapeType="1"/>
          </p:cNvSpPr>
          <p:nvPr/>
        </p:nvSpPr>
        <p:spPr bwMode="auto">
          <a:xfrm>
            <a:off x="0" y="3948113"/>
            <a:ext cx="9144000" cy="0"/>
          </a:xfrm>
          <a:prstGeom prst="line">
            <a:avLst/>
          </a:prstGeom>
          <a:noFill/>
          <a:ln w="12700">
            <a:solidFill>
              <a:schemeClr val="tx1"/>
            </a:solidFill>
            <a:round/>
            <a:headEnd/>
            <a:tailEnd/>
          </a:ln>
          <a:effectLst/>
        </p:spPr>
        <p:txBody>
          <a:bodyPr/>
          <a:lstStyle/>
          <a:p>
            <a:endParaRPr lang="en-US" dirty="0"/>
          </a:p>
        </p:txBody>
      </p:sp>
      <p:sp>
        <p:nvSpPr>
          <p:cNvPr id="6" name="TextBox 5"/>
          <p:cNvSpPr txBox="1"/>
          <p:nvPr/>
        </p:nvSpPr>
        <p:spPr>
          <a:xfrm>
            <a:off x="2209800" y="-133529"/>
            <a:ext cx="6858000" cy="1200329"/>
          </a:xfrm>
          <a:prstGeom prst="rect">
            <a:avLst/>
          </a:prstGeom>
          <a:noFill/>
        </p:spPr>
        <p:txBody>
          <a:bodyPr wrap="square" rtlCol="0">
            <a:spAutoFit/>
          </a:bodyPr>
          <a:lstStyle/>
          <a:p>
            <a:pPr algn="ctr"/>
            <a:r>
              <a:rPr lang="en-US" sz="3600" b="1" dirty="0" smtClean="0">
                <a:solidFill>
                  <a:schemeClr val="bg1"/>
                </a:solidFill>
                <a:latin typeface="+mj-lt"/>
              </a:rPr>
              <a:t>Applied Sciences:  Water Resources and Agriculture</a:t>
            </a:r>
            <a:endParaRPr lang="en-US" sz="3600" b="1" dirty="0">
              <a:solidFill>
                <a:schemeClr val="bg1"/>
              </a:solidFill>
              <a:latin typeface="+mj-lt"/>
            </a:endParaRPr>
          </a:p>
        </p:txBody>
      </p:sp>
      <p:sp>
        <p:nvSpPr>
          <p:cNvPr id="7" name="TextBox 6"/>
          <p:cNvSpPr txBox="1"/>
          <p:nvPr/>
        </p:nvSpPr>
        <p:spPr>
          <a:xfrm>
            <a:off x="0" y="990600"/>
            <a:ext cx="4572000" cy="2831544"/>
          </a:xfrm>
          <a:prstGeom prst="rect">
            <a:avLst/>
          </a:prstGeom>
          <a:noFill/>
        </p:spPr>
        <p:txBody>
          <a:bodyPr wrap="square" rtlCol="0">
            <a:spAutoFit/>
          </a:bodyPr>
          <a:lstStyle/>
          <a:p>
            <a:pPr algn="ctr"/>
            <a:r>
              <a:rPr lang="en-US" b="1" dirty="0" smtClean="0">
                <a:latin typeface="+mn-lt"/>
              </a:rPr>
              <a:t>Goals &amp; Objectives</a:t>
            </a:r>
          </a:p>
          <a:p>
            <a:pPr>
              <a:buClr>
                <a:srgbClr val="3333CC"/>
              </a:buClr>
              <a:buFont typeface="Arial" pitchFamily="34" charset="0"/>
              <a:buChar char="•"/>
            </a:pPr>
            <a:r>
              <a:rPr lang="en-US" sz="1600" dirty="0" smtClean="0">
                <a:latin typeface="+mn-lt"/>
              </a:rPr>
              <a:t> Water Resources and Agriculture are </a:t>
            </a:r>
            <a:r>
              <a:rPr lang="en-US" sz="1600" i="1" dirty="0" smtClean="0">
                <a:latin typeface="+mn-lt"/>
              </a:rPr>
              <a:t>applications</a:t>
            </a:r>
            <a:r>
              <a:rPr lang="en-US" sz="1600" dirty="0" smtClean="0">
                <a:latin typeface="+mn-lt"/>
              </a:rPr>
              <a:t> (i.e., NASA Applied Sciences) </a:t>
            </a:r>
            <a:r>
              <a:rPr lang="en-US" sz="1600" i="1" dirty="0" smtClean="0">
                <a:latin typeface="+mn-lt"/>
              </a:rPr>
              <a:t>programs</a:t>
            </a:r>
            <a:r>
              <a:rPr lang="en-US" sz="1600" dirty="0" smtClean="0">
                <a:latin typeface="+mn-lt"/>
              </a:rPr>
              <a:t> seeking to integrate and adapt NASA mission and science products into water resource and agriculture </a:t>
            </a:r>
            <a:r>
              <a:rPr lang="en-US" sz="1600" dirty="0" err="1" smtClean="0">
                <a:latin typeface="+mn-lt"/>
              </a:rPr>
              <a:t>mngt</a:t>
            </a:r>
            <a:r>
              <a:rPr lang="en-US" sz="1600" dirty="0" smtClean="0">
                <a:latin typeface="+mn-lt"/>
              </a:rPr>
              <a:t>  and policy making.  Specific focus on complementing the CCE mission is in forest </a:t>
            </a:r>
            <a:r>
              <a:rPr lang="en-US" sz="1600" dirty="0" err="1" smtClean="0">
                <a:latin typeface="+mn-lt"/>
              </a:rPr>
              <a:t>mngt</a:t>
            </a:r>
            <a:r>
              <a:rPr lang="en-US" sz="1600" dirty="0" smtClean="0">
                <a:latin typeface="+mn-lt"/>
              </a:rPr>
              <a:t> other agriculture-related biomass information products that would support carbon monitoring systems.  Hydrologic models and info products are key to predicting in-season biomass change. </a:t>
            </a:r>
            <a:endParaRPr lang="en-US" sz="1600" dirty="0">
              <a:latin typeface="+mn-lt"/>
            </a:endParaRPr>
          </a:p>
        </p:txBody>
      </p:sp>
      <p:sp>
        <p:nvSpPr>
          <p:cNvPr id="8" name="TextBox 7"/>
          <p:cNvSpPr txBox="1"/>
          <p:nvPr/>
        </p:nvSpPr>
        <p:spPr>
          <a:xfrm>
            <a:off x="4572000" y="905164"/>
            <a:ext cx="4495800" cy="3200876"/>
          </a:xfrm>
          <a:prstGeom prst="rect">
            <a:avLst/>
          </a:prstGeom>
          <a:noFill/>
        </p:spPr>
        <p:txBody>
          <a:bodyPr wrap="square" rtlCol="0">
            <a:spAutoFit/>
          </a:bodyPr>
          <a:lstStyle/>
          <a:p>
            <a:pPr algn="ctr"/>
            <a:r>
              <a:rPr lang="en-US" b="1" dirty="0" smtClean="0">
                <a:latin typeface="+mn-lt"/>
              </a:rPr>
              <a:t>Missions &amp; Instruments</a:t>
            </a:r>
          </a:p>
          <a:p>
            <a:pPr>
              <a:buClr>
                <a:srgbClr val="3333CC"/>
              </a:buClr>
              <a:buFont typeface="Arial" pitchFamily="34" charset="0"/>
              <a:buChar char="•"/>
            </a:pPr>
            <a:r>
              <a:rPr lang="en-US" sz="1600" dirty="0" smtClean="0">
                <a:latin typeface="+mn-lt"/>
              </a:rPr>
              <a:t> Terra/Aqua</a:t>
            </a:r>
          </a:p>
          <a:p>
            <a:pPr lvl="1">
              <a:buClr>
                <a:srgbClr val="3333CC"/>
              </a:buClr>
              <a:buFont typeface="Arial" pitchFamily="34" charset="0"/>
              <a:buChar char="•"/>
            </a:pPr>
            <a:r>
              <a:rPr lang="en-US" sz="1400" dirty="0" smtClean="0">
                <a:latin typeface="+mn-lt"/>
              </a:rPr>
              <a:t> MODIS: land surface</a:t>
            </a:r>
          </a:p>
          <a:p>
            <a:pPr lvl="1">
              <a:buClr>
                <a:srgbClr val="3333CC"/>
              </a:buClr>
              <a:buFont typeface="Arial" pitchFamily="34" charset="0"/>
              <a:buChar char="•"/>
            </a:pPr>
            <a:r>
              <a:rPr lang="en-US" sz="1400" dirty="0" smtClean="0">
                <a:latin typeface="+mn-lt"/>
              </a:rPr>
              <a:t> AMSR-E: precipitation</a:t>
            </a:r>
          </a:p>
          <a:p>
            <a:pPr>
              <a:buClr>
                <a:srgbClr val="3333CC"/>
              </a:buClr>
              <a:buFont typeface="Arial" pitchFamily="34" charset="0"/>
              <a:buChar char="•"/>
            </a:pPr>
            <a:r>
              <a:rPr lang="en-US" sz="1600" dirty="0" smtClean="0">
                <a:latin typeface="+mn-lt"/>
              </a:rPr>
              <a:t> Landsat</a:t>
            </a:r>
          </a:p>
          <a:p>
            <a:pPr lvl="1">
              <a:buClr>
                <a:srgbClr val="3333CC"/>
              </a:buClr>
              <a:buFont typeface="Arial" pitchFamily="34" charset="0"/>
              <a:buChar char="•"/>
            </a:pPr>
            <a:r>
              <a:rPr lang="en-US" sz="1400" dirty="0" smtClean="0">
                <a:latin typeface="+mn-lt"/>
              </a:rPr>
              <a:t> TM/ETM+:  land surface</a:t>
            </a:r>
          </a:p>
          <a:p>
            <a:pPr>
              <a:buClr>
                <a:srgbClr val="3333CC"/>
              </a:buClr>
              <a:buFont typeface="Arial" pitchFamily="34" charset="0"/>
              <a:buChar char="•"/>
            </a:pPr>
            <a:r>
              <a:rPr lang="en-US" sz="1600" dirty="0" smtClean="0">
                <a:latin typeface="+mn-lt"/>
              </a:rPr>
              <a:t> TRMM</a:t>
            </a:r>
          </a:p>
          <a:p>
            <a:pPr lvl="1">
              <a:buClr>
                <a:srgbClr val="3333CC"/>
              </a:buClr>
              <a:buFont typeface="Arial" pitchFamily="34" charset="0"/>
              <a:buChar char="•"/>
            </a:pPr>
            <a:r>
              <a:rPr lang="en-US" sz="1400" dirty="0" smtClean="0">
                <a:latin typeface="+mn-lt"/>
              </a:rPr>
              <a:t> Precipitation Radar</a:t>
            </a:r>
          </a:p>
          <a:p>
            <a:pPr>
              <a:buClr>
                <a:srgbClr val="3333CC"/>
              </a:buClr>
              <a:buFont typeface="Arial" pitchFamily="34" charset="0"/>
              <a:buChar char="•"/>
            </a:pPr>
            <a:r>
              <a:rPr lang="en-US" sz="1600" dirty="0" smtClean="0">
                <a:latin typeface="+mn-lt"/>
              </a:rPr>
              <a:t> EO-1</a:t>
            </a:r>
          </a:p>
          <a:p>
            <a:pPr lvl="1">
              <a:buClr>
                <a:srgbClr val="3333CC"/>
              </a:buClr>
              <a:buFont typeface="Arial" pitchFamily="34" charset="0"/>
              <a:buChar char="•"/>
            </a:pPr>
            <a:r>
              <a:rPr lang="en-US" sz="1400" dirty="0" smtClean="0">
                <a:latin typeface="+mn-lt"/>
              </a:rPr>
              <a:t> ALI/Hyperion: land surface</a:t>
            </a:r>
          </a:p>
          <a:p>
            <a:pPr>
              <a:buClr>
                <a:srgbClr val="3333CC"/>
              </a:buClr>
              <a:buFont typeface="Arial" pitchFamily="34" charset="0"/>
              <a:buChar char="•"/>
            </a:pPr>
            <a:r>
              <a:rPr lang="en-US" sz="1600" dirty="0" smtClean="0">
                <a:latin typeface="+mn-lt"/>
              </a:rPr>
              <a:t> Jason/OSTM: </a:t>
            </a:r>
            <a:r>
              <a:rPr lang="en-US" sz="1400" dirty="0" smtClean="0">
                <a:latin typeface="+mn-lt"/>
              </a:rPr>
              <a:t>In-land water body heights</a:t>
            </a:r>
          </a:p>
          <a:p>
            <a:endParaRPr lang="en-US" sz="1600" dirty="0" smtClean="0">
              <a:latin typeface="+mn-lt"/>
            </a:endParaRPr>
          </a:p>
          <a:p>
            <a:pPr>
              <a:buClr>
                <a:srgbClr val="3333CC"/>
              </a:buClr>
            </a:pPr>
            <a:r>
              <a:rPr lang="en-US" dirty="0" smtClean="0">
                <a:latin typeface="+mn-lt"/>
              </a:rPr>
              <a:t> </a:t>
            </a:r>
            <a:endParaRPr lang="en-US" dirty="0">
              <a:latin typeface="+mn-lt"/>
            </a:endParaRPr>
          </a:p>
        </p:txBody>
      </p:sp>
      <p:sp>
        <p:nvSpPr>
          <p:cNvPr id="9" name="TextBox 8"/>
          <p:cNvSpPr txBox="1"/>
          <p:nvPr/>
        </p:nvSpPr>
        <p:spPr>
          <a:xfrm>
            <a:off x="0" y="3962400"/>
            <a:ext cx="4495800" cy="1138773"/>
          </a:xfrm>
          <a:prstGeom prst="rect">
            <a:avLst/>
          </a:prstGeom>
          <a:noFill/>
        </p:spPr>
        <p:txBody>
          <a:bodyPr wrap="square" rtlCol="0">
            <a:spAutoFit/>
          </a:bodyPr>
          <a:lstStyle/>
          <a:p>
            <a:pPr algn="ctr"/>
            <a:r>
              <a:rPr lang="en-US" b="1" dirty="0" smtClean="0">
                <a:latin typeface="+mn-lt"/>
              </a:rPr>
              <a:t>Funded Research</a:t>
            </a:r>
          </a:p>
          <a:p>
            <a:endParaRPr lang="en-US" dirty="0" smtClean="0">
              <a:latin typeface="+mn-lt"/>
            </a:endParaRPr>
          </a:p>
          <a:p>
            <a:pPr>
              <a:buClr>
                <a:srgbClr val="3333CC"/>
              </a:buClr>
              <a:buFont typeface="Arial" pitchFamily="34" charset="0"/>
              <a:buChar char="•"/>
            </a:pPr>
            <a:r>
              <a:rPr lang="en-US" sz="1600" dirty="0" smtClean="0">
                <a:latin typeface="+mn-lt"/>
              </a:rPr>
              <a:t> 27 projects in various stages of work</a:t>
            </a:r>
          </a:p>
          <a:p>
            <a:pPr>
              <a:buClr>
                <a:srgbClr val="3333CC"/>
              </a:buClr>
              <a:buFont typeface="Arial" pitchFamily="34" charset="0"/>
              <a:buChar char="•"/>
            </a:pPr>
            <a:r>
              <a:rPr lang="en-US" sz="1600" dirty="0" smtClean="0">
                <a:latin typeface="+mn-lt"/>
              </a:rPr>
              <a:t> Funding ~$6M per year</a:t>
            </a:r>
            <a:endParaRPr lang="en-US" sz="1600" dirty="0">
              <a:latin typeface="+mn-lt"/>
            </a:endParaRPr>
          </a:p>
        </p:txBody>
      </p:sp>
      <p:sp>
        <p:nvSpPr>
          <p:cNvPr id="10" name="TextBox 9"/>
          <p:cNvSpPr txBox="1"/>
          <p:nvPr/>
        </p:nvSpPr>
        <p:spPr>
          <a:xfrm>
            <a:off x="4572000" y="3962400"/>
            <a:ext cx="4495800" cy="2831544"/>
          </a:xfrm>
          <a:prstGeom prst="rect">
            <a:avLst/>
          </a:prstGeom>
          <a:noFill/>
        </p:spPr>
        <p:txBody>
          <a:bodyPr wrap="square" rtlCol="0">
            <a:spAutoFit/>
          </a:bodyPr>
          <a:lstStyle/>
          <a:p>
            <a:pPr algn="ctr"/>
            <a:r>
              <a:rPr lang="en-US" b="1" dirty="0" smtClean="0">
                <a:latin typeface="+mn-lt"/>
              </a:rPr>
              <a:t>Key Interactions</a:t>
            </a:r>
          </a:p>
          <a:p>
            <a:pPr>
              <a:buClr>
                <a:srgbClr val="3333CC"/>
              </a:buClr>
              <a:buFont typeface="Arial" pitchFamily="34" charset="0"/>
              <a:buChar char="•"/>
            </a:pPr>
            <a:r>
              <a:rPr lang="en-US" sz="1600" dirty="0" smtClean="0">
                <a:latin typeface="+mn-lt"/>
              </a:rPr>
              <a:t> USDA</a:t>
            </a:r>
          </a:p>
          <a:p>
            <a:pPr>
              <a:buClr>
                <a:srgbClr val="3333CC"/>
              </a:buClr>
              <a:buFont typeface="Arial" pitchFamily="34" charset="0"/>
              <a:buChar char="•"/>
            </a:pPr>
            <a:r>
              <a:rPr lang="en-US" sz="1600" dirty="0" smtClean="0">
                <a:latin typeface="+mn-lt"/>
              </a:rPr>
              <a:t> USGS</a:t>
            </a:r>
          </a:p>
          <a:p>
            <a:pPr>
              <a:buClr>
                <a:srgbClr val="3333CC"/>
              </a:buClr>
              <a:buFont typeface="Arial" pitchFamily="34" charset="0"/>
              <a:buChar char="•"/>
            </a:pPr>
            <a:r>
              <a:rPr lang="en-US" sz="1600" dirty="0" smtClean="0">
                <a:latin typeface="+mn-lt"/>
              </a:rPr>
              <a:t> USAID-</a:t>
            </a:r>
            <a:r>
              <a:rPr lang="en-US" sz="1600" dirty="0" err="1" smtClean="0">
                <a:latin typeface="+mn-lt"/>
              </a:rPr>
              <a:t>DoS</a:t>
            </a:r>
            <a:endParaRPr lang="en-US" sz="1600" dirty="0" smtClean="0">
              <a:latin typeface="+mn-lt"/>
            </a:endParaRPr>
          </a:p>
          <a:p>
            <a:pPr>
              <a:buClr>
                <a:srgbClr val="3333CC"/>
              </a:buClr>
              <a:buFont typeface="Arial" pitchFamily="34" charset="0"/>
              <a:buChar char="•"/>
            </a:pPr>
            <a:r>
              <a:rPr lang="en-US" sz="1600" dirty="0" smtClean="0">
                <a:latin typeface="+mn-lt"/>
              </a:rPr>
              <a:t> EPA</a:t>
            </a:r>
          </a:p>
          <a:p>
            <a:pPr>
              <a:buClr>
                <a:srgbClr val="3333CC"/>
              </a:buClr>
              <a:buFont typeface="Arial" pitchFamily="34" charset="0"/>
              <a:buChar char="•"/>
            </a:pPr>
            <a:r>
              <a:rPr lang="en-US" sz="1600" dirty="0" smtClean="0">
                <a:latin typeface="+mn-lt"/>
              </a:rPr>
              <a:t> USACE</a:t>
            </a:r>
          </a:p>
          <a:p>
            <a:pPr>
              <a:buClr>
                <a:srgbClr val="3333CC"/>
              </a:buClr>
              <a:buFont typeface="Arial" pitchFamily="34" charset="0"/>
              <a:buChar char="•"/>
            </a:pPr>
            <a:r>
              <a:rPr lang="en-US" sz="1600" dirty="0" smtClean="0">
                <a:latin typeface="+mn-lt"/>
              </a:rPr>
              <a:t> NOAA</a:t>
            </a:r>
          </a:p>
          <a:p>
            <a:pPr>
              <a:buClr>
                <a:srgbClr val="3333CC"/>
              </a:buClr>
              <a:buFont typeface="Arial" pitchFamily="34" charset="0"/>
              <a:buChar char="•"/>
            </a:pPr>
            <a:r>
              <a:rPr lang="en-US" sz="1600" dirty="0" smtClean="0">
                <a:latin typeface="+mn-lt"/>
              </a:rPr>
              <a:t> World Bank</a:t>
            </a:r>
          </a:p>
          <a:p>
            <a:pPr>
              <a:buClr>
                <a:srgbClr val="3333CC"/>
              </a:buClr>
              <a:buFont typeface="Arial" pitchFamily="34" charset="0"/>
              <a:buChar char="•"/>
            </a:pPr>
            <a:r>
              <a:rPr lang="en-US" sz="1600" dirty="0" smtClean="0">
                <a:latin typeface="+mn-lt"/>
              </a:rPr>
              <a:t> Academia, Non-profit and For-profit sectors </a:t>
            </a:r>
          </a:p>
          <a:p>
            <a:pPr>
              <a:buClr>
                <a:srgbClr val="3333CC"/>
              </a:buClr>
              <a:buFont typeface="Arial" pitchFamily="34" charset="0"/>
              <a:buChar char="•"/>
            </a:pPr>
            <a:r>
              <a:rPr lang="en-US" sz="1600" dirty="0" smtClean="0">
                <a:latin typeface="+mn-lt"/>
              </a:rPr>
              <a:t> Group on Earth Observations Agriculture and Water Tasks</a:t>
            </a:r>
            <a:endParaRPr lang="en-US" sz="1600"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 name="Rectangle 2"/>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5105400" y="1600200"/>
            <a:ext cx="3733800" cy="2308324"/>
          </a:xfrm>
          <a:prstGeom prst="rect">
            <a:avLst/>
          </a:prstGeom>
          <a:noFill/>
        </p:spPr>
        <p:txBody>
          <a:bodyPr>
            <a:spAutoFit/>
          </a:bodyPr>
          <a:lstStyle/>
          <a:p>
            <a:pPr algn="ctr">
              <a:defRPr/>
            </a:pPr>
            <a:r>
              <a:rPr lang="en-US" sz="4800" dirty="0" smtClean="0">
                <a:solidFill>
                  <a:schemeClr val="bg1"/>
                </a:solidFill>
                <a:latin typeface="+mj-lt"/>
              </a:rPr>
              <a:t>Missions for Focus Area Science</a:t>
            </a:r>
            <a:endParaRPr lang="en-US" sz="4800" dirty="0">
              <a:solidFill>
                <a:schemeClr val="bg1"/>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pic>
        <p:nvPicPr>
          <p:cNvPr id="62466" name="Picture 6" descr="Future Missions Timeline.jpg"/>
          <p:cNvPicPr>
            <a:picLocks noChangeAspect="1"/>
          </p:cNvPicPr>
          <p:nvPr/>
        </p:nvPicPr>
        <p:blipFill>
          <a:blip r:embed="rId4" cstate="print"/>
          <a:srcRect t="8888"/>
          <a:stretch>
            <a:fillRect/>
          </a:stretch>
        </p:blipFill>
        <p:spPr bwMode="auto">
          <a:xfrm>
            <a:off x="0" y="685800"/>
            <a:ext cx="9144000" cy="6172200"/>
          </a:xfrm>
          <a:prstGeom prst="rect">
            <a:avLst/>
          </a:prstGeom>
          <a:noFill/>
          <a:ln w="9525">
            <a:noFill/>
            <a:miter lim="800000"/>
            <a:headEnd/>
            <a:tailEnd/>
          </a:ln>
        </p:spPr>
      </p:pic>
      <p:sp>
        <p:nvSpPr>
          <p:cNvPr id="62467" name="Rectangle 2"/>
          <p:cNvSpPr>
            <a:spLocks noGrp="1" noChangeArrowheads="1"/>
          </p:cNvSpPr>
          <p:nvPr>
            <p:ph type="title" idx="4294967295"/>
          </p:nvPr>
        </p:nvSpPr>
        <p:spPr>
          <a:xfrm>
            <a:off x="609600" y="-160338"/>
            <a:ext cx="8686800" cy="1143001"/>
          </a:xfrm>
        </p:spPr>
        <p:txBody>
          <a:bodyPr/>
          <a:lstStyle/>
          <a:p>
            <a:r>
              <a:rPr lang="en-US" sz="3600" dirty="0" smtClean="0">
                <a:solidFill>
                  <a:schemeClr val="bg1"/>
                </a:solidFill>
                <a:ea typeface="ヒラギノ角ゴ Pro W3" charset="-128"/>
              </a:rPr>
              <a:t>Future Orbital Flight Missions –  2011 – 2022</a:t>
            </a:r>
          </a:p>
        </p:txBody>
      </p:sp>
      <p:sp>
        <p:nvSpPr>
          <p:cNvPr id="62472" name="Oval 11"/>
          <p:cNvSpPr>
            <a:spLocks noChangeArrowheads="1"/>
          </p:cNvSpPr>
          <p:nvPr/>
        </p:nvSpPr>
        <p:spPr bwMode="auto">
          <a:xfrm>
            <a:off x="63500" y="5407025"/>
            <a:ext cx="638175" cy="234950"/>
          </a:xfrm>
          <a:prstGeom prst="ellipse">
            <a:avLst/>
          </a:prstGeom>
          <a:noFill/>
          <a:ln w="19050">
            <a:solidFill>
              <a:srgbClr val="FFFF00"/>
            </a:solidFill>
            <a:round/>
            <a:headEnd/>
            <a:tailEnd/>
          </a:ln>
        </p:spPr>
        <p:txBody>
          <a:bodyPr/>
          <a:lstStyle/>
          <a:p>
            <a:pPr eaLnBrk="1" hangingPunct="1"/>
            <a:endParaRPr lang="en-US" dirty="0">
              <a:solidFill>
                <a:srgbClr val="FFFF00"/>
              </a:solidFill>
              <a:ea typeface="ＭＳ Ｐゴシック" charset="-128"/>
            </a:endParaRPr>
          </a:p>
        </p:txBody>
      </p:sp>
      <p:sp>
        <p:nvSpPr>
          <p:cNvPr id="62473" name="Oval 12"/>
          <p:cNvSpPr>
            <a:spLocks noChangeArrowheads="1"/>
          </p:cNvSpPr>
          <p:nvPr/>
        </p:nvSpPr>
        <p:spPr bwMode="auto">
          <a:xfrm>
            <a:off x="49213" y="3001963"/>
            <a:ext cx="636587" cy="274637"/>
          </a:xfrm>
          <a:prstGeom prst="ellipse">
            <a:avLst/>
          </a:prstGeom>
          <a:noFill/>
          <a:ln w="19050">
            <a:solidFill>
              <a:srgbClr val="FFFF00"/>
            </a:solidFill>
            <a:prstDash val="dash"/>
            <a:round/>
            <a:headEnd/>
            <a:tailEnd/>
          </a:ln>
        </p:spPr>
        <p:txBody>
          <a:bodyPr/>
          <a:lstStyle/>
          <a:p>
            <a:pPr eaLnBrk="1" hangingPunct="1"/>
            <a:endParaRPr lang="en-US">
              <a:solidFill>
                <a:srgbClr val="000000"/>
              </a:solidFill>
              <a:ea typeface="ＭＳ Ｐゴシック" charset="-128"/>
            </a:endParaRPr>
          </a:p>
        </p:txBody>
      </p:sp>
      <p:sp>
        <p:nvSpPr>
          <p:cNvPr id="62476" name="Rectangle 15"/>
          <p:cNvSpPr>
            <a:spLocks noChangeArrowheads="1"/>
          </p:cNvSpPr>
          <p:nvPr/>
        </p:nvSpPr>
        <p:spPr bwMode="auto">
          <a:xfrm>
            <a:off x="6858000" y="1871246"/>
            <a:ext cx="2114681" cy="338554"/>
          </a:xfrm>
          <a:prstGeom prst="rect">
            <a:avLst/>
          </a:prstGeom>
          <a:noFill/>
          <a:ln w="9525">
            <a:noFill/>
            <a:miter lim="800000"/>
            <a:headEnd/>
            <a:tailEnd/>
          </a:ln>
        </p:spPr>
        <p:txBody>
          <a:bodyPr wrap="none">
            <a:spAutoFit/>
          </a:bodyPr>
          <a:lstStyle/>
          <a:p>
            <a:pPr eaLnBrk="1" hangingPunct="1"/>
            <a:r>
              <a:rPr lang="en-US" sz="1600" dirty="0" smtClean="0">
                <a:solidFill>
                  <a:srgbClr val="FFFF00"/>
                </a:solidFill>
                <a:ea typeface="ＭＳ Ｐゴシック" charset="-128"/>
              </a:rPr>
              <a:t>(Important for CC&amp;E)</a:t>
            </a:r>
            <a:endParaRPr lang="en-US" sz="1600" dirty="0">
              <a:solidFill>
                <a:srgbClr val="FFFF00"/>
              </a:solidFill>
              <a:ea typeface="ＭＳ Ｐゴシック" charset="-128"/>
            </a:endParaRPr>
          </a:p>
        </p:txBody>
      </p:sp>
      <p:sp>
        <p:nvSpPr>
          <p:cNvPr id="62477" name="Right Arrow 16"/>
          <p:cNvSpPr>
            <a:spLocks noChangeArrowheads="1"/>
          </p:cNvSpPr>
          <p:nvPr/>
        </p:nvSpPr>
        <p:spPr bwMode="auto">
          <a:xfrm>
            <a:off x="7675563" y="4170363"/>
            <a:ext cx="977900" cy="484187"/>
          </a:xfrm>
          <a:prstGeom prst="rightArrow">
            <a:avLst>
              <a:gd name="adj1" fmla="val 50000"/>
              <a:gd name="adj2" fmla="val 50024"/>
            </a:avLst>
          </a:prstGeom>
          <a:solidFill>
            <a:srgbClr val="FF0000"/>
          </a:solidFill>
          <a:ln w="9525">
            <a:solidFill>
              <a:schemeClr val="tx1"/>
            </a:solidFill>
            <a:round/>
            <a:headEnd/>
            <a:tailEnd/>
          </a:ln>
        </p:spPr>
        <p:txBody>
          <a:bodyPr/>
          <a:lstStyle/>
          <a:p>
            <a:endParaRPr lang="en-US">
              <a:solidFill>
                <a:srgbClr val="FFFFFF"/>
              </a:solidFill>
              <a:ea typeface="ＭＳ Ｐゴシック" charset="-128"/>
            </a:endParaRPr>
          </a:p>
        </p:txBody>
      </p:sp>
      <p:sp>
        <p:nvSpPr>
          <p:cNvPr id="62480" name="TextBox 19"/>
          <p:cNvSpPr txBox="1">
            <a:spLocks noChangeArrowheads="1"/>
          </p:cNvSpPr>
          <p:nvPr/>
        </p:nvSpPr>
        <p:spPr bwMode="auto">
          <a:xfrm>
            <a:off x="2316163" y="854075"/>
            <a:ext cx="2044700" cy="400050"/>
          </a:xfrm>
          <a:prstGeom prst="rect">
            <a:avLst/>
          </a:prstGeom>
          <a:noFill/>
          <a:ln w="9525">
            <a:noFill/>
            <a:miter lim="800000"/>
            <a:headEnd/>
            <a:tailEnd/>
          </a:ln>
        </p:spPr>
        <p:txBody>
          <a:bodyPr wrap="none">
            <a:spAutoFit/>
          </a:bodyPr>
          <a:lstStyle/>
          <a:p>
            <a:r>
              <a:rPr lang="en-US" sz="2000">
                <a:solidFill>
                  <a:srgbClr val="FF0000"/>
                </a:solidFill>
                <a:latin typeface="Comic Sans MS" charset="0"/>
              </a:rPr>
              <a:t>XXXXXXXXXX</a:t>
            </a:r>
          </a:p>
        </p:txBody>
      </p:sp>
      <p:sp>
        <p:nvSpPr>
          <p:cNvPr id="62481" name="TextBox 20"/>
          <p:cNvSpPr txBox="1">
            <a:spLocks noChangeArrowheads="1"/>
          </p:cNvSpPr>
          <p:nvPr/>
        </p:nvSpPr>
        <p:spPr bwMode="auto">
          <a:xfrm>
            <a:off x="30163" y="822325"/>
            <a:ext cx="557212" cy="400050"/>
          </a:xfrm>
          <a:prstGeom prst="rect">
            <a:avLst/>
          </a:prstGeom>
          <a:noFill/>
          <a:ln w="9525">
            <a:noFill/>
            <a:miter lim="800000"/>
            <a:headEnd/>
            <a:tailEnd/>
          </a:ln>
        </p:spPr>
        <p:txBody>
          <a:bodyPr wrap="none">
            <a:spAutoFit/>
          </a:bodyPr>
          <a:lstStyle/>
          <a:p>
            <a:r>
              <a:rPr lang="en-US" sz="2000">
                <a:solidFill>
                  <a:srgbClr val="FF0000"/>
                </a:solidFill>
                <a:latin typeface="Comic Sans MS" charset="0"/>
              </a:rPr>
              <a:t>XX</a:t>
            </a:r>
          </a:p>
        </p:txBody>
      </p:sp>
      <p:sp>
        <p:nvSpPr>
          <p:cNvPr id="62482" name="TextBox 21"/>
          <p:cNvSpPr txBox="1">
            <a:spLocks noChangeArrowheads="1"/>
          </p:cNvSpPr>
          <p:nvPr/>
        </p:nvSpPr>
        <p:spPr bwMode="auto">
          <a:xfrm>
            <a:off x="1158875" y="2278063"/>
            <a:ext cx="1237839" cy="369332"/>
          </a:xfrm>
          <a:prstGeom prst="rect">
            <a:avLst/>
          </a:prstGeom>
          <a:noFill/>
          <a:ln w="9525">
            <a:noFill/>
            <a:miter lim="800000"/>
            <a:headEnd/>
            <a:tailEnd/>
          </a:ln>
        </p:spPr>
        <p:txBody>
          <a:bodyPr wrap="none">
            <a:spAutoFit/>
          </a:bodyPr>
          <a:lstStyle/>
          <a:p>
            <a:r>
              <a:rPr lang="en-US" dirty="0">
                <a:solidFill>
                  <a:schemeClr val="bg1"/>
                </a:solidFill>
              </a:rPr>
              <a:t>? </a:t>
            </a:r>
            <a:r>
              <a:rPr lang="en-US" sz="1200" dirty="0">
                <a:solidFill>
                  <a:schemeClr val="bg1"/>
                </a:solidFill>
              </a:rPr>
              <a:t>- earthquake</a:t>
            </a:r>
          </a:p>
        </p:txBody>
      </p:sp>
      <p:sp>
        <p:nvSpPr>
          <p:cNvPr id="20" name="Oval 11"/>
          <p:cNvSpPr>
            <a:spLocks noChangeArrowheads="1"/>
          </p:cNvSpPr>
          <p:nvPr/>
        </p:nvSpPr>
        <p:spPr bwMode="auto">
          <a:xfrm>
            <a:off x="0" y="1828800"/>
            <a:ext cx="638175" cy="234950"/>
          </a:xfrm>
          <a:prstGeom prst="ellipse">
            <a:avLst/>
          </a:prstGeom>
          <a:noFill/>
          <a:ln w="19050">
            <a:solidFill>
              <a:srgbClr val="FFFF00"/>
            </a:solidFill>
            <a:round/>
            <a:headEnd/>
            <a:tailEnd/>
          </a:ln>
        </p:spPr>
        <p:txBody>
          <a:bodyPr/>
          <a:lstStyle/>
          <a:p>
            <a:pPr eaLnBrk="1" hangingPunct="1"/>
            <a:endParaRPr lang="en-US" dirty="0">
              <a:solidFill>
                <a:srgbClr val="FFFF00"/>
              </a:solidFill>
              <a:ea typeface="ＭＳ Ｐゴシック" charset="-128"/>
            </a:endParaRPr>
          </a:p>
        </p:txBody>
      </p:sp>
      <p:sp>
        <p:nvSpPr>
          <p:cNvPr id="21" name="Oval 11"/>
          <p:cNvSpPr>
            <a:spLocks noChangeArrowheads="1"/>
          </p:cNvSpPr>
          <p:nvPr/>
        </p:nvSpPr>
        <p:spPr bwMode="auto">
          <a:xfrm>
            <a:off x="0" y="1524000"/>
            <a:ext cx="638175" cy="234950"/>
          </a:xfrm>
          <a:prstGeom prst="ellipse">
            <a:avLst/>
          </a:prstGeom>
          <a:noFill/>
          <a:ln w="19050">
            <a:solidFill>
              <a:srgbClr val="FFFF00"/>
            </a:solidFill>
            <a:round/>
            <a:headEnd/>
            <a:tailEnd/>
          </a:ln>
        </p:spPr>
        <p:txBody>
          <a:bodyPr/>
          <a:lstStyle/>
          <a:p>
            <a:pPr eaLnBrk="1" hangingPunct="1"/>
            <a:endParaRPr lang="en-US" dirty="0">
              <a:solidFill>
                <a:srgbClr val="FFFF00"/>
              </a:solidFill>
              <a:ea typeface="ＭＳ Ｐゴシック" charset="-128"/>
            </a:endParaRPr>
          </a:p>
        </p:txBody>
      </p:sp>
      <p:sp>
        <p:nvSpPr>
          <p:cNvPr id="22" name="Oval 11"/>
          <p:cNvSpPr>
            <a:spLocks noChangeArrowheads="1"/>
          </p:cNvSpPr>
          <p:nvPr/>
        </p:nvSpPr>
        <p:spPr bwMode="auto">
          <a:xfrm>
            <a:off x="47625" y="2127250"/>
            <a:ext cx="638175" cy="234950"/>
          </a:xfrm>
          <a:prstGeom prst="ellipse">
            <a:avLst/>
          </a:prstGeom>
          <a:noFill/>
          <a:ln w="19050">
            <a:solidFill>
              <a:srgbClr val="FFFF00"/>
            </a:solidFill>
            <a:round/>
            <a:headEnd/>
            <a:tailEnd/>
          </a:ln>
        </p:spPr>
        <p:txBody>
          <a:bodyPr/>
          <a:lstStyle/>
          <a:p>
            <a:pPr eaLnBrk="1" hangingPunct="1"/>
            <a:endParaRPr lang="en-US" dirty="0">
              <a:solidFill>
                <a:srgbClr val="FFFF00"/>
              </a:solidFill>
              <a:ea typeface="ＭＳ Ｐゴシック" charset="-128"/>
            </a:endParaRPr>
          </a:p>
        </p:txBody>
      </p:sp>
      <p:sp>
        <p:nvSpPr>
          <p:cNvPr id="23" name="Oval 14"/>
          <p:cNvSpPr>
            <a:spLocks noChangeArrowheads="1"/>
          </p:cNvSpPr>
          <p:nvPr/>
        </p:nvSpPr>
        <p:spPr bwMode="auto">
          <a:xfrm>
            <a:off x="76200" y="5029200"/>
            <a:ext cx="762000" cy="304800"/>
          </a:xfrm>
          <a:prstGeom prst="ellipse">
            <a:avLst/>
          </a:prstGeom>
          <a:noFill/>
          <a:ln w="19050">
            <a:solidFill>
              <a:srgbClr val="FFFF00"/>
            </a:solidFill>
            <a:prstDash val="solid"/>
            <a:round/>
            <a:headEnd/>
            <a:tailEnd/>
          </a:ln>
        </p:spPr>
        <p:txBody>
          <a:bodyPr/>
          <a:lstStyle/>
          <a:p>
            <a:pPr eaLnBrk="1" hangingPunct="1"/>
            <a:endParaRPr lang="en-US">
              <a:solidFill>
                <a:srgbClr val="000000"/>
              </a:solidFill>
              <a:ea typeface="ＭＳ Ｐゴシック" charset="-128"/>
            </a:endParaRPr>
          </a:p>
        </p:txBody>
      </p:sp>
      <p:sp>
        <p:nvSpPr>
          <p:cNvPr id="17" name="Oval 16"/>
          <p:cNvSpPr/>
          <p:nvPr/>
        </p:nvSpPr>
        <p:spPr>
          <a:xfrm>
            <a:off x="0" y="4114800"/>
            <a:ext cx="1143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75" name="Oval 14"/>
          <p:cNvSpPr>
            <a:spLocks noChangeArrowheads="1"/>
          </p:cNvSpPr>
          <p:nvPr/>
        </p:nvSpPr>
        <p:spPr bwMode="auto">
          <a:xfrm>
            <a:off x="98425" y="4419600"/>
            <a:ext cx="636588" cy="274637"/>
          </a:xfrm>
          <a:prstGeom prst="ellipse">
            <a:avLst/>
          </a:prstGeom>
          <a:noFill/>
          <a:ln w="19050">
            <a:solidFill>
              <a:srgbClr val="FFFF00"/>
            </a:solidFill>
            <a:prstDash val="solid"/>
            <a:round/>
            <a:headEnd/>
            <a:tailEnd/>
          </a:ln>
        </p:spPr>
        <p:txBody>
          <a:bodyPr/>
          <a:lstStyle/>
          <a:p>
            <a:pPr eaLnBrk="1" hangingPunct="1"/>
            <a:endParaRPr lang="en-US">
              <a:solidFill>
                <a:srgbClr val="000000"/>
              </a:solidFill>
              <a:ea typeface="ＭＳ Ｐゴシック" charset="-128"/>
            </a:endParaRPr>
          </a:p>
        </p:txBody>
      </p:sp>
      <p:sp>
        <p:nvSpPr>
          <p:cNvPr id="18" name="Oval 14"/>
          <p:cNvSpPr>
            <a:spLocks noChangeArrowheads="1"/>
          </p:cNvSpPr>
          <p:nvPr/>
        </p:nvSpPr>
        <p:spPr bwMode="auto">
          <a:xfrm>
            <a:off x="76200" y="3581400"/>
            <a:ext cx="762000" cy="304800"/>
          </a:xfrm>
          <a:prstGeom prst="ellipse">
            <a:avLst/>
          </a:prstGeom>
          <a:noFill/>
          <a:ln w="19050">
            <a:solidFill>
              <a:srgbClr val="FFFF00"/>
            </a:solidFill>
            <a:prstDash val="solid"/>
            <a:round/>
            <a:headEnd/>
            <a:tailEnd/>
          </a:ln>
        </p:spPr>
        <p:txBody>
          <a:bodyPr/>
          <a:lstStyle/>
          <a:p>
            <a:pPr eaLnBrk="1" hangingPunct="1"/>
            <a:endParaRPr 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17</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1295400" y="-76200"/>
            <a:ext cx="7696200" cy="990600"/>
          </a:xfrm>
        </p:spPr>
        <p:txBody>
          <a:bodyPr/>
          <a:lstStyle/>
          <a:p>
            <a:pPr lvl="0"/>
            <a:r>
              <a:rPr lang="en-US" sz="5400" dirty="0" smtClean="0">
                <a:solidFill>
                  <a:srgbClr val="FF9900"/>
                </a:solidFill>
              </a:rPr>
              <a:t> </a:t>
            </a:r>
            <a:r>
              <a:rPr lang="en-US" sz="3200" b="1" dirty="0" smtClean="0">
                <a:solidFill>
                  <a:schemeClr val="bg1"/>
                </a:solidFill>
              </a:rPr>
              <a:t>Updates on Decadal Survey Mission Status</a:t>
            </a:r>
            <a:endParaRPr lang="en-US" sz="3200" dirty="0"/>
          </a:p>
        </p:txBody>
      </p:sp>
      <p:sp>
        <p:nvSpPr>
          <p:cNvPr id="8" name="Content Placeholder 7"/>
          <p:cNvSpPr>
            <a:spLocks noGrp="1"/>
          </p:cNvSpPr>
          <p:nvPr>
            <p:ph idx="1"/>
          </p:nvPr>
        </p:nvSpPr>
        <p:spPr>
          <a:xfrm>
            <a:off x="76200" y="1143000"/>
            <a:ext cx="8686800" cy="4678363"/>
          </a:xfrm>
        </p:spPr>
        <p:txBody>
          <a:bodyPr/>
          <a:lstStyle/>
          <a:p>
            <a:r>
              <a:rPr lang="en-US" sz="2400" b="1" dirty="0" smtClean="0"/>
              <a:t>SMAP – All is well.  In formulation (Phase B).  Preparatory research for TE uses underway</a:t>
            </a:r>
          </a:p>
          <a:p>
            <a:r>
              <a:rPr lang="en-US" sz="2400" b="1" dirty="0" smtClean="0"/>
              <a:t>ICESat-2 – In formulation, now in Phase B.  Still studying </a:t>
            </a:r>
            <a:r>
              <a:rPr lang="en-US" sz="2400" b="1" dirty="0" err="1" smtClean="0"/>
              <a:t>cability</a:t>
            </a:r>
            <a:r>
              <a:rPr lang="en-US" sz="2400" b="1" dirty="0" smtClean="0"/>
              <a:t> of photon counting for canopy height estimation using airborne simulators</a:t>
            </a:r>
          </a:p>
          <a:p>
            <a:r>
              <a:rPr lang="en-US" sz="2400" b="1" dirty="0" err="1" smtClean="0"/>
              <a:t>DESDynI</a:t>
            </a:r>
            <a:r>
              <a:rPr lang="en-US" sz="2400" b="1" dirty="0" smtClean="0"/>
              <a:t> – Still reeling from cancellation of </a:t>
            </a:r>
            <a:r>
              <a:rPr lang="en-US" sz="2400" b="1" dirty="0" err="1" smtClean="0"/>
              <a:t>lidar</a:t>
            </a:r>
            <a:r>
              <a:rPr lang="en-US" sz="2400" b="1" dirty="0" smtClean="0"/>
              <a:t>.  A potential path forward for an “affordable” DESDynI-Radar being pursued – including solicitation for a Science Definition Team (SDT).  Radar </a:t>
            </a:r>
            <a:r>
              <a:rPr lang="en-US" sz="2400" b="1" dirty="0" err="1" smtClean="0"/>
              <a:t>interferometry</a:t>
            </a:r>
            <a:r>
              <a:rPr lang="en-US" sz="2400" b="1" dirty="0" smtClean="0"/>
              <a:t> now  appears to be our only hope for biomass in medium-high biomass forests</a:t>
            </a:r>
          </a:p>
          <a:p>
            <a:r>
              <a:rPr lang="en-US" sz="2400" b="1" dirty="0" smtClean="0"/>
              <a:t>ASCENDS – Accelerated for 2019 launch.  Technology options / readiness being actively studied.</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18</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1295400" y="-76200"/>
            <a:ext cx="7696200" cy="990600"/>
          </a:xfrm>
        </p:spPr>
        <p:txBody>
          <a:bodyPr/>
          <a:lstStyle/>
          <a:p>
            <a:pPr lvl="0"/>
            <a:r>
              <a:rPr lang="en-US" sz="5400" dirty="0" smtClean="0">
                <a:solidFill>
                  <a:srgbClr val="FF9900"/>
                </a:solidFill>
              </a:rPr>
              <a:t> </a:t>
            </a:r>
            <a:r>
              <a:rPr lang="en-US" sz="3200" b="1" dirty="0" smtClean="0">
                <a:solidFill>
                  <a:schemeClr val="bg1"/>
                </a:solidFill>
              </a:rPr>
              <a:t>Updates on Decadal Survey Mission Status</a:t>
            </a:r>
            <a:endParaRPr lang="en-US" sz="3200" dirty="0"/>
          </a:p>
        </p:txBody>
      </p:sp>
      <p:sp>
        <p:nvSpPr>
          <p:cNvPr id="8" name="Content Placeholder 7"/>
          <p:cNvSpPr>
            <a:spLocks noGrp="1"/>
          </p:cNvSpPr>
          <p:nvPr>
            <p:ph idx="1"/>
          </p:nvPr>
        </p:nvSpPr>
        <p:spPr>
          <a:xfrm>
            <a:off x="76200" y="1143000"/>
            <a:ext cx="8686800" cy="4678363"/>
          </a:xfrm>
        </p:spPr>
        <p:txBody>
          <a:bodyPr/>
          <a:lstStyle/>
          <a:p>
            <a:r>
              <a:rPr lang="en-US" sz="2400" b="1" dirty="0" err="1" smtClean="0"/>
              <a:t>HyspIRI</a:t>
            </a:r>
            <a:r>
              <a:rPr lang="en-US" sz="2400" b="1" dirty="0" smtClean="0"/>
              <a:t> – Pretty much ready to start any time, still Tier 2, but not accelerated (yet).  Science Study Group is doing wonderfully; </a:t>
            </a:r>
            <a:r>
              <a:rPr lang="en-US" sz="2400" b="1" i="1" dirty="0" smtClean="0"/>
              <a:t>Earth-shaking results at 8/23/11 workshop.</a:t>
            </a:r>
          </a:p>
          <a:p>
            <a:r>
              <a:rPr lang="en-US" sz="2400" b="1" dirty="0" smtClean="0"/>
              <a:t>ACE – All is well; Science Working Groups moving through studies (aerosols, cloud, ocean ecosystem, atmosphere-ocean interaction).  Field campaign planning underway.</a:t>
            </a:r>
          </a:p>
          <a:p>
            <a:pPr>
              <a:spcBef>
                <a:spcPts val="200"/>
              </a:spcBef>
              <a:buSzPct val="125000"/>
              <a:buFont typeface="Arial" charset="0"/>
              <a:buChar char="•"/>
            </a:pPr>
            <a:r>
              <a:rPr lang="en-US" sz="2400" b="1" dirty="0" smtClean="0"/>
              <a:t>GEO-CAPE – </a:t>
            </a:r>
            <a:r>
              <a:rPr lang="en-US" sz="2400" b="1" dirty="0" smtClean="0">
                <a:ea typeface="Lucida Grande" charset="0"/>
                <a:cs typeface="Lucida Grande" charset="0"/>
                <a:sym typeface="Arial" charset="0"/>
              </a:rPr>
              <a:t>Field campaign in Chesapeake Bay complete; </a:t>
            </a:r>
            <a:r>
              <a:rPr lang="en-US" sz="2400" b="1" dirty="0" smtClean="0">
                <a:ea typeface="Arial" charset="0"/>
                <a:cs typeface="Arial" charset="0"/>
                <a:sym typeface="Arial" charset="0"/>
              </a:rPr>
              <a:t>article submitted to BAMS; Community Workshop in April/May 2012; divorce of ocean and atmosphere efforts</a:t>
            </a:r>
            <a:endParaRPr lang="en-US" sz="2400" b="1"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19</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762000" y="-76200"/>
            <a:ext cx="8229600" cy="1143000"/>
          </a:xfrm>
        </p:spPr>
        <p:txBody>
          <a:bodyPr/>
          <a:lstStyle/>
          <a:p>
            <a:pPr lvl="0"/>
            <a:r>
              <a:rPr lang="en-US" sz="5400" dirty="0" smtClean="0">
                <a:solidFill>
                  <a:srgbClr val="FF9900"/>
                </a:solidFill>
              </a:rPr>
              <a:t> </a:t>
            </a:r>
            <a:r>
              <a:rPr lang="en-US" sz="3200" b="1" dirty="0" smtClean="0">
                <a:solidFill>
                  <a:schemeClr val="bg1"/>
                </a:solidFill>
              </a:rPr>
              <a:t>Updates on Other Mission Status</a:t>
            </a:r>
            <a:endParaRPr lang="en-US" sz="3200" dirty="0"/>
          </a:p>
        </p:txBody>
      </p:sp>
      <p:sp>
        <p:nvSpPr>
          <p:cNvPr id="8" name="Content Placeholder 7"/>
          <p:cNvSpPr>
            <a:spLocks noGrp="1"/>
          </p:cNvSpPr>
          <p:nvPr>
            <p:ph idx="1"/>
          </p:nvPr>
        </p:nvSpPr>
        <p:spPr>
          <a:xfrm>
            <a:off x="76200" y="1066800"/>
            <a:ext cx="8915400" cy="5486400"/>
          </a:xfrm>
        </p:spPr>
        <p:txBody>
          <a:bodyPr/>
          <a:lstStyle/>
          <a:p>
            <a:r>
              <a:rPr lang="en-US" sz="2400" b="1" dirty="0" smtClean="0"/>
              <a:t>NPP – Scheduled for launch October 25, 2011. </a:t>
            </a:r>
          </a:p>
          <a:p>
            <a:r>
              <a:rPr lang="en-US" sz="2400" b="1" dirty="0" smtClean="0"/>
              <a:t>LDCM – LDCM is ready to formally move into implementation Phase D and proceed to launch.  All is well, but launch window is tight.</a:t>
            </a:r>
          </a:p>
          <a:p>
            <a:r>
              <a:rPr lang="en-US" sz="2400" b="1" dirty="0" smtClean="0"/>
              <a:t>OCO-2 – Now in implementation (Phase C).  All is well.  Spare parts being assembled for OCO-3.  OCO-2 Science Team just selected.</a:t>
            </a:r>
          </a:p>
          <a:p>
            <a:r>
              <a:rPr lang="en-US" sz="2400" b="1" dirty="0" smtClean="0"/>
              <a:t>PACE – Part of NASA Climate Initiative.  First systematic mission to be competed in a long time (potential mission + instruments).  Science Definition Team selection anticipated October 2011 (Dear Colleague Letter via NSPIRES list issued in July).  Announcement of Opportunity (AO) anticipated for 2013, with a Launch Readiness Date (LRD) in FY2019.</a:t>
            </a:r>
          </a:p>
          <a:p>
            <a:endParaRPr lang="en-US" sz="2400" b="1" dirty="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Slide Number Placeholder 1"/>
          <p:cNvSpPr>
            <a:spLocks noGrp="1"/>
          </p:cNvSpPr>
          <p:nvPr>
            <p:ph type="sldNum" sz="quarter" idx="4294967295"/>
          </p:nvPr>
        </p:nvSpPr>
        <p:spPr>
          <a:xfrm>
            <a:off x="6499225" y="6300788"/>
            <a:ext cx="1905000" cy="354012"/>
          </a:xfrm>
          <a:prstGeom prst="rect">
            <a:avLst/>
          </a:prstGeom>
        </p:spPr>
        <p:txBody>
          <a:bodyPr/>
          <a:lstStyle/>
          <a:p>
            <a:r>
              <a:rPr lang="en-US" dirty="0" smtClean="0"/>
              <a:t> </a:t>
            </a:r>
            <a:endParaRPr lang="en-US" dirty="0"/>
          </a:p>
        </p:txBody>
      </p:sp>
      <p:pic>
        <p:nvPicPr>
          <p:cNvPr id="5" name="Picture 8"/>
          <p:cNvPicPr>
            <a:picLocks noChangeAspect="1" noChangeArrowheads="1"/>
          </p:cNvPicPr>
          <p:nvPr/>
        </p:nvPicPr>
        <p:blipFill>
          <a:blip r:embed="rId3" cstate="print"/>
          <a:srcRect/>
          <a:stretch>
            <a:fillRect/>
          </a:stretch>
        </p:blipFill>
        <p:spPr bwMode="auto">
          <a:xfrm>
            <a:off x="5962140" y="762000"/>
            <a:ext cx="3258060" cy="3110781"/>
          </a:xfrm>
          <a:prstGeom prst="rect">
            <a:avLst/>
          </a:prstGeom>
          <a:noFill/>
        </p:spPr>
      </p:pic>
      <p:pic>
        <p:nvPicPr>
          <p:cNvPr id="6" name="Picture 10"/>
          <p:cNvPicPr>
            <a:picLocks noChangeAspect="1" noChangeArrowheads="1"/>
          </p:cNvPicPr>
          <p:nvPr/>
        </p:nvPicPr>
        <p:blipFill>
          <a:blip r:embed="rId4" cstate="print"/>
          <a:srcRect/>
          <a:stretch>
            <a:fillRect/>
          </a:stretch>
        </p:blipFill>
        <p:spPr bwMode="auto">
          <a:xfrm>
            <a:off x="5962650" y="3682111"/>
            <a:ext cx="3252089" cy="3252089"/>
          </a:xfrm>
          <a:prstGeom prst="rect">
            <a:avLst/>
          </a:prstGeom>
          <a:noFill/>
        </p:spPr>
      </p:pic>
      <p:sp>
        <p:nvSpPr>
          <p:cNvPr id="9" name="Rectangle 3"/>
          <p:cNvSpPr txBox="1">
            <a:spLocks noChangeArrowheads="1"/>
          </p:cNvSpPr>
          <p:nvPr/>
        </p:nvSpPr>
        <p:spPr>
          <a:xfrm>
            <a:off x="0" y="1295400"/>
            <a:ext cx="5943599" cy="5562600"/>
          </a:xfrm>
          <a:prstGeom prst="rect">
            <a:avLst/>
          </a:prstGeom>
        </p:spPr>
        <p:txBody>
          <a:bodyPr/>
          <a:lstStyle/>
          <a:p>
            <a:pPr marL="342900" marR="0" lvl="0" indent="-34290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About the Carbon Cycle &amp; Ecosystems (CC&amp;E) Focus Area</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Science Questions</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Program Elements, Goals, Funding</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Collaborations, Interfaces &amp; Partnerships</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Update on Current and Future Missions</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Other News</a:t>
            </a:r>
          </a:p>
          <a:p>
            <a:pPr marL="742950" marR="0" lvl="1" indent="-285750" algn="l" defTabSz="914400" rtl="0" eaLnBrk="0" fontAlgn="base" latinLnBrk="0" hangingPunct="0">
              <a:lnSpc>
                <a:spcPct val="75000"/>
              </a:lnSpc>
              <a:spcBef>
                <a:spcPct val="20000"/>
              </a:spcBef>
              <a:spcAft>
                <a:spcPct val="0"/>
              </a:spcAft>
              <a:buClrTx/>
              <a:buSzTx/>
              <a:buFont typeface="Arial" pitchFamily="34" charset="0"/>
              <a:buChar char="–"/>
              <a:tabLst/>
              <a:defRPr/>
            </a:pPr>
            <a:r>
              <a:rPr lang="en-US" sz="2400" i="1" dirty="0" smtClean="0">
                <a:latin typeface="+mn-lt"/>
              </a:rPr>
              <a:t>Opportunities and Challenges Ahead</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000" b="0" i="1" u="none" strike="noStrike" kern="1200" cap="none" spc="0" normalizeH="0" baseline="0" noProof="0" dirty="0" smtClean="0">
                <a:ln>
                  <a:noFill/>
                </a:ln>
                <a:solidFill>
                  <a:schemeClr val="tx1"/>
                </a:solidFill>
                <a:effectLst/>
                <a:uLnTx/>
                <a:uFillTx/>
                <a:latin typeface="+mj-lt"/>
                <a:ea typeface="+mn-ea"/>
                <a:cs typeface="+mn-cs"/>
              </a:rPr>
              <a:t>Challenges, Opportunities</a:t>
            </a:r>
          </a:p>
          <a:p>
            <a:pPr marL="1143000" lvl="2" indent="-228600" eaLnBrk="0" hangingPunct="0">
              <a:lnSpc>
                <a:spcPct val="75000"/>
              </a:lnSpc>
              <a:spcBef>
                <a:spcPct val="20000"/>
              </a:spcBef>
              <a:buFont typeface="Arial" pitchFamily="34" charset="0"/>
              <a:buChar char="•"/>
            </a:pPr>
            <a:r>
              <a:rPr lang="en-US" sz="2000" i="1" dirty="0" smtClean="0">
                <a:latin typeface="+mj-lt"/>
              </a:rPr>
              <a:t>Advance Planning, Future Priorities</a:t>
            </a:r>
            <a:endParaRPr kumimoji="0" lang="en-US" sz="2000" b="0" i="1" u="none" strike="noStrike" kern="1200" cap="none" spc="0" normalizeH="0" baseline="0" noProof="0" dirty="0" smtClean="0">
              <a:ln>
                <a:noFill/>
              </a:ln>
              <a:solidFill>
                <a:schemeClr val="tx1"/>
              </a:solidFill>
              <a:effectLst/>
              <a:uLnTx/>
              <a:uFillTx/>
              <a:latin typeface="+mj-lt"/>
              <a:ea typeface="+mn-ea"/>
              <a:cs typeface="+mn-cs"/>
            </a:endParaRPr>
          </a:p>
          <a:p>
            <a:pPr marL="1143000" marR="0" lvl="2" indent="-22860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000" b="0" i="1" u="none" strike="noStrike" kern="1200" cap="none" spc="0" normalizeH="0" baseline="0" noProof="0" dirty="0" smtClean="0">
                <a:ln>
                  <a:noFill/>
                </a:ln>
                <a:solidFill>
                  <a:schemeClr val="tx1"/>
                </a:solidFill>
                <a:effectLst/>
                <a:uLnTx/>
                <a:uFillTx/>
                <a:latin typeface="+mj-lt"/>
                <a:ea typeface="+mn-ea"/>
                <a:cs typeface="+mn-cs"/>
              </a:rPr>
              <a:t>Anticipated  Solicitations</a:t>
            </a:r>
          </a:p>
          <a:p>
            <a:pPr marL="342900" marR="0" lvl="0" indent="-342900" algn="l" defTabSz="914400" rtl="0" eaLnBrk="0" fontAlgn="base" latinLnBrk="0" hangingPunct="0">
              <a:lnSpc>
                <a:spcPct val="75000"/>
              </a:lnSpc>
              <a:spcBef>
                <a:spcPct val="20000"/>
              </a:spcBef>
              <a:spcAft>
                <a:spcPct val="0"/>
              </a:spcAft>
              <a:buClrTx/>
              <a:buSzTx/>
              <a:buFont typeface="Arial" pitchFamily="34" charset="0"/>
              <a:buChar char="•"/>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About this Workshop</a:t>
            </a:r>
            <a:endParaRPr kumimoji="0" lang="en-US" sz="24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3352800" y="152400"/>
            <a:ext cx="2971800" cy="646331"/>
          </a:xfrm>
          <a:prstGeom prst="rect">
            <a:avLst/>
          </a:prstGeom>
          <a:noFill/>
        </p:spPr>
        <p:txBody>
          <a:bodyPr wrap="square" rtlCol="0">
            <a:spAutoFit/>
          </a:bodyPr>
          <a:lstStyle/>
          <a:p>
            <a:r>
              <a:rPr lang="en-US" sz="3600" b="1" dirty="0" smtClean="0">
                <a:solidFill>
                  <a:schemeClr val="bg1"/>
                </a:solidFill>
                <a:latin typeface="+mj-lt"/>
              </a:rPr>
              <a:t>Outline</a:t>
            </a:r>
            <a:endParaRPr lang="en-US" sz="3600" b="1" dirty="0">
              <a:solidFill>
                <a:schemeClr val="bg1"/>
              </a:solidFill>
              <a:latin typeface="+mj-l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 name="Rectangle 2"/>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4572000" y="1752600"/>
            <a:ext cx="4343400" cy="830997"/>
          </a:xfrm>
          <a:prstGeom prst="rect">
            <a:avLst/>
          </a:prstGeom>
          <a:noFill/>
        </p:spPr>
        <p:txBody>
          <a:bodyPr wrap="square">
            <a:spAutoFit/>
          </a:bodyPr>
          <a:lstStyle/>
          <a:p>
            <a:pPr algn="ctr">
              <a:defRPr/>
            </a:pPr>
            <a:r>
              <a:rPr lang="en-US" sz="4800" dirty="0" smtClean="0">
                <a:solidFill>
                  <a:schemeClr val="bg1"/>
                </a:solidFill>
                <a:latin typeface="+mj-lt"/>
              </a:rPr>
              <a:t>Other News</a:t>
            </a:r>
            <a:endParaRPr lang="en-US" sz="4800" dirty="0">
              <a:solidFill>
                <a:schemeClr val="bg1"/>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4" cstate="print"/>
          <a:srcRect l="17" t="24438" b="55566"/>
          <a:stretch>
            <a:fillRect/>
          </a:stretch>
        </p:blipFill>
        <p:spPr bwMode="auto">
          <a:xfrm>
            <a:off x="0" y="-304800"/>
            <a:ext cx="9144000" cy="1219200"/>
          </a:xfrm>
          <a:prstGeom prst="rect">
            <a:avLst/>
          </a:prstGeom>
          <a:noFill/>
          <a:ln w="9525">
            <a:noFill/>
            <a:miter lim="800000"/>
            <a:headEnd/>
            <a:tailEnd/>
          </a:ln>
        </p:spPr>
      </p:pic>
      <p:sp>
        <p:nvSpPr>
          <p:cNvPr id="39940" name="Rectangle 2"/>
          <p:cNvSpPr>
            <a:spLocks noGrp="1" noChangeArrowheads="1"/>
          </p:cNvSpPr>
          <p:nvPr>
            <p:ph type="title" idx="4294967295"/>
          </p:nvPr>
        </p:nvSpPr>
        <p:spPr>
          <a:xfrm>
            <a:off x="1752600" y="-152400"/>
            <a:ext cx="7848600" cy="1143000"/>
          </a:xfrm>
        </p:spPr>
        <p:txBody>
          <a:bodyPr/>
          <a:lstStyle/>
          <a:p>
            <a:pPr algn="ctr" eaLnBrk="1" hangingPunct="1"/>
            <a:r>
              <a:rPr lang="en-US" sz="3200" b="1" dirty="0" smtClean="0">
                <a:solidFill>
                  <a:schemeClr val="bg1"/>
                </a:solidFill>
                <a:ea typeface="ヒラギノ角ゴ Pro W3" pitchFamily="-65" charset="-128"/>
              </a:rPr>
              <a:t>Two NASA Earth Venture-1 Suborbital Missions Relevant to CC&amp;E</a:t>
            </a:r>
          </a:p>
        </p:txBody>
      </p:sp>
      <p:sp>
        <p:nvSpPr>
          <p:cNvPr id="39941" name="Content Placeholder 7"/>
          <p:cNvSpPr>
            <a:spLocks noGrp="1"/>
          </p:cNvSpPr>
          <p:nvPr>
            <p:ph idx="4294967295"/>
          </p:nvPr>
        </p:nvSpPr>
        <p:spPr>
          <a:xfrm>
            <a:off x="1066800" y="884237"/>
            <a:ext cx="8077200" cy="5821363"/>
          </a:xfrm>
        </p:spPr>
        <p:txBody>
          <a:bodyPr/>
          <a:lstStyle/>
          <a:p>
            <a:pPr eaLnBrk="1" hangingPunct="1">
              <a:buFontTx/>
              <a:buNone/>
            </a:pPr>
            <a:r>
              <a:rPr lang="en-US" sz="1200" b="1" dirty="0" smtClean="0">
                <a:solidFill>
                  <a:srgbClr val="000090"/>
                </a:solidFill>
                <a:ea typeface="ヒラギノ角ゴ Pro W3" pitchFamily="-65" charset="-128"/>
              </a:rPr>
              <a:t>Airborne Microwave Observatory of </a:t>
            </a:r>
            <a:r>
              <a:rPr lang="en-US" sz="1200" b="1" dirty="0" err="1" smtClean="0">
                <a:solidFill>
                  <a:srgbClr val="000090"/>
                </a:solidFill>
                <a:ea typeface="ヒラギノ角ゴ Pro W3" pitchFamily="-65" charset="-128"/>
              </a:rPr>
              <a:t>Subcanopy</a:t>
            </a:r>
            <a:r>
              <a:rPr lang="en-US" sz="1200" b="1" dirty="0" smtClean="0">
                <a:solidFill>
                  <a:srgbClr val="000090"/>
                </a:solidFill>
                <a:ea typeface="ヒラギノ角ゴ Pro W3" pitchFamily="-65" charset="-128"/>
              </a:rPr>
              <a:t> and Subsurface (</a:t>
            </a:r>
            <a:r>
              <a:rPr lang="en-US" sz="1200" b="1" dirty="0" err="1" smtClean="0">
                <a:solidFill>
                  <a:srgbClr val="000090"/>
                </a:solidFill>
                <a:ea typeface="ヒラギノ角ゴ Pro W3" pitchFamily="-65" charset="-128"/>
              </a:rPr>
              <a:t>AirMOSS</a:t>
            </a:r>
            <a:r>
              <a:rPr lang="en-US" sz="1200" b="1" dirty="0" smtClean="0">
                <a:solidFill>
                  <a:srgbClr val="000090"/>
                </a:solidFill>
                <a:ea typeface="ヒラギノ角ゴ Pro W3" pitchFamily="-65" charset="-128"/>
              </a:rPr>
              <a:t>) - </a:t>
            </a:r>
            <a:r>
              <a:rPr lang="en-US" sz="1200" b="1" dirty="0" err="1" smtClean="0">
                <a:solidFill>
                  <a:srgbClr val="000090"/>
                </a:solidFill>
                <a:ea typeface="ヒラギノ角ゴ Pro W3" pitchFamily="-65" charset="-128"/>
              </a:rPr>
              <a:t>Univ</a:t>
            </a:r>
            <a:r>
              <a:rPr lang="en-US" sz="1200" b="1" dirty="0" smtClean="0">
                <a:solidFill>
                  <a:srgbClr val="000090"/>
                </a:solidFill>
                <a:ea typeface="ヒラギノ角ゴ Pro W3" pitchFamily="-65" charset="-128"/>
              </a:rPr>
              <a:t> </a:t>
            </a:r>
            <a:r>
              <a:rPr lang="en-US" sz="1200" b="1" dirty="0" err="1" smtClean="0">
                <a:solidFill>
                  <a:srgbClr val="000090"/>
                </a:solidFill>
                <a:ea typeface="ヒラギノ角ゴ Pro W3" pitchFamily="-65" charset="-128"/>
              </a:rPr>
              <a:t>Mich</a:t>
            </a:r>
            <a:r>
              <a:rPr lang="en-US" sz="1200" b="1" dirty="0" smtClean="0">
                <a:solidFill>
                  <a:srgbClr val="000090"/>
                </a:solidFill>
                <a:ea typeface="ヒラギノ角ゴ Pro W3" pitchFamily="-65" charset="-128"/>
              </a:rPr>
              <a:t>/JPL</a:t>
            </a:r>
          </a:p>
          <a:p>
            <a:pPr eaLnBrk="1" hangingPunct="1">
              <a:buFontTx/>
              <a:buNone/>
            </a:pPr>
            <a:r>
              <a:rPr lang="en-US" sz="1200" b="1" dirty="0" smtClean="0">
                <a:solidFill>
                  <a:srgbClr val="000090"/>
                </a:solidFill>
                <a:ea typeface="ヒラギノ角ゴ Pro W3" pitchFamily="-65" charset="-128"/>
              </a:rPr>
              <a:t>	</a:t>
            </a:r>
            <a:r>
              <a:rPr lang="en-US" sz="1200" dirty="0" smtClean="0">
                <a:ea typeface="ヒラギノ角ゴ Pro W3" pitchFamily="-65" charset="-128"/>
              </a:rPr>
              <a:t>North American ecosystems are critical components of the global exchange of the greenhouse gas carbon dioxide and other gases within the atmosphere. To better understand the size of this exchange on a continental scale, this investigation addresses the uncertainties in existing estimates by measuring soil moisture in the root zone of representative regions of major North American ecosystems. Investigators will use NASA's Gulfstream-III aircraft to fly synthetic aperture radar that can penetrate vegetation and soil to depths of several feet. </a:t>
            </a:r>
          </a:p>
          <a:p>
            <a:pPr eaLnBrk="1" hangingPunct="1">
              <a:buFontTx/>
              <a:buNone/>
            </a:pPr>
            <a:endParaRPr lang="en-US" sz="1200" b="1" dirty="0" smtClean="0">
              <a:solidFill>
                <a:srgbClr val="000090"/>
              </a:solidFill>
              <a:ea typeface="ヒラギノ角ゴ Pro W3" pitchFamily="-65" charset="-128"/>
            </a:endParaRPr>
          </a:p>
          <a:p>
            <a:pPr eaLnBrk="1" hangingPunct="1">
              <a:buFontTx/>
              <a:buNone/>
            </a:pPr>
            <a:r>
              <a:rPr lang="en-US" sz="1200" b="1" dirty="0" smtClean="0">
                <a:solidFill>
                  <a:srgbClr val="000090"/>
                </a:solidFill>
                <a:ea typeface="ヒラギノ角ゴ Pro W3" pitchFamily="-65" charset="-128"/>
              </a:rPr>
              <a:t>Airborne Tropical </a:t>
            </a:r>
            <a:r>
              <a:rPr lang="en-US" sz="1200" b="1" dirty="0" err="1" smtClean="0">
                <a:solidFill>
                  <a:srgbClr val="000090"/>
                </a:solidFill>
                <a:ea typeface="ヒラギノ角ゴ Pro W3" pitchFamily="-65" charset="-128"/>
              </a:rPr>
              <a:t>Tropopause</a:t>
            </a:r>
            <a:r>
              <a:rPr lang="en-US" sz="1200" b="1" dirty="0" smtClean="0">
                <a:solidFill>
                  <a:srgbClr val="000090"/>
                </a:solidFill>
                <a:ea typeface="ヒラギノ角ゴ Pro W3" pitchFamily="-65" charset="-128"/>
              </a:rPr>
              <a:t> Experiment (ATTREX) - ARC</a:t>
            </a:r>
          </a:p>
          <a:p>
            <a:pPr eaLnBrk="1" hangingPunct="1">
              <a:buFontTx/>
              <a:buNone/>
            </a:pPr>
            <a:r>
              <a:rPr lang="en-US" sz="1200" b="1" dirty="0" smtClean="0">
                <a:solidFill>
                  <a:srgbClr val="000090"/>
                </a:solidFill>
                <a:ea typeface="ヒラギノ角ゴ Pro W3" pitchFamily="-65" charset="-128"/>
              </a:rPr>
              <a:t>	</a:t>
            </a:r>
            <a:r>
              <a:rPr lang="en-US" sz="1200" dirty="0" smtClean="0">
                <a:ea typeface="ヒラギノ角ゴ Pro W3" pitchFamily="-65" charset="-128"/>
              </a:rPr>
              <a:t>Water vapor in the stratosphere has a large impact on Earth's climate, the ozone layer and how much solar energy the Earth retains. To improve our understanding of the processes that control the flow of atmospheric gases into this region, investigators will launch four airborne campaigns with NASA's Global Hawk remotely piloted aerial systems. The flights will study chemical and physical processes at different times of year from bases in California, Guam, Hawaii and Australia.</a:t>
            </a:r>
            <a:endParaRPr lang="en-US" sz="1200" dirty="0" smtClean="0">
              <a:solidFill>
                <a:srgbClr val="FF0000"/>
              </a:solidFill>
              <a:ea typeface="ヒラギノ角ゴ Pro W3" pitchFamily="-65" charset="-128"/>
            </a:endParaRPr>
          </a:p>
          <a:p>
            <a:pPr eaLnBrk="1" hangingPunct="1">
              <a:buFontTx/>
              <a:buNone/>
            </a:pPr>
            <a:endParaRPr lang="en-US" sz="1200" b="1" dirty="0" smtClean="0">
              <a:solidFill>
                <a:srgbClr val="000090"/>
              </a:solidFill>
              <a:ea typeface="ヒラギノ角ゴ Pro W3" pitchFamily="-65" charset="-128"/>
            </a:endParaRPr>
          </a:p>
          <a:p>
            <a:pPr eaLnBrk="1" hangingPunct="1">
              <a:buFontTx/>
              <a:buNone/>
            </a:pPr>
            <a:r>
              <a:rPr lang="en-US" sz="1200" b="1" dirty="0" smtClean="0">
                <a:solidFill>
                  <a:srgbClr val="000090"/>
                </a:solidFill>
                <a:ea typeface="ヒラギノ角ゴ Pro W3" pitchFamily="-65" charset="-128"/>
              </a:rPr>
              <a:t>Carbon in Arctic Reservoirs Vulnerability Experiment (CARVE) - JPL</a:t>
            </a:r>
          </a:p>
          <a:p>
            <a:pPr eaLnBrk="1" hangingPunct="1">
              <a:buFontTx/>
              <a:buNone/>
            </a:pPr>
            <a:r>
              <a:rPr lang="en-US" sz="1200" b="1" dirty="0" smtClean="0">
                <a:solidFill>
                  <a:srgbClr val="000090"/>
                </a:solidFill>
                <a:ea typeface="ヒラギノ角ゴ Pro W3" pitchFamily="-65" charset="-128"/>
              </a:rPr>
              <a:t>	</a:t>
            </a:r>
            <a:r>
              <a:rPr lang="en-US" sz="1200" dirty="0" smtClean="0">
                <a:ea typeface="ヒラギノ角ゴ Pro W3" pitchFamily="-65" charset="-128"/>
              </a:rPr>
              <a:t>This investigation will collect an integrated set of data that will provide unprecedented experimental insights into Arctic carbon cycling, especially the release of the important greenhouse gases such as carbon dioxide and methane. Instruments will be flown on a Twin Otter aircraft to produce the first simultaneous measurements of surface characteristics that control carbon emissions and key atmospheric gases. </a:t>
            </a:r>
            <a:endParaRPr lang="en-US" sz="1200" dirty="0" smtClean="0">
              <a:solidFill>
                <a:srgbClr val="000000"/>
              </a:solidFill>
              <a:ea typeface="ヒラギノ角ゴ Pro W3" pitchFamily="-65" charset="-128"/>
            </a:endParaRPr>
          </a:p>
          <a:p>
            <a:pPr eaLnBrk="1" hangingPunct="1">
              <a:buFontTx/>
              <a:buNone/>
            </a:pPr>
            <a:endParaRPr lang="en-US" sz="900" b="1" dirty="0" smtClean="0">
              <a:solidFill>
                <a:srgbClr val="000090"/>
              </a:solidFill>
              <a:ea typeface="ヒラギノ角ゴ Pro W3" pitchFamily="-65" charset="-128"/>
            </a:endParaRPr>
          </a:p>
          <a:p>
            <a:pPr eaLnBrk="1" hangingPunct="1">
              <a:buFontTx/>
              <a:buNone/>
            </a:pPr>
            <a:r>
              <a:rPr lang="en-US" sz="1200" b="1" dirty="0" smtClean="0">
                <a:solidFill>
                  <a:srgbClr val="000090"/>
                </a:solidFill>
                <a:ea typeface="ヒラギノ角ゴ Pro W3" pitchFamily="-65" charset="-128"/>
              </a:rPr>
              <a:t>Deriving Information on Surface Conditions from </a:t>
            </a:r>
            <a:r>
              <a:rPr lang="en-US" sz="1200" b="1" dirty="0" err="1" smtClean="0">
                <a:solidFill>
                  <a:srgbClr val="000090"/>
                </a:solidFill>
                <a:ea typeface="ヒラギノ角ゴ Pro W3" pitchFamily="-65" charset="-128"/>
              </a:rPr>
              <a:t>COlumn</a:t>
            </a:r>
            <a:r>
              <a:rPr lang="en-US" sz="1200" b="1" dirty="0" smtClean="0">
                <a:solidFill>
                  <a:srgbClr val="000090"/>
                </a:solidFill>
                <a:ea typeface="ヒラギノ角ゴ Pro W3" pitchFamily="-65" charset="-128"/>
              </a:rPr>
              <a:t> and </a:t>
            </a:r>
            <a:r>
              <a:rPr lang="en-US" sz="1200" b="1" dirty="0" err="1" smtClean="0">
                <a:solidFill>
                  <a:srgbClr val="000090"/>
                </a:solidFill>
                <a:ea typeface="ヒラギノ角ゴ Pro W3" pitchFamily="-65" charset="-128"/>
              </a:rPr>
              <a:t>VERtically</a:t>
            </a:r>
            <a:r>
              <a:rPr lang="en-US" sz="1200" b="1" dirty="0" smtClean="0">
                <a:solidFill>
                  <a:srgbClr val="000090"/>
                </a:solidFill>
                <a:ea typeface="ヒラギノ角ゴ Pro W3" pitchFamily="-65" charset="-128"/>
              </a:rPr>
              <a:t> </a:t>
            </a:r>
          </a:p>
          <a:p>
            <a:pPr eaLnBrk="1" hangingPunct="1">
              <a:buFontTx/>
              <a:buNone/>
            </a:pPr>
            <a:r>
              <a:rPr lang="en-US" sz="1200" b="1" dirty="0" smtClean="0">
                <a:solidFill>
                  <a:srgbClr val="000090"/>
                </a:solidFill>
                <a:ea typeface="ヒラギノ角ゴ Pro W3" pitchFamily="-65" charset="-128"/>
              </a:rPr>
              <a:t>Resolved Observations Relevant to Air Quality (DISCOVER-AQ) - </a:t>
            </a:r>
            <a:r>
              <a:rPr lang="en-US" sz="1200" b="1" dirty="0" err="1" smtClean="0">
                <a:solidFill>
                  <a:srgbClr val="000090"/>
                </a:solidFill>
                <a:ea typeface="ヒラギノ角ゴ Pro W3" pitchFamily="-65" charset="-128"/>
              </a:rPr>
              <a:t>LaRC</a:t>
            </a:r>
            <a:endParaRPr lang="en-US" sz="1200" b="1" dirty="0" smtClean="0">
              <a:solidFill>
                <a:srgbClr val="000090"/>
              </a:solidFill>
              <a:ea typeface="ヒラギノ角ゴ Pro W3" pitchFamily="-65" charset="-128"/>
            </a:endParaRPr>
          </a:p>
          <a:p>
            <a:pPr eaLnBrk="1" hangingPunct="1">
              <a:buFontTx/>
              <a:buNone/>
            </a:pPr>
            <a:r>
              <a:rPr lang="en-US" sz="1200" b="1" dirty="0" smtClean="0">
                <a:solidFill>
                  <a:srgbClr val="000090"/>
                </a:solidFill>
                <a:ea typeface="ヒラギノ角ゴ Pro W3" pitchFamily="-65" charset="-128"/>
              </a:rPr>
              <a:t>	</a:t>
            </a:r>
            <a:r>
              <a:rPr lang="en-US" sz="1200" dirty="0" smtClean="0">
                <a:ea typeface="ヒラギノ角ゴ Pro W3" pitchFamily="-65" charset="-128"/>
              </a:rPr>
              <a:t>The overarching objective of the DISCOVER-AQ investigation is to improve the interpretation of satellite observations to diagnose near‐surface conditions relating to air quality. NASA's B-200 and P-3B research aircraft will fly together to sample a column of the atmosphere over instrumented ground stations. </a:t>
            </a:r>
            <a:endParaRPr lang="en-US" sz="1200" b="1" dirty="0" smtClean="0">
              <a:solidFill>
                <a:srgbClr val="000090"/>
              </a:solidFill>
              <a:ea typeface="ヒラギノ角ゴ Pro W3" pitchFamily="-65" charset="-128"/>
            </a:endParaRPr>
          </a:p>
          <a:p>
            <a:pPr eaLnBrk="1" hangingPunct="1">
              <a:buFontTx/>
              <a:buNone/>
            </a:pPr>
            <a:endParaRPr lang="en-US" sz="900" b="1" dirty="0" smtClean="0">
              <a:solidFill>
                <a:srgbClr val="000090"/>
              </a:solidFill>
              <a:ea typeface="ヒラギノ角ゴ Pro W3" pitchFamily="-65" charset="-128"/>
            </a:endParaRPr>
          </a:p>
          <a:p>
            <a:pPr eaLnBrk="1" hangingPunct="1">
              <a:buFontTx/>
              <a:buNone/>
            </a:pPr>
            <a:r>
              <a:rPr lang="en-US" sz="1200" b="1" dirty="0" smtClean="0">
                <a:solidFill>
                  <a:srgbClr val="000090"/>
                </a:solidFill>
                <a:ea typeface="ヒラギノ角ゴ Pro W3" pitchFamily="-65" charset="-128"/>
              </a:rPr>
              <a:t>Hurricane and Severe Storm Sentinel (HS3) – GSFC/ARC</a:t>
            </a:r>
          </a:p>
          <a:p>
            <a:pPr eaLnBrk="1" hangingPunct="1">
              <a:buFontTx/>
              <a:buNone/>
            </a:pPr>
            <a:r>
              <a:rPr lang="en-US" sz="1200" b="1" dirty="0" smtClean="0">
                <a:solidFill>
                  <a:srgbClr val="0000FF"/>
                </a:solidFill>
                <a:ea typeface="ヒラギノ角ゴ Pro W3" pitchFamily="-65" charset="-128"/>
              </a:rPr>
              <a:t>	</a:t>
            </a:r>
            <a:r>
              <a:rPr lang="en-US" sz="1200" dirty="0" smtClean="0">
                <a:ea typeface="ヒラギノ角ゴ Pro W3" pitchFamily="-65" charset="-128"/>
              </a:rPr>
              <a:t>The prediction of the intensity of hurricanes is not as reliable as predictions of the location of hurricane landfall, in large part because of our poor understanding of the processes involved in intensity change. This investigation focuses on studying hurricanes in the Atlantic Ocean basin using two NASA Global Hawks flying high above the storms for up to 30 hours. The Hawks will deploy from NASA's Wallops Flight Facility in Virginia during the 2012-14 Atlantic hurricane seasons.</a:t>
            </a:r>
          </a:p>
        </p:txBody>
      </p:sp>
      <p:pic>
        <p:nvPicPr>
          <p:cNvPr id="39944" name="Picture 13"/>
          <p:cNvPicPr>
            <a:picLocks noChangeAspect="1" noChangeArrowheads="1"/>
          </p:cNvPicPr>
          <p:nvPr/>
        </p:nvPicPr>
        <p:blipFill>
          <a:blip r:embed="rId5" cstate="print"/>
          <a:srcRect/>
          <a:stretch>
            <a:fillRect/>
          </a:stretch>
        </p:blipFill>
        <p:spPr bwMode="auto">
          <a:xfrm>
            <a:off x="0" y="890584"/>
            <a:ext cx="823913" cy="593725"/>
          </a:xfrm>
          <a:prstGeom prst="rect">
            <a:avLst/>
          </a:prstGeom>
          <a:noFill/>
          <a:ln w="9525">
            <a:solidFill>
              <a:schemeClr val="tx1"/>
            </a:solidFill>
            <a:miter lim="800000"/>
            <a:headEnd/>
            <a:tailEnd/>
          </a:ln>
        </p:spPr>
      </p:pic>
      <p:pic>
        <p:nvPicPr>
          <p:cNvPr id="39945" name="Picture 11"/>
          <p:cNvPicPr>
            <a:picLocks noChangeAspect="1" noChangeArrowheads="1"/>
          </p:cNvPicPr>
          <p:nvPr/>
        </p:nvPicPr>
        <p:blipFill>
          <a:blip r:embed="rId6" cstate="print"/>
          <a:srcRect/>
          <a:stretch>
            <a:fillRect/>
          </a:stretch>
        </p:blipFill>
        <p:spPr bwMode="auto">
          <a:xfrm>
            <a:off x="0" y="2005008"/>
            <a:ext cx="854075" cy="668338"/>
          </a:xfrm>
          <a:prstGeom prst="rect">
            <a:avLst/>
          </a:prstGeom>
          <a:noFill/>
          <a:ln w="9525">
            <a:noFill/>
            <a:miter lim="800000"/>
            <a:headEnd/>
            <a:tailEnd/>
          </a:ln>
        </p:spPr>
      </p:pic>
      <p:pic>
        <p:nvPicPr>
          <p:cNvPr id="39946" name="Picture 10"/>
          <p:cNvPicPr>
            <a:picLocks noChangeAspect="1"/>
          </p:cNvPicPr>
          <p:nvPr/>
        </p:nvPicPr>
        <p:blipFill>
          <a:blip r:embed="rId7" cstate="print"/>
          <a:srcRect/>
          <a:stretch>
            <a:fillRect/>
          </a:stretch>
        </p:blipFill>
        <p:spPr bwMode="auto">
          <a:xfrm>
            <a:off x="0" y="3201985"/>
            <a:ext cx="795338" cy="752475"/>
          </a:xfrm>
          <a:prstGeom prst="rect">
            <a:avLst/>
          </a:prstGeom>
          <a:noFill/>
          <a:ln w="9525">
            <a:noFill/>
            <a:miter lim="800000"/>
            <a:headEnd/>
            <a:tailEnd/>
          </a:ln>
        </p:spPr>
      </p:pic>
      <p:pic>
        <p:nvPicPr>
          <p:cNvPr id="39947" name="Picture 13"/>
          <p:cNvPicPr>
            <a:picLocks noChangeAspect="1" noChangeArrowheads="1"/>
          </p:cNvPicPr>
          <p:nvPr/>
        </p:nvPicPr>
        <p:blipFill>
          <a:blip r:embed="rId8" cstate="print"/>
          <a:srcRect/>
          <a:stretch>
            <a:fillRect/>
          </a:stretch>
        </p:blipFill>
        <p:spPr bwMode="auto">
          <a:xfrm>
            <a:off x="314325" y="3733800"/>
            <a:ext cx="1101725" cy="576263"/>
          </a:xfrm>
          <a:prstGeom prst="rect">
            <a:avLst/>
          </a:prstGeom>
          <a:noFill/>
          <a:ln w="9525">
            <a:noFill/>
            <a:miter lim="800000"/>
            <a:headEnd/>
            <a:tailEnd/>
          </a:ln>
        </p:spPr>
      </p:pic>
      <p:pic>
        <p:nvPicPr>
          <p:cNvPr id="39948" name="Picture 7"/>
          <p:cNvPicPr>
            <a:picLocks noChangeAspect="1" noChangeArrowheads="1"/>
          </p:cNvPicPr>
          <p:nvPr/>
        </p:nvPicPr>
        <p:blipFill>
          <a:blip r:embed="rId9" cstate="print"/>
          <a:srcRect/>
          <a:stretch>
            <a:fillRect/>
          </a:stretch>
        </p:blipFill>
        <p:spPr bwMode="auto">
          <a:xfrm>
            <a:off x="0" y="4375155"/>
            <a:ext cx="993775" cy="604838"/>
          </a:xfrm>
          <a:prstGeom prst="rect">
            <a:avLst/>
          </a:prstGeom>
          <a:noFill/>
          <a:ln w="9525">
            <a:noFill/>
            <a:miter lim="800000"/>
            <a:headEnd/>
            <a:tailEnd/>
          </a:ln>
        </p:spPr>
      </p:pic>
      <p:pic>
        <p:nvPicPr>
          <p:cNvPr id="39949" name="Picture 7"/>
          <p:cNvPicPr>
            <a:picLocks noChangeAspect="1"/>
          </p:cNvPicPr>
          <p:nvPr/>
        </p:nvPicPr>
        <p:blipFill>
          <a:blip r:embed="rId10" cstate="print"/>
          <a:srcRect/>
          <a:stretch>
            <a:fillRect/>
          </a:stretch>
        </p:blipFill>
        <p:spPr bwMode="auto">
          <a:xfrm>
            <a:off x="0" y="5410202"/>
            <a:ext cx="941388" cy="827088"/>
          </a:xfrm>
          <a:prstGeom prst="rect">
            <a:avLst/>
          </a:prstGeom>
          <a:noFill/>
          <a:ln w="9525">
            <a:noFill/>
            <a:miter lim="800000"/>
            <a:headEnd/>
            <a:tailEnd/>
          </a:ln>
        </p:spPr>
      </p:pic>
      <p:pic>
        <p:nvPicPr>
          <p:cNvPr id="39950" name="Picture 11"/>
          <p:cNvPicPr>
            <a:picLocks noChangeAspect="1" noChangeArrowheads="1"/>
          </p:cNvPicPr>
          <p:nvPr/>
        </p:nvPicPr>
        <p:blipFill>
          <a:blip r:embed="rId11" cstate="print"/>
          <a:srcRect/>
          <a:stretch>
            <a:fillRect/>
          </a:stretch>
        </p:blipFill>
        <p:spPr bwMode="auto">
          <a:xfrm>
            <a:off x="568325" y="1344609"/>
            <a:ext cx="838200" cy="628650"/>
          </a:xfrm>
          <a:prstGeom prst="rect">
            <a:avLst/>
          </a:prstGeom>
          <a:noFill/>
          <a:ln w="9525">
            <a:noFill/>
            <a:miter lim="800000"/>
            <a:headEnd/>
            <a:tailEnd/>
          </a:ln>
        </p:spPr>
      </p:pic>
      <p:pic>
        <p:nvPicPr>
          <p:cNvPr id="39951" name="Picture 8"/>
          <p:cNvPicPr>
            <a:picLocks noChangeAspect="1"/>
          </p:cNvPicPr>
          <p:nvPr/>
        </p:nvPicPr>
        <p:blipFill>
          <a:blip r:embed="rId12" cstate="print"/>
          <a:srcRect/>
          <a:stretch>
            <a:fillRect/>
          </a:stretch>
        </p:blipFill>
        <p:spPr bwMode="auto">
          <a:xfrm>
            <a:off x="530225" y="2481262"/>
            <a:ext cx="855663" cy="642938"/>
          </a:xfrm>
          <a:prstGeom prst="rect">
            <a:avLst/>
          </a:prstGeom>
          <a:noFill/>
          <a:ln w="9525">
            <a:noFill/>
            <a:miter lim="800000"/>
            <a:headEnd/>
            <a:tailEnd/>
          </a:ln>
        </p:spPr>
      </p:pic>
      <p:graphicFrame>
        <p:nvGraphicFramePr>
          <p:cNvPr id="39938" name="Object 6"/>
          <p:cNvGraphicFramePr>
            <a:graphicFrameLocks noChangeAspect="1"/>
          </p:cNvGraphicFramePr>
          <p:nvPr/>
        </p:nvGraphicFramePr>
        <p:xfrm>
          <a:off x="228600" y="4732339"/>
          <a:ext cx="925512" cy="617538"/>
        </p:xfrm>
        <a:graphic>
          <a:graphicData uri="http://schemas.openxmlformats.org/presentationml/2006/ole">
            <p:oleObj spid="_x0000_s65538" name="Picture" r:id="rId13" imgW="5142857" imgH="3428571" progId="StaticDib">
              <p:embed/>
            </p:oleObj>
          </a:graphicData>
        </a:graphic>
      </p:graphicFrame>
      <p:pic>
        <p:nvPicPr>
          <p:cNvPr id="39943" name="Picture 8"/>
          <p:cNvPicPr>
            <a:picLocks noChangeAspect="1"/>
          </p:cNvPicPr>
          <p:nvPr/>
        </p:nvPicPr>
        <p:blipFill>
          <a:blip r:embed="rId14" cstate="print"/>
          <a:srcRect/>
          <a:stretch>
            <a:fillRect/>
          </a:stretch>
        </p:blipFill>
        <p:spPr bwMode="auto">
          <a:xfrm>
            <a:off x="561975" y="6140450"/>
            <a:ext cx="854075" cy="641350"/>
          </a:xfrm>
          <a:prstGeom prst="rect">
            <a:avLst/>
          </a:prstGeom>
          <a:noFill/>
          <a:ln w="9525">
            <a:noFill/>
            <a:miter lim="800000"/>
            <a:headEnd/>
            <a:tailEnd/>
          </a:ln>
        </p:spPr>
      </p:pic>
      <p:sp>
        <p:nvSpPr>
          <p:cNvPr id="16" name="Rectangle 15"/>
          <p:cNvSpPr/>
          <p:nvPr/>
        </p:nvSpPr>
        <p:spPr>
          <a:xfrm>
            <a:off x="0" y="914400"/>
            <a:ext cx="9144000" cy="1219200"/>
          </a:xfrm>
          <a:prstGeom prst="rect">
            <a:avLst/>
          </a:prstGeom>
          <a:solidFill>
            <a:srgbClr val="99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3276600"/>
            <a:ext cx="9144000" cy="1295400"/>
          </a:xfrm>
          <a:prstGeom prst="rect">
            <a:avLst/>
          </a:prstGeom>
          <a:solidFill>
            <a:srgbClr val="99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30163" y="1219200"/>
            <a:ext cx="9037637" cy="5486400"/>
          </a:xfrm>
        </p:spPr>
        <p:txBody>
          <a:bodyPr/>
          <a:lstStyle/>
          <a:p>
            <a:pPr marL="0" indent="0">
              <a:spcBef>
                <a:spcPct val="0"/>
              </a:spcBef>
              <a:buClr>
                <a:schemeClr val="tx1"/>
              </a:buClr>
              <a:buFont typeface="Arial" charset="0"/>
              <a:buNone/>
            </a:pPr>
            <a:r>
              <a:rPr lang="en-US" sz="2000" b="1" dirty="0" smtClean="0"/>
              <a:t>The Fiscal Year 2010 Congressional Appropriation required NASA to initiate work towards a Carbon Monitoring System (CMS), and provided specific direction, including that NASA </a:t>
            </a:r>
            <a:r>
              <a:rPr lang="en-US" sz="2000" b="1" i="1" dirty="0" smtClean="0"/>
              <a:t>replicate state and national carbon and biomass inventory processes </a:t>
            </a:r>
            <a:r>
              <a:rPr lang="en-US" sz="2000" b="1" dirty="0" smtClean="0"/>
              <a:t>and carry out </a:t>
            </a:r>
            <a:r>
              <a:rPr lang="en-US" sz="2000" b="1" i="1" dirty="0" smtClean="0"/>
              <a:t>pilot initiatives for the development of a CMS. </a:t>
            </a:r>
          </a:p>
          <a:p>
            <a:pPr marL="0" indent="0">
              <a:spcBef>
                <a:spcPct val="0"/>
              </a:spcBef>
              <a:buClr>
                <a:schemeClr val="tx1"/>
              </a:buClr>
              <a:buFont typeface="Arial" charset="0"/>
              <a:buNone/>
            </a:pPr>
            <a:endParaRPr lang="en-US" sz="800" i="1" dirty="0" smtClean="0"/>
          </a:p>
          <a:p>
            <a:pPr marL="0" indent="0">
              <a:spcBef>
                <a:spcPct val="0"/>
              </a:spcBef>
              <a:buClr>
                <a:schemeClr val="tx1"/>
              </a:buClr>
              <a:buFont typeface="Arial" charset="0"/>
              <a:buNone/>
            </a:pPr>
            <a:r>
              <a:rPr lang="en-US" sz="2000" b="1" dirty="0" smtClean="0"/>
              <a:t>NASA’s plan is to generate, distribute, and evaluate two pilot products and carry out one scoping study:</a:t>
            </a:r>
          </a:p>
          <a:p>
            <a:pPr marL="342900" lvl="1" indent="-342900">
              <a:spcBef>
                <a:spcPct val="0"/>
              </a:spcBef>
              <a:buClr>
                <a:srgbClr val="3333CC"/>
              </a:buClr>
              <a:buSzPct val="80000"/>
              <a:buFont typeface="Wingdings" pitchFamily="2" charset="2"/>
              <a:buChar char="v"/>
            </a:pPr>
            <a:r>
              <a:rPr lang="en-US" sz="2400" i="1" dirty="0" smtClean="0"/>
              <a:t> </a:t>
            </a:r>
            <a:r>
              <a:rPr lang="en-US" sz="2000" b="1" dirty="0" smtClean="0"/>
              <a:t>Terrestrial Biomass Pilot Product</a:t>
            </a:r>
          </a:p>
          <a:p>
            <a:pPr marL="571500" lvl="3" indent="-342900">
              <a:spcBef>
                <a:spcPts val="0"/>
              </a:spcBef>
              <a:buClr>
                <a:srgbClr val="3333CC"/>
              </a:buClr>
              <a:buSzPct val="90000"/>
              <a:buFont typeface="Wingdings" pitchFamily="2" charset="2"/>
              <a:buChar char="v"/>
            </a:pPr>
            <a:r>
              <a:rPr lang="en-US" sz="1800" dirty="0" smtClean="0">
                <a:cs typeface="Arial" charset="0"/>
              </a:rPr>
              <a:t>Utilizing satellite and </a:t>
            </a:r>
            <a:r>
              <a:rPr lang="en-US" sz="1800" i="1" dirty="0" smtClean="0">
                <a:cs typeface="Arial" charset="0"/>
              </a:rPr>
              <a:t>in situ </a:t>
            </a:r>
            <a:r>
              <a:rPr lang="en-US" sz="1800" dirty="0" smtClean="0">
                <a:cs typeface="Arial" charset="0"/>
              </a:rPr>
              <a:t>data, produce national quantitative estimates (and uncertainties) of aboveground terrestrial vegetation biomass </a:t>
            </a:r>
          </a:p>
          <a:p>
            <a:pPr marL="571500" lvl="3" indent="-342900">
              <a:spcBef>
                <a:spcPts val="0"/>
              </a:spcBef>
              <a:buClr>
                <a:srgbClr val="3333CC"/>
              </a:buClr>
              <a:buSzPct val="90000"/>
              <a:buFont typeface="Wingdings" pitchFamily="2" charset="2"/>
              <a:buChar char="v"/>
            </a:pPr>
            <a:r>
              <a:rPr lang="en-US" sz="1800" dirty="0" smtClean="0">
                <a:cs typeface="Arial" charset="0"/>
              </a:rPr>
              <a:t>Assess the ability of these results to meet the nation’s need for monitoring carbon storage / sequestration.</a:t>
            </a:r>
          </a:p>
          <a:p>
            <a:pPr marL="342900" lvl="1" indent="-342900">
              <a:spcBef>
                <a:spcPct val="0"/>
              </a:spcBef>
              <a:buClr>
                <a:srgbClr val="3333CC"/>
              </a:buClr>
              <a:buSzPct val="90000"/>
              <a:buFont typeface="Wingdings" pitchFamily="2" charset="2"/>
              <a:buChar char="v"/>
            </a:pPr>
            <a:r>
              <a:rPr lang="en-US" sz="2000" b="1" dirty="0" smtClean="0"/>
              <a:t>Integrated Emission/Uptake (“Flux”) Pilot Product</a:t>
            </a:r>
            <a:r>
              <a:rPr lang="en-US" sz="2000" dirty="0" smtClean="0"/>
              <a:t>:</a:t>
            </a:r>
          </a:p>
          <a:p>
            <a:pPr marL="571500" lvl="2" indent="-342900">
              <a:spcBef>
                <a:spcPct val="0"/>
              </a:spcBef>
              <a:buClr>
                <a:srgbClr val="3333CC"/>
              </a:buClr>
              <a:buSzPct val="90000"/>
              <a:buFont typeface="Wingdings" pitchFamily="2" charset="2"/>
              <a:buChar char="v"/>
            </a:pPr>
            <a:r>
              <a:rPr lang="en-US" sz="1800" dirty="0" smtClean="0"/>
              <a:t>Combine satellite data with modeled atmospheric transport initiated by observationally-constrained terrestrial and oceanic models to tie the atmospheric observations to surface exchange processes.</a:t>
            </a:r>
          </a:p>
          <a:p>
            <a:pPr marL="571500" lvl="2" indent="-342900">
              <a:spcBef>
                <a:spcPct val="0"/>
              </a:spcBef>
              <a:buClr>
                <a:srgbClr val="3333CC"/>
              </a:buClr>
              <a:buSzPct val="90000"/>
              <a:buFont typeface="Wingdings" pitchFamily="2" charset="2"/>
              <a:buChar char="v"/>
            </a:pPr>
            <a:r>
              <a:rPr lang="en-US" sz="1800" dirty="0" smtClean="0"/>
              <a:t>Estimate the atmosphere-biosphere CO</a:t>
            </a:r>
            <a:r>
              <a:rPr lang="en-US" sz="1800" baseline="-25000" dirty="0" smtClean="0"/>
              <a:t>2</a:t>
            </a:r>
            <a:r>
              <a:rPr lang="en-US" sz="1800" dirty="0" smtClean="0"/>
              <a:t> exchange processes</a:t>
            </a:r>
            <a:endParaRPr lang="en-US" sz="1600" dirty="0" smtClean="0"/>
          </a:p>
          <a:p>
            <a:pPr marL="342900" lvl="1" indent="-342900">
              <a:spcBef>
                <a:spcPct val="0"/>
              </a:spcBef>
              <a:buClr>
                <a:srgbClr val="3333CC"/>
              </a:buClr>
              <a:buSzPct val="90000"/>
              <a:buFont typeface="Wingdings" pitchFamily="2" charset="2"/>
              <a:buChar char="v"/>
            </a:pPr>
            <a:r>
              <a:rPr lang="en-US" sz="2000" dirty="0" smtClean="0"/>
              <a:t> </a:t>
            </a:r>
            <a:r>
              <a:rPr lang="en-US" sz="2000" b="1" dirty="0" smtClean="0"/>
              <a:t>Scoping Study</a:t>
            </a:r>
            <a:r>
              <a:rPr lang="en-US" sz="2000" dirty="0" smtClean="0"/>
              <a:t>:  </a:t>
            </a:r>
            <a:r>
              <a:rPr lang="en-US" sz="1800" dirty="0" smtClean="0">
                <a:cs typeface="Arial" charset="0"/>
              </a:rPr>
              <a:t>Identify research, products, and analysis system evolutions to        support carbon policy and management as global observing capability increases</a:t>
            </a:r>
          </a:p>
        </p:txBody>
      </p:sp>
      <p:pic>
        <p:nvPicPr>
          <p:cNvPr id="32772" name="Picture 4"/>
          <p:cNvPicPr>
            <a:picLocks noChangeAspect="1" noChangeArrowheads="1"/>
          </p:cNvPicPr>
          <p:nvPr/>
        </p:nvPicPr>
        <p:blipFill>
          <a:blip r:embed="rId2"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2057400" y="76200"/>
            <a:ext cx="7162800" cy="990600"/>
          </a:xfrm>
        </p:spPr>
        <p:txBody>
          <a:bodyPr/>
          <a:lstStyle/>
          <a:p>
            <a:r>
              <a:rPr lang="en-US" sz="3600" b="1" dirty="0" smtClean="0">
                <a:solidFill>
                  <a:schemeClr val="bg1"/>
                </a:solidFill>
              </a:rPr>
              <a:t>NASA Carbon Monitoring System Pilot Initiative</a:t>
            </a:r>
          </a:p>
        </p:txBody>
      </p:sp>
      <p:pic>
        <p:nvPicPr>
          <p:cNvPr id="6" name="Picture 68"/>
          <p:cNvPicPr>
            <a:picLocks noChangeArrowheads="1"/>
          </p:cNvPicPr>
          <p:nvPr/>
        </p:nvPicPr>
        <p:blipFill>
          <a:blip r:embed="rId3" cstate="print"/>
          <a:srcRect/>
          <a:stretch>
            <a:fillRect/>
          </a:stretch>
        </p:blipFill>
        <p:spPr bwMode="auto">
          <a:xfrm>
            <a:off x="8001000" y="5867400"/>
            <a:ext cx="1143000" cy="990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17" t="24438" b="55566"/>
          <a:stretch>
            <a:fillRect/>
          </a:stretch>
        </p:blipFill>
        <p:spPr bwMode="auto">
          <a:xfrm>
            <a:off x="0" y="0"/>
            <a:ext cx="9144000" cy="12192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6499225" y="6300788"/>
            <a:ext cx="1905000" cy="354012"/>
          </a:xfrm>
          <a:prstGeom prst="rect">
            <a:avLst/>
          </a:prstGeom>
        </p:spPr>
        <p:txBody>
          <a:bodyPr/>
          <a:lstStyle/>
          <a:p>
            <a:r>
              <a:rPr lang="en-US" dirty="0" smtClean="0"/>
              <a:t> </a:t>
            </a:r>
          </a:p>
          <a:p>
            <a:endParaRPr lang="en-US" dirty="0"/>
          </a:p>
        </p:txBody>
      </p:sp>
      <p:sp>
        <p:nvSpPr>
          <p:cNvPr id="1497090" name="Rectangle 2"/>
          <p:cNvSpPr>
            <a:spLocks noGrp="1" noChangeArrowheads="1"/>
          </p:cNvSpPr>
          <p:nvPr>
            <p:ph type="title"/>
          </p:nvPr>
        </p:nvSpPr>
        <p:spPr>
          <a:xfrm>
            <a:off x="1600200" y="212725"/>
            <a:ext cx="7664450" cy="854075"/>
          </a:xfrm>
        </p:spPr>
        <p:txBody>
          <a:bodyPr/>
          <a:lstStyle/>
          <a:p>
            <a:r>
              <a:rPr lang="en-US" sz="3600" b="1" dirty="0" smtClean="0">
                <a:solidFill>
                  <a:schemeClr val="bg1"/>
                </a:solidFill>
              </a:rPr>
              <a:t>New USGCRP Strategic Plan Released for Public Comment </a:t>
            </a:r>
            <a:endParaRPr lang="en-US" sz="3600" b="1" dirty="0">
              <a:solidFill>
                <a:schemeClr val="bg1"/>
              </a:solidFill>
            </a:endParaRPr>
          </a:p>
        </p:txBody>
      </p:sp>
      <p:sp>
        <p:nvSpPr>
          <p:cNvPr id="1497091" name="Rectangle 3"/>
          <p:cNvSpPr>
            <a:spLocks noGrp="1" noChangeArrowheads="1"/>
          </p:cNvSpPr>
          <p:nvPr>
            <p:ph type="body" idx="1"/>
          </p:nvPr>
        </p:nvSpPr>
        <p:spPr>
          <a:xfrm>
            <a:off x="76200" y="1295400"/>
            <a:ext cx="9067800" cy="5562599"/>
          </a:xfrm>
        </p:spPr>
        <p:txBody>
          <a:bodyPr/>
          <a:lstStyle/>
          <a:p>
            <a:pPr marL="0" indent="0">
              <a:buNone/>
            </a:pPr>
            <a:r>
              <a:rPr lang="en-US" sz="2400" b="1" dirty="0" smtClean="0"/>
              <a:t>The UNITED STATES GLOBAL CHANGE RESEARCH PROGRAM STRATEGIC PLAN 2012–2021 was released for public comment on September 30, 2011.   </a:t>
            </a:r>
            <a:r>
              <a:rPr lang="en-US" sz="2400" b="1" dirty="0" smtClean="0">
                <a:solidFill>
                  <a:srgbClr val="FF0000"/>
                </a:solidFill>
              </a:rPr>
              <a:t>Comments are due November 29,2011.</a:t>
            </a:r>
          </a:p>
          <a:p>
            <a:pPr marL="0" indent="0">
              <a:buNone/>
            </a:pPr>
            <a:endParaRPr lang="en-US" sz="1200" b="1" dirty="0" smtClean="0">
              <a:latin typeface="+mj-lt"/>
            </a:endParaRPr>
          </a:p>
          <a:p>
            <a:pPr>
              <a:buNone/>
            </a:pPr>
            <a:r>
              <a:rPr lang="en-US" sz="2000" dirty="0" smtClean="0"/>
              <a:t>The following goals frame the U.S. Global Change Research Program Strategic Plan: </a:t>
            </a:r>
          </a:p>
          <a:p>
            <a:r>
              <a:rPr lang="en-US" sz="1800" dirty="0" smtClean="0"/>
              <a:t>Goal 1: </a:t>
            </a:r>
            <a:r>
              <a:rPr lang="en-US" sz="1800" b="1" dirty="0" smtClean="0"/>
              <a:t>Advance Science</a:t>
            </a:r>
            <a:r>
              <a:rPr lang="en-US" sz="1800" dirty="0" smtClean="0"/>
              <a:t>: Advance scientific knowledge of the integrated natural and human components of the Earth system </a:t>
            </a:r>
          </a:p>
          <a:p>
            <a:r>
              <a:rPr lang="en-US" sz="1800" dirty="0" smtClean="0"/>
              <a:t>Goal 2: </a:t>
            </a:r>
            <a:r>
              <a:rPr lang="en-US" sz="1800" b="1" dirty="0" smtClean="0"/>
              <a:t>Inform Decisions</a:t>
            </a:r>
            <a:r>
              <a:rPr lang="en-US" sz="1800" dirty="0" smtClean="0"/>
              <a:t>: Provide the scientific basis to inform and enable timely decisions on adaptation and mitigation</a:t>
            </a:r>
          </a:p>
          <a:p>
            <a:r>
              <a:rPr lang="en-US" sz="1800" dirty="0" smtClean="0"/>
              <a:t>Goal 3: </a:t>
            </a:r>
            <a:r>
              <a:rPr lang="en-US" sz="1800" b="1" dirty="0" smtClean="0"/>
              <a:t>Sustained Assessments</a:t>
            </a:r>
            <a:r>
              <a:rPr lang="en-US" sz="1800" dirty="0" smtClean="0"/>
              <a:t>: Build sustained assessment capacity that improves the nation's ability to understand, anticipate, and respond to global change impacts and vulnerabilities</a:t>
            </a:r>
          </a:p>
          <a:p>
            <a:r>
              <a:rPr lang="en-US" sz="1800" dirty="0" smtClean="0"/>
              <a:t>Goal 4: </a:t>
            </a:r>
            <a:r>
              <a:rPr lang="en-US" sz="1800" b="1" dirty="0" smtClean="0"/>
              <a:t>Communicate and Educate</a:t>
            </a:r>
            <a:r>
              <a:rPr lang="en-US" sz="1800" dirty="0" smtClean="0"/>
              <a:t>: Advance communications and education to broaden public understanding of global change, and empower the workforce of the future</a:t>
            </a:r>
            <a:endParaRPr lang="en-US" sz="1800" b="1" dirty="0" smtClean="0">
              <a:solidFill>
                <a:srgbClr val="3333CC"/>
              </a:solidFill>
              <a:sym typeface="Wingdings" pitchFamily="2" charset="2"/>
            </a:endParaRPr>
          </a:p>
          <a:p>
            <a:pPr marL="0" indent="0">
              <a:lnSpc>
                <a:spcPct val="100000"/>
              </a:lnSpc>
              <a:spcBef>
                <a:spcPct val="0"/>
              </a:spcBef>
              <a:buClr>
                <a:schemeClr val="tx1"/>
              </a:buClr>
              <a:buSzTx/>
              <a:buFont typeface="Wingdings" pitchFamily="2" charset="2"/>
              <a:buChar char="à"/>
            </a:pPr>
            <a:endParaRPr lang="en-US" sz="2000" b="1" dirty="0" smtClean="0">
              <a:solidFill>
                <a:srgbClr val="3333CC"/>
              </a:solidFill>
              <a:sym typeface="Wingdings" pitchFamily="2" charset="2"/>
            </a:endParaRPr>
          </a:p>
          <a:p>
            <a:pPr marL="0" indent="0">
              <a:spcBef>
                <a:spcPct val="0"/>
              </a:spcBef>
              <a:buClr>
                <a:schemeClr val="tx1"/>
              </a:buClr>
              <a:buNone/>
            </a:pPr>
            <a:r>
              <a:rPr lang="en-US" sz="1800" dirty="0" smtClean="0"/>
              <a:t>To download the draft Strategic Plan, visit</a:t>
            </a:r>
            <a:r>
              <a:rPr lang="en-US" sz="1800" b="1" dirty="0" smtClean="0"/>
              <a:t>: </a:t>
            </a:r>
            <a:r>
              <a:rPr lang="en-US" sz="1800" b="1" u="sng" dirty="0" smtClean="0">
                <a:hlinkClick r:id="rId3"/>
              </a:rPr>
              <a:t>http://strategicplancomments.globalchange.gov</a:t>
            </a:r>
            <a:r>
              <a:rPr lang="en-US" sz="1800" dirty="0" smtClean="0"/>
              <a:t>.   Respondents are encouraged to submit comments through the same website.   Comments may also be sent to </a:t>
            </a:r>
            <a:r>
              <a:rPr lang="en-US" sz="1800" b="1" u="sng" dirty="0" smtClean="0">
                <a:hlinkClick r:id="rId4"/>
              </a:rPr>
              <a:t>strategicplancomments@usgcrp.gov</a:t>
            </a:r>
            <a:r>
              <a:rPr lang="en-US" sz="1800" dirty="0" smtClean="0"/>
              <a:t>.    </a:t>
            </a:r>
            <a:endParaRPr lang="en-US" sz="1800" b="1" dirty="0" smtClean="0">
              <a:solidFill>
                <a:srgbClr val="3333CC"/>
              </a:solidFill>
              <a:latin typeface="+mj-lt"/>
              <a:sym typeface="Wingdings" pitchFamily="2" charset="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a:t> </a:t>
            </a:r>
          </a:p>
        </p:txBody>
      </p:sp>
      <p:sp>
        <p:nvSpPr>
          <p:cNvPr id="32771" name="Rectangle 3"/>
          <p:cNvSpPr>
            <a:spLocks noGrp="1" noChangeArrowheads="1"/>
          </p:cNvSpPr>
          <p:nvPr>
            <p:ph type="body" idx="1"/>
          </p:nvPr>
        </p:nvSpPr>
        <p:spPr>
          <a:xfrm>
            <a:off x="30163" y="1219200"/>
            <a:ext cx="9037637" cy="5486400"/>
          </a:xfrm>
        </p:spPr>
        <p:txBody>
          <a:bodyPr rtlCol="0">
            <a:normAutofit fontScale="77500" lnSpcReduction="20000"/>
          </a:bodyPr>
          <a:lstStyle/>
          <a:p>
            <a:pPr marL="0" indent="0" fontAlgn="auto">
              <a:spcAft>
                <a:spcPts val="0"/>
              </a:spcAft>
              <a:buFont typeface="Arial" pitchFamily="34" charset="0"/>
              <a:buNone/>
              <a:defRPr/>
            </a:pPr>
            <a:r>
              <a:rPr lang="en-US" sz="2400" dirty="0" smtClean="0"/>
              <a:t>The </a:t>
            </a:r>
            <a:r>
              <a:rPr lang="en-US" sz="2400" b="1" dirty="0" smtClean="0"/>
              <a:t>National Climate Assessment (NCA)</a:t>
            </a:r>
            <a:r>
              <a:rPr lang="en-US" sz="2400" dirty="0" smtClean="0"/>
              <a:t> is being conducted under the auspices of the Global Change Research Act of 1990, which requires a </a:t>
            </a:r>
            <a:r>
              <a:rPr lang="en-US" sz="2400" b="1" dirty="0" smtClean="0"/>
              <a:t>quadrennial report to the President and the Congress</a:t>
            </a:r>
            <a:r>
              <a:rPr lang="en-US" sz="2400" dirty="0" smtClean="0"/>
              <a:t> that </a:t>
            </a:r>
            <a:r>
              <a:rPr lang="en-US" sz="2400" b="1" dirty="0" smtClean="0"/>
              <a:t>evaluates, integrates and interprets the findings of the U.S. Global Change Research Program (USGCRP), analyzes the effects of global change on various sectors, and analyzes current trends in global change. </a:t>
            </a:r>
            <a:endParaRPr lang="en-US" sz="2400" dirty="0" smtClean="0"/>
          </a:p>
          <a:p>
            <a:pPr fontAlgn="auto">
              <a:spcAft>
                <a:spcPts val="0"/>
              </a:spcAft>
              <a:buFont typeface="Arial" pitchFamily="34" charset="0"/>
              <a:buNone/>
              <a:defRPr/>
            </a:pPr>
            <a:endParaRPr lang="en-US" sz="2400" dirty="0" smtClean="0"/>
          </a:p>
          <a:p>
            <a:pPr marL="0" indent="0" fontAlgn="auto">
              <a:spcAft>
                <a:spcPts val="0"/>
              </a:spcAft>
              <a:buFont typeface="Arial" pitchFamily="34" charset="0"/>
              <a:buNone/>
              <a:defRPr/>
            </a:pPr>
            <a:r>
              <a:rPr lang="en-US" sz="2400" dirty="0" smtClean="0"/>
              <a:t>The </a:t>
            </a:r>
            <a:r>
              <a:rPr lang="en-US" sz="2400" b="1" dirty="0" smtClean="0"/>
              <a:t>next report is due in 2013</a:t>
            </a:r>
            <a:r>
              <a:rPr lang="en-US" sz="2400" dirty="0" smtClean="0"/>
              <a:t> that will have regional and </a:t>
            </a:r>
            <a:r>
              <a:rPr lang="en-US" sz="2400" dirty="0" err="1" smtClean="0"/>
              <a:t>sectoral</a:t>
            </a:r>
            <a:r>
              <a:rPr lang="en-US" sz="2400" dirty="0" smtClean="0"/>
              <a:t> assessments, but there is a new emphasis on developing a </a:t>
            </a:r>
            <a:r>
              <a:rPr lang="en-US" sz="2400" b="1" dirty="0" smtClean="0"/>
              <a:t>sustainable process</a:t>
            </a:r>
            <a:r>
              <a:rPr lang="en-US" sz="2400" dirty="0" smtClean="0"/>
              <a:t> with multiple products over time.  </a:t>
            </a:r>
          </a:p>
          <a:p>
            <a:pPr fontAlgn="auto">
              <a:spcAft>
                <a:spcPts val="0"/>
              </a:spcAft>
              <a:buFont typeface="Arial" pitchFamily="34" charset="0"/>
              <a:buNone/>
              <a:defRPr/>
            </a:pPr>
            <a:endParaRPr lang="en-US" sz="2000" b="1" dirty="0" smtClean="0"/>
          </a:p>
          <a:p>
            <a:pPr fontAlgn="auto">
              <a:spcAft>
                <a:spcPts val="0"/>
              </a:spcAft>
              <a:buFont typeface="Arial" pitchFamily="34" charset="0"/>
              <a:buNone/>
              <a:defRPr/>
            </a:pPr>
            <a:r>
              <a:rPr lang="en-US" sz="2600" b="1" dirty="0" smtClean="0"/>
              <a:t>In Support of the NCA NASA is: </a:t>
            </a:r>
            <a:endParaRPr lang="en-US" sz="2600" dirty="0" smtClean="0"/>
          </a:p>
          <a:p>
            <a:pPr fontAlgn="auto">
              <a:spcAft>
                <a:spcPts val="0"/>
              </a:spcAft>
              <a:buFont typeface="Arial" pitchFamily="34" charset="0"/>
              <a:buChar char="•"/>
              <a:defRPr/>
            </a:pPr>
            <a:r>
              <a:rPr lang="en-US" sz="2000" dirty="0" smtClean="0"/>
              <a:t>Participating in the Interagency National Climate Assessment Taskforce to connect NASA-funded research and applications to the assessment, for both the 2013 report and the long term process.</a:t>
            </a:r>
          </a:p>
          <a:p>
            <a:pPr fontAlgn="auto">
              <a:spcAft>
                <a:spcPts val="0"/>
              </a:spcAft>
              <a:buFont typeface="Arial" pitchFamily="34" charset="0"/>
              <a:buChar char="•"/>
              <a:defRPr/>
            </a:pPr>
            <a:r>
              <a:rPr lang="en-US" sz="2000" dirty="0" smtClean="0"/>
              <a:t>Providing financial and technical support to the NCA coordination office, taking the lead on several process workshops related to developing national indicators of climate change, and supporting various regional and </a:t>
            </a:r>
            <a:r>
              <a:rPr lang="en-US" sz="2000" dirty="0" err="1" smtClean="0"/>
              <a:t>sectoral</a:t>
            </a:r>
            <a:r>
              <a:rPr lang="en-US" sz="2000" dirty="0" smtClean="0"/>
              <a:t> assessments.</a:t>
            </a:r>
          </a:p>
          <a:p>
            <a:pPr fontAlgn="auto">
              <a:spcAft>
                <a:spcPts val="0"/>
              </a:spcAft>
              <a:buFont typeface="Arial" pitchFamily="34" charset="0"/>
              <a:buChar char="•"/>
              <a:defRPr/>
            </a:pPr>
            <a:r>
              <a:rPr lang="en-US" sz="2000" dirty="0" smtClean="0"/>
              <a:t>Funding PIs at NASA Centers, via an internally competed call, to develop assessment products and enabling tools for the 2013 report and long-term process.</a:t>
            </a:r>
          </a:p>
          <a:p>
            <a:pPr fontAlgn="auto">
              <a:spcAft>
                <a:spcPts val="0"/>
              </a:spcAft>
              <a:buFont typeface="Arial" pitchFamily="34" charset="0"/>
              <a:buChar char="•"/>
              <a:defRPr/>
            </a:pPr>
            <a:r>
              <a:rPr lang="en-US" sz="2000" dirty="0" smtClean="0"/>
              <a:t>Planning a solicitation for broader community to get involved during the upcoming year.</a:t>
            </a:r>
          </a:p>
          <a:p>
            <a:pPr fontAlgn="auto">
              <a:spcAft>
                <a:spcPts val="0"/>
              </a:spcAft>
              <a:buFont typeface="Arial" pitchFamily="34" charset="0"/>
              <a:buNone/>
              <a:defRPr/>
            </a:pPr>
            <a:r>
              <a:rPr lang="en-US" sz="2000" dirty="0" smtClean="0"/>
              <a:t> </a:t>
            </a:r>
          </a:p>
          <a:p>
            <a:pPr fontAlgn="auto">
              <a:spcAft>
                <a:spcPts val="0"/>
              </a:spcAft>
              <a:buFont typeface="Arial" pitchFamily="34" charset="0"/>
              <a:buNone/>
              <a:defRPr/>
            </a:pPr>
            <a:r>
              <a:rPr lang="en-US" sz="2600" b="1" dirty="0" smtClean="0"/>
              <a:t>For more information:</a:t>
            </a:r>
            <a:endParaRPr lang="en-US" sz="2600" dirty="0" smtClean="0"/>
          </a:p>
          <a:p>
            <a:pPr fontAlgn="auto">
              <a:spcAft>
                <a:spcPts val="0"/>
              </a:spcAft>
              <a:buFont typeface="Arial" pitchFamily="34" charset="0"/>
              <a:buChar char="•"/>
              <a:defRPr/>
            </a:pPr>
            <a:r>
              <a:rPr lang="en-US" sz="2000" dirty="0" smtClean="0"/>
              <a:t>Attend the NCA overview session at 5:30 on Tuesday</a:t>
            </a:r>
          </a:p>
          <a:p>
            <a:pPr fontAlgn="auto">
              <a:spcAft>
                <a:spcPts val="0"/>
              </a:spcAft>
              <a:buFont typeface="Arial" pitchFamily="34" charset="0"/>
              <a:buChar char="•"/>
              <a:defRPr/>
            </a:pPr>
            <a:r>
              <a:rPr lang="en-US" sz="2000" dirty="0" smtClean="0">
                <a:hlinkClick r:id="rId2"/>
              </a:rPr>
              <a:t>http://www.globalchange.gov/what-we-do/assessment</a:t>
            </a:r>
            <a:r>
              <a:rPr lang="en-US" sz="2000" dirty="0" smtClean="0"/>
              <a:t> </a:t>
            </a:r>
          </a:p>
          <a:p>
            <a:pPr fontAlgn="auto">
              <a:spcAft>
                <a:spcPts val="0"/>
              </a:spcAft>
              <a:buFont typeface="Arial" pitchFamily="34" charset="0"/>
              <a:buChar char="•"/>
              <a:defRPr/>
            </a:pPr>
            <a:endParaRPr lang="en-US" sz="2000" dirty="0" smtClean="0"/>
          </a:p>
        </p:txBody>
      </p:sp>
      <p:pic>
        <p:nvPicPr>
          <p:cNvPr id="2052" name="Picture 4"/>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447800" y="76200"/>
            <a:ext cx="8686800" cy="990600"/>
          </a:xfrm>
        </p:spPr>
        <p:txBody>
          <a:bodyPr rtlCol="0">
            <a:noAutofit/>
          </a:bodyPr>
          <a:lstStyle/>
          <a:p>
            <a:pPr fontAlgn="auto">
              <a:spcAft>
                <a:spcPts val="0"/>
              </a:spcAft>
              <a:defRPr/>
            </a:pPr>
            <a:r>
              <a:rPr lang="en-US" sz="3600" b="1" dirty="0" smtClean="0">
                <a:solidFill>
                  <a:schemeClr val="bg1"/>
                </a:solidFill>
              </a:rPr>
              <a:t>NASA Support of the </a:t>
            </a:r>
            <a:br>
              <a:rPr lang="en-US" sz="3600" b="1" dirty="0" smtClean="0">
                <a:solidFill>
                  <a:schemeClr val="bg1"/>
                </a:solidFill>
              </a:rPr>
            </a:br>
            <a:r>
              <a:rPr lang="en-US" sz="3600" b="1" dirty="0" smtClean="0">
                <a:solidFill>
                  <a:schemeClr val="bg1"/>
                </a:solidFill>
              </a:rPr>
              <a:t>National Climate Assessment</a:t>
            </a:r>
          </a:p>
        </p:txBody>
      </p:sp>
      <p:pic>
        <p:nvPicPr>
          <p:cNvPr id="2054" name="Picture 68"/>
          <p:cNvPicPr>
            <a:picLocks noChangeArrowheads="1"/>
          </p:cNvPicPr>
          <p:nvPr/>
        </p:nvPicPr>
        <p:blipFill>
          <a:blip r:embed="rId4" cstate="print"/>
          <a:srcRect/>
          <a:stretch>
            <a:fillRect/>
          </a:stretch>
        </p:blipFill>
        <p:spPr bwMode="auto">
          <a:xfrm>
            <a:off x="8001000" y="5867400"/>
            <a:ext cx="114300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25</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1447800" y="-228600"/>
            <a:ext cx="8229600" cy="1143000"/>
          </a:xfrm>
        </p:spPr>
        <p:txBody>
          <a:bodyPr/>
          <a:lstStyle/>
          <a:p>
            <a:pPr lvl="0"/>
            <a:r>
              <a:rPr lang="en-US" sz="5400" dirty="0" smtClean="0">
                <a:solidFill>
                  <a:srgbClr val="FF9900"/>
                </a:solidFill>
              </a:rPr>
              <a:t> </a:t>
            </a:r>
            <a:r>
              <a:rPr lang="en-US" sz="3600" b="1" dirty="0" smtClean="0">
                <a:solidFill>
                  <a:schemeClr val="bg1"/>
                </a:solidFill>
              </a:rPr>
              <a:t>Also Of Interest for Focus Area</a:t>
            </a:r>
            <a:endParaRPr lang="en-US" sz="3600" dirty="0"/>
          </a:p>
        </p:txBody>
      </p:sp>
      <p:sp>
        <p:nvSpPr>
          <p:cNvPr id="8" name="Content Placeholder 7"/>
          <p:cNvSpPr>
            <a:spLocks noGrp="1"/>
          </p:cNvSpPr>
          <p:nvPr>
            <p:ph idx="1"/>
          </p:nvPr>
        </p:nvSpPr>
        <p:spPr>
          <a:xfrm>
            <a:off x="76200" y="1143000"/>
            <a:ext cx="8839200" cy="5715000"/>
          </a:xfrm>
        </p:spPr>
        <p:txBody>
          <a:bodyPr/>
          <a:lstStyle/>
          <a:p>
            <a:r>
              <a:rPr lang="en-US" sz="2400" b="1" dirty="0" smtClean="0"/>
              <a:t>Enhancing the Capability of Computational Earth System Models and NASA Data for Operation and </a:t>
            </a:r>
            <a:r>
              <a:rPr lang="en-US" sz="2400" b="1" dirty="0" smtClean="0"/>
              <a:t>Assessment</a:t>
            </a:r>
          </a:p>
          <a:p>
            <a:pPr lvl="1"/>
            <a:r>
              <a:rPr lang="en-US" sz="2000" b="1" dirty="0" smtClean="0"/>
              <a:t>Every two years with High End Computing and OB&amp;B, transitioning NASA data products in to a fully operational model (e.g., IPCC AR, fisheries forecasting, etc</a:t>
            </a:r>
            <a:r>
              <a:rPr lang="en-US" sz="2000" b="1" dirty="0" smtClean="0"/>
              <a:t>.)</a:t>
            </a:r>
          </a:p>
          <a:p>
            <a:r>
              <a:rPr lang="en-US" sz="2400" b="1" dirty="0" smtClean="0"/>
              <a:t>The  Interagency Climate and Biological Response Solicitation (joint with USGS, NPS, FWS, and Smithsonian—as well as NASA R&amp;A and Applied Sciences) funded 17 new projects.</a:t>
            </a:r>
            <a:endParaRPr lang="en-US" sz="2400" b="1" dirty="0" smtClean="0"/>
          </a:p>
          <a:p>
            <a:pPr lvl="1"/>
            <a:r>
              <a:rPr lang="en-US" sz="2000" b="1" dirty="0" smtClean="0"/>
              <a:t>These </a:t>
            </a:r>
            <a:r>
              <a:rPr lang="en-US" sz="2000" b="1" dirty="0" smtClean="0"/>
              <a:t>studies will use models to relate time series of climate and biological data to understand the impacts of changing climate on the distributions and/or abundances of species and the sustainability and/or connectivity of ecosystems</a:t>
            </a:r>
            <a:r>
              <a:rPr lang="en-US" sz="2000" b="1" dirty="0" smtClean="0"/>
              <a:t>.</a:t>
            </a:r>
            <a:endParaRPr lang="en-US" sz="2000" b="1"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26</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1447800" y="-228600"/>
            <a:ext cx="8229600" cy="1143000"/>
          </a:xfrm>
        </p:spPr>
        <p:txBody>
          <a:bodyPr/>
          <a:lstStyle/>
          <a:p>
            <a:pPr lvl="0"/>
            <a:r>
              <a:rPr lang="en-US" sz="5400" dirty="0" smtClean="0">
                <a:solidFill>
                  <a:srgbClr val="FF9900"/>
                </a:solidFill>
              </a:rPr>
              <a:t> </a:t>
            </a:r>
            <a:r>
              <a:rPr lang="en-US" sz="3600" b="1" dirty="0" smtClean="0">
                <a:solidFill>
                  <a:schemeClr val="bg1"/>
                </a:solidFill>
              </a:rPr>
              <a:t>Also Of Interest for Focus Area</a:t>
            </a:r>
            <a:endParaRPr lang="en-US" sz="3600" dirty="0"/>
          </a:p>
        </p:txBody>
      </p:sp>
      <p:sp>
        <p:nvSpPr>
          <p:cNvPr id="8" name="Content Placeholder 7"/>
          <p:cNvSpPr>
            <a:spLocks noGrp="1"/>
          </p:cNvSpPr>
          <p:nvPr>
            <p:ph idx="1"/>
          </p:nvPr>
        </p:nvSpPr>
        <p:spPr>
          <a:xfrm>
            <a:off x="76200" y="1143000"/>
            <a:ext cx="8839200" cy="5715000"/>
          </a:xfrm>
        </p:spPr>
        <p:txBody>
          <a:bodyPr/>
          <a:lstStyle/>
          <a:p>
            <a:r>
              <a:rPr lang="en-US" sz="2400" b="1" dirty="0" smtClean="0"/>
              <a:t>Arctic-Boreal </a:t>
            </a:r>
            <a:r>
              <a:rPr lang="en-US" sz="2400" b="1" dirty="0" smtClean="0"/>
              <a:t>Vulnerability Experiment (</a:t>
            </a:r>
            <a:r>
              <a:rPr lang="en-US" sz="2400" b="1" dirty="0" err="1" smtClean="0"/>
              <a:t>ABoVE</a:t>
            </a:r>
            <a:r>
              <a:rPr lang="en-US" sz="2400" b="1" dirty="0" smtClean="0"/>
              <a:t>)  concept for future Terrestrial Ecology Field Campaign has been assessed as of high merit and ready to move toward implementation. </a:t>
            </a:r>
          </a:p>
          <a:p>
            <a:pPr lvl="1"/>
            <a:r>
              <a:rPr lang="en-US" sz="2000" b="1" dirty="0" smtClean="0"/>
              <a:t>Primary recommendation is that NASA should move ahead with this field campaign, but consider broadening its scientific scope to allow for a more whole-system (land-ocean-atmosphere-humans), integrative study of change.  [There will be an opportunity to discuss next steps at the Terrestrial Ecology Program meeting on Thursday.]</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srcRect l="17" t="24438" b="59315"/>
          <a:stretch>
            <a:fillRect/>
          </a:stretch>
        </p:blipFill>
        <p:spPr bwMode="auto">
          <a:xfrm>
            <a:off x="0" y="0"/>
            <a:ext cx="9144000" cy="990600"/>
          </a:xfrm>
          <a:prstGeom prst="rect">
            <a:avLst/>
          </a:prstGeom>
          <a:noFill/>
          <a:ln w="9525">
            <a:noFill/>
            <a:miter lim="800000"/>
            <a:headEnd/>
            <a:tailEnd/>
          </a:ln>
        </p:spPr>
      </p:pic>
      <p:sp>
        <p:nvSpPr>
          <p:cNvPr id="2" name="Title 1"/>
          <p:cNvSpPr>
            <a:spLocks noGrp="1"/>
          </p:cNvSpPr>
          <p:nvPr>
            <p:ph type="ctrTitle"/>
          </p:nvPr>
        </p:nvSpPr>
        <p:spPr>
          <a:xfrm>
            <a:off x="5181600" y="152400"/>
            <a:ext cx="3962400" cy="762000"/>
          </a:xfrm>
        </p:spPr>
        <p:txBody>
          <a:bodyPr>
            <a:noAutofit/>
          </a:bodyPr>
          <a:lstStyle/>
          <a:p>
            <a:r>
              <a:rPr lang="en-US" sz="2800" b="1" dirty="0" smtClean="0">
                <a:solidFill>
                  <a:schemeClr val="bg1"/>
                </a:solidFill>
                <a:latin typeface="Arial Black" pitchFamily="34" charset="0"/>
              </a:rPr>
              <a:t>cce.nasa.gov</a:t>
            </a:r>
            <a:endParaRPr lang="en-US" sz="2800" b="1" dirty="0">
              <a:solidFill>
                <a:schemeClr val="bg1"/>
              </a:solidFill>
              <a:latin typeface="Arial Black" pitchFamily="34" charset="0"/>
            </a:endParaRPr>
          </a:p>
        </p:txBody>
      </p:sp>
      <p:sp>
        <p:nvSpPr>
          <p:cNvPr id="6" name="5-Point Star 5"/>
          <p:cNvSpPr/>
          <p:nvPr/>
        </p:nvSpPr>
        <p:spPr>
          <a:xfrm>
            <a:off x="3962400" y="1828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Documents and Settings\Beth\Desktop\JSW11\powerpoints\cce.png"/>
          <p:cNvPicPr>
            <a:picLocks noChangeAspect="1" noChangeArrowheads="1"/>
          </p:cNvPicPr>
          <p:nvPr/>
        </p:nvPicPr>
        <p:blipFill>
          <a:blip r:embed="rId4" cstate="print"/>
          <a:srcRect/>
          <a:stretch>
            <a:fillRect/>
          </a:stretch>
        </p:blipFill>
        <p:spPr bwMode="auto">
          <a:xfrm>
            <a:off x="152400" y="228600"/>
            <a:ext cx="5110163" cy="6353527"/>
          </a:xfrm>
          <a:prstGeom prst="rect">
            <a:avLst/>
          </a:prstGeom>
          <a:noFill/>
          <a:ln>
            <a:solidFill>
              <a:schemeClr val="accent3">
                <a:lumMod val="50000"/>
              </a:schemeClr>
            </a:solidFill>
          </a:ln>
        </p:spPr>
      </p:pic>
      <p:sp>
        <p:nvSpPr>
          <p:cNvPr id="15" name="Oval 14"/>
          <p:cNvSpPr/>
          <p:nvPr/>
        </p:nvSpPr>
        <p:spPr>
          <a:xfrm>
            <a:off x="6019800" y="2831068"/>
            <a:ext cx="533400" cy="304800"/>
          </a:xfrm>
          <a:prstGeom prst="ellipse">
            <a:avLst/>
          </a:prstGeom>
          <a:noFill/>
          <a:ln>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5-Point Star 19"/>
          <p:cNvSpPr/>
          <p:nvPr/>
        </p:nvSpPr>
        <p:spPr>
          <a:xfrm>
            <a:off x="2438400" y="49530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4876800" y="18288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152400" y="36576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1066800" y="53340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685800" y="58674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 y="3476624"/>
            <a:ext cx="1295400" cy="200025"/>
          </a:xfrm>
          <a:prstGeom prst="ellipse">
            <a:avLst/>
          </a:prstGeom>
          <a:noFill/>
          <a:ln>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Oval 26"/>
          <p:cNvSpPr/>
          <p:nvPr/>
        </p:nvSpPr>
        <p:spPr>
          <a:xfrm>
            <a:off x="152400" y="3810000"/>
            <a:ext cx="1295400" cy="228600"/>
          </a:xfrm>
          <a:prstGeom prst="ellipse">
            <a:avLst/>
          </a:prstGeom>
          <a:noFill/>
          <a:ln>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p:cNvSpPr txBox="1"/>
          <p:nvPr/>
        </p:nvSpPr>
        <p:spPr>
          <a:xfrm>
            <a:off x="6629400" y="3200400"/>
            <a:ext cx="2286000" cy="369332"/>
          </a:xfrm>
          <a:prstGeom prst="rect">
            <a:avLst/>
          </a:prstGeom>
          <a:noFill/>
        </p:spPr>
        <p:txBody>
          <a:bodyPr wrap="square" rtlCol="0">
            <a:spAutoFit/>
          </a:bodyPr>
          <a:lstStyle/>
          <a:p>
            <a:r>
              <a:rPr lang="en-US" dirty="0" smtClean="0"/>
              <a:t>Updated regularly</a:t>
            </a:r>
            <a:endParaRPr lang="en-US" dirty="0"/>
          </a:p>
        </p:txBody>
      </p:sp>
      <p:sp>
        <p:nvSpPr>
          <p:cNvPr id="29" name="TextBox 28"/>
          <p:cNvSpPr txBox="1"/>
          <p:nvPr/>
        </p:nvSpPr>
        <p:spPr>
          <a:xfrm>
            <a:off x="6629400" y="2831068"/>
            <a:ext cx="1828800" cy="369332"/>
          </a:xfrm>
          <a:prstGeom prst="rect">
            <a:avLst/>
          </a:prstGeom>
          <a:noFill/>
        </p:spPr>
        <p:txBody>
          <a:bodyPr wrap="square" rtlCol="0">
            <a:spAutoFit/>
          </a:bodyPr>
          <a:lstStyle/>
          <a:p>
            <a:r>
              <a:rPr lang="en-US" dirty="0" smtClean="0"/>
              <a:t>New</a:t>
            </a:r>
            <a:endParaRPr lang="en-US" dirty="0"/>
          </a:p>
        </p:txBody>
      </p:sp>
      <p:sp>
        <p:nvSpPr>
          <p:cNvPr id="30" name="Oval 29"/>
          <p:cNvSpPr/>
          <p:nvPr/>
        </p:nvSpPr>
        <p:spPr>
          <a:xfrm>
            <a:off x="76200" y="1752600"/>
            <a:ext cx="1371600" cy="533400"/>
          </a:xfrm>
          <a:prstGeom prst="ellipse">
            <a:avLst/>
          </a:prstGeom>
          <a:noFill/>
          <a:ln>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5-Point Star 31"/>
          <p:cNvSpPr/>
          <p:nvPr/>
        </p:nvSpPr>
        <p:spPr>
          <a:xfrm>
            <a:off x="1066800" y="62484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3200400" y="16002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6210300" y="3314700"/>
            <a:ext cx="152400" cy="152400"/>
          </a:xfrm>
          <a:prstGeom prst="star5">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553200" y="6248400"/>
            <a:ext cx="2286000" cy="381000"/>
          </a:xfrm>
          <a:prstGeom prst="rect">
            <a:avLst/>
          </a:prstGeom>
          <a:noFill/>
        </p:spPr>
        <p:txBody>
          <a:bodyPr wrap="square" rtlCol="0">
            <a:spAutoFit/>
          </a:bodyPr>
          <a:lstStyle/>
          <a:p>
            <a:r>
              <a:rPr lang="en-US" dirty="0" smtClean="0">
                <a:hlinkClick r:id="rId5"/>
              </a:rPr>
              <a:t>http://cce.nasa.gov</a:t>
            </a: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l="17" t="24438" b="59315"/>
          <a:stretch>
            <a:fillRect/>
          </a:stretch>
        </p:blipFill>
        <p:spPr bwMode="auto">
          <a:xfrm>
            <a:off x="0" y="0"/>
            <a:ext cx="9144000" cy="990600"/>
          </a:xfrm>
          <a:prstGeom prst="rect">
            <a:avLst/>
          </a:prstGeom>
          <a:noFill/>
          <a:ln w="9525">
            <a:noFill/>
            <a:miter lim="800000"/>
            <a:headEnd/>
            <a:tailEnd/>
          </a:ln>
        </p:spPr>
      </p:pic>
      <p:pic>
        <p:nvPicPr>
          <p:cNvPr id="9" name="Picture 2" descr="C:\Documents and Settings\Beth\Desktop\JSW11\powerpoints\funded_research.png"/>
          <p:cNvPicPr>
            <a:picLocks noChangeAspect="1" noChangeArrowheads="1"/>
          </p:cNvPicPr>
          <p:nvPr/>
        </p:nvPicPr>
        <p:blipFill>
          <a:blip r:embed="rId4" cstate="print"/>
          <a:srcRect/>
          <a:stretch>
            <a:fillRect/>
          </a:stretch>
        </p:blipFill>
        <p:spPr bwMode="auto">
          <a:xfrm>
            <a:off x="98479" y="405338"/>
            <a:ext cx="5235521" cy="6071661"/>
          </a:xfrm>
          <a:prstGeom prst="rect">
            <a:avLst/>
          </a:prstGeom>
          <a:noFill/>
          <a:ln>
            <a:solidFill>
              <a:schemeClr val="tx1"/>
            </a:solidFill>
          </a:ln>
        </p:spPr>
      </p:pic>
      <p:sp>
        <p:nvSpPr>
          <p:cNvPr id="2050" name="AutoShape 2" descr="imap://gsfc%5Cesnelson%5Cesnelson@mail02.ndc.nasa.gov:993/fetch%3EUID%3E/INBOX%3E46285?part=1.2&amp;filename=Screen%20Shot%202011-10-01%20at%2010.39.05%20AM.png"/>
          <p:cNvSpPr>
            <a:spLocks noChangeAspect="1" noChangeArrowheads="1"/>
          </p:cNvSpPr>
          <p:nvPr/>
        </p:nvSpPr>
        <p:spPr bwMode="auto">
          <a:xfrm>
            <a:off x="155575" y="-3725863"/>
            <a:ext cx="5419725" cy="7772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p://gsfc%5Cesnelson%5Cesnelson@mail02.ndc.nasa.gov:993/fetch%3EUID%3E/INBOX%3E46285?part=1.2&amp;filename=Screen%20Shot%202011-10-01%20at%2010.39.05%20AM.png"/>
          <p:cNvSpPr>
            <a:spLocks noChangeAspect="1" noChangeArrowheads="1"/>
          </p:cNvSpPr>
          <p:nvPr/>
        </p:nvSpPr>
        <p:spPr bwMode="auto">
          <a:xfrm>
            <a:off x="155575" y="-3725863"/>
            <a:ext cx="5419725" cy="7772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562600" y="2286000"/>
            <a:ext cx="3352800" cy="2616101"/>
          </a:xfrm>
          <a:prstGeom prst="rect">
            <a:avLst/>
          </a:prstGeom>
          <a:noFill/>
        </p:spPr>
        <p:txBody>
          <a:bodyPr wrap="square" rtlCol="0">
            <a:spAutoFit/>
          </a:bodyPr>
          <a:lstStyle/>
          <a:p>
            <a:endParaRPr lang="en-US" dirty="0" smtClean="0"/>
          </a:p>
          <a:p>
            <a:endParaRPr lang="en-US" dirty="0" smtClean="0"/>
          </a:p>
          <a:p>
            <a:pPr algn="ctr"/>
            <a:r>
              <a:rPr lang="en-US" sz="2800" dirty="0" smtClean="0">
                <a:ln>
                  <a:solidFill>
                    <a:srgbClr val="FF9900"/>
                  </a:solidFill>
                </a:ln>
                <a:solidFill>
                  <a:srgbClr val="FF0000"/>
                </a:solidFill>
              </a:rPr>
              <a:t>New Search Feature &amp; Results</a:t>
            </a:r>
          </a:p>
          <a:p>
            <a:endParaRPr lang="en-US" dirty="0" smtClean="0"/>
          </a:p>
          <a:p>
            <a:endParaRPr lang="en-US" dirty="0" smtClean="0"/>
          </a:p>
          <a:p>
            <a:endParaRPr lang="en-US" dirty="0" smtClean="0"/>
          </a:p>
          <a:p>
            <a:endParaRPr lang="en-US" dirty="0"/>
          </a:p>
        </p:txBody>
      </p:sp>
      <p:sp>
        <p:nvSpPr>
          <p:cNvPr id="8" name="Oval 7"/>
          <p:cNvSpPr/>
          <p:nvPr/>
        </p:nvSpPr>
        <p:spPr>
          <a:xfrm>
            <a:off x="685800" y="1905000"/>
            <a:ext cx="533400" cy="30480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19400" y="4410075"/>
            <a:ext cx="533400" cy="30480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1905000"/>
            <a:ext cx="1066800" cy="30480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bwMode="auto">
          <a:xfrm>
            <a:off x="5334000" y="152400"/>
            <a:ext cx="396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Black" pitchFamily="34" charset="0"/>
                <a:ea typeface="+mj-ea"/>
                <a:cs typeface="+mj-cs"/>
              </a:rPr>
              <a:t>cce.nasa.gov</a:t>
            </a:r>
            <a:endParaRPr kumimoji="0" lang="en-US" sz="2800" b="1" i="0" u="none"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 name="Rectangle 2"/>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3352800" y="1143000"/>
            <a:ext cx="5943600" cy="1600200"/>
          </a:xfrm>
          <a:prstGeom prst="rect">
            <a:avLst/>
          </a:prstGeom>
          <a:noFill/>
        </p:spPr>
        <p:txBody>
          <a:bodyPr wrap="square">
            <a:spAutoFit/>
          </a:bodyPr>
          <a:lstStyle/>
          <a:p>
            <a:pPr algn="ctr">
              <a:defRPr/>
            </a:pPr>
            <a:r>
              <a:rPr lang="en-US" sz="4800" dirty="0" smtClean="0">
                <a:solidFill>
                  <a:schemeClr val="bg1"/>
                </a:solidFill>
                <a:latin typeface="+mj-lt"/>
              </a:rPr>
              <a:t>Opportunities and Challenges Ahead</a:t>
            </a:r>
            <a:endParaRPr lang="en-US" sz="4800" dirty="0">
              <a:solidFill>
                <a:schemeClr val="bg1"/>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B375C3BA-F505-4FAF-A572-CD56DDEC06E9}" type="slidenum">
              <a:rPr lang="en-US"/>
              <a:pPr/>
              <a:t>3</a:t>
            </a:fld>
            <a:endParaRPr lang="en-US"/>
          </a:p>
        </p:txBody>
      </p:sp>
      <p:sp>
        <p:nvSpPr>
          <p:cNvPr id="1411074"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n-US"/>
          </a:p>
        </p:txBody>
      </p:sp>
      <p:sp>
        <p:nvSpPr>
          <p:cNvPr id="1411075"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a:p>
        </p:txBody>
      </p:sp>
      <p:sp>
        <p:nvSpPr>
          <p:cNvPr id="1411077" name="Text Box 5"/>
          <p:cNvSpPr txBox="1">
            <a:spLocks noChangeArrowheads="1"/>
          </p:cNvSpPr>
          <p:nvPr/>
        </p:nvSpPr>
        <p:spPr bwMode="auto">
          <a:xfrm>
            <a:off x="306388" y="1233488"/>
            <a:ext cx="8610600" cy="5324535"/>
          </a:xfrm>
          <a:prstGeom prst="rect">
            <a:avLst/>
          </a:prstGeom>
          <a:noFill/>
          <a:ln w="9525">
            <a:noFill/>
            <a:miter lim="800000"/>
            <a:headEnd/>
            <a:tailEnd/>
          </a:ln>
          <a:effectLst/>
        </p:spPr>
        <p:txBody>
          <a:bodyPr>
            <a:spAutoFit/>
          </a:bodyPr>
          <a:lstStyle/>
          <a:p>
            <a:pPr marL="228600" indent="-228600"/>
            <a:r>
              <a:rPr lang="en-US" sz="2800" b="1" dirty="0" smtClean="0">
                <a:latin typeface="+mn-lt"/>
              </a:rPr>
              <a:t>Research and Analysis (R &amp; A) Programs:</a:t>
            </a:r>
          </a:p>
          <a:p>
            <a:pPr marL="228600" indent="-228600"/>
            <a:endParaRPr lang="en-US" sz="800" b="1" dirty="0" smtClean="0">
              <a:latin typeface="+mn-lt"/>
            </a:endParaRPr>
          </a:p>
          <a:p>
            <a:pPr marL="228600" indent="-228600"/>
            <a:r>
              <a:rPr lang="en-US" sz="2400" b="1" dirty="0" smtClean="0">
                <a:latin typeface="+mn-lt"/>
              </a:rPr>
              <a:t>Biodiversity - Woody Turner</a:t>
            </a:r>
          </a:p>
          <a:p>
            <a:pPr marL="228600" indent="-228600"/>
            <a:r>
              <a:rPr lang="en-US" sz="2400" b="1" dirty="0" smtClean="0">
                <a:latin typeface="+mn-lt"/>
              </a:rPr>
              <a:t>Land Cover and Land Use Change (LCLUC) - Garik Gutman</a:t>
            </a:r>
          </a:p>
          <a:p>
            <a:pPr marL="228600" indent="-228600"/>
            <a:r>
              <a:rPr lang="en-US" sz="2400" b="1" dirty="0" smtClean="0">
                <a:latin typeface="+mn-lt"/>
              </a:rPr>
              <a:t>Ocean </a:t>
            </a:r>
            <a:r>
              <a:rPr lang="en-US" sz="2400" b="1" dirty="0">
                <a:latin typeface="+mn-lt"/>
              </a:rPr>
              <a:t>Biology and </a:t>
            </a:r>
            <a:r>
              <a:rPr lang="en-US" sz="2400" b="1" dirty="0" smtClean="0">
                <a:latin typeface="+mn-lt"/>
              </a:rPr>
              <a:t>Biogeochemistry (OBB) - Paula Bontempi</a:t>
            </a:r>
            <a:endParaRPr lang="en-US" sz="2400" b="1" dirty="0">
              <a:latin typeface="+mn-lt"/>
            </a:endParaRPr>
          </a:p>
          <a:p>
            <a:pPr marL="228600" indent="-228600"/>
            <a:r>
              <a:rPr lang="en-US" sz="2400" b="1" dirty="0">
                <a:latin typeface="+mn-lt"/>
              </a:rPr>
              <a:t>Terrestrial </a:t>
            </a:r>
            <a:r>
              <a:rPr lang="en-US" sz="2400" b="1" dirty="0" smtClean="0">
                <a:latin typeface="+mn-lt"/>
              </a:rPr>
              <a:t>Ecology (TE) - Diane Wickland</a:t>
            </a:r>
            <a:endParaRPr lang="en-US" sz="2400" b="1" dirty="0">
              <a:latin typeface="+mn-lt"/>
            </a:endParaRPr>
          </a:p>
          <a:p>
            <a:pPr marL="228600" indent="-228600"/>
            <a:endParaRPr lang="en-US" sz="2400" b="1" dirty="0" smtClean="0">
              <a:latin typeface="+mn-lt"/>
            </a:endParaRPr>
          </a:p>
          <a:p>
            <a:pPr marL="228600" indent="-228600"/>
            <a:endParaRPr lang="en-US" sz="2400" b="1" dirty="0" smtClean="0">
              <a:latin typeface="+mn-lt"/>
            </a:endParaRPr>
          </a:p>
          <a:p>
            <a:pPr marL="228600" indent="-228600"/>
            <a:r>
              <a:rPr lang="en-US" sz="2800" b="1" dirty="0" smtClean="0">
                <a:latin typeface="+mn-lt"/>
              </a:rPr>
              <a:t>Applied Sciences Programs:</a:t>
            </a:r>
          </a:p>
          <a:p>
            <a:pPr marL="228600" indent="-228600"/>
            <a:endParaRPr lang="en-US" sz="800" b="1" dirty="0" smtClean="0">
              <a:latin typeface="+mn-lt"/>
            </a:endParaRPr>
          </a:p>
          <a:p>
            <a:r>
              <a:rPr lang="en-US" sz="2400" b="1" dirty="0" smtClean="0">
                <a:latin typeface="+mn-lt"/>
              </a:rPr>
              <a:t>Agriculture; Water Resources - Brad Doorn</a:t>
            </a:r>
          </a:p>
          <a:p>
            <a:r>
              <a:rPr lang="en-US" sz="2400" b="1" dirty="0" smtClean="0">
                <a:latin typeface="+mn-lt"/>
              </a:rPr>
              <a:t>Ecological Forecasting - Woody Turner</a:t>
            </a:r>
          </a:p>
          <a:p>
            <a:endParaRPr lang="en-US" sz="800" b="1" dirty="0" smtClean="0">
              <a:latin typeface="+mn-lt"/>
            </a:endParaRPr>
          </a:p>
          <a:p>
            <a:r>
              <a:rPr lang="en-US" sz="2000" b="1" dirty="0" smtClean="0">
                <a:latin typeface="+mn-lt"/>
              </a:rPr>
              <a:t>Also relevant:  Air Quality &amp; Public Health, Disasters</a:t>
            </a:r>
          </a:p>
          <a:p>
            <a:pPr marL="228600" indent="-228600"/>
            <a:endParaRPr lang="en-US" sz="2400" b="1" dirty="0" smtClean="0">
              <a:latin typeface="+mn-lt"/>
            </a:endParaRPr>
          </a:p>
          <a:p>
            <a:pPr marL="228600" indent="-228600"/>
            <a:endParaRPr lang="en-US" sz="2400" b="1" dirty="0" smtClean="0">
              <a:latin typeface="+mn-lt"/>
            </a:endParaRPr>
          </a:p>
        </p:txBody>
      </p:sp>
      <p:pic>
        <p:nvPicPr>
          <p:cNvPr id="7" name="Picture 3"/>
          <p:cNvPicPr>
            <a:picLocks noChangeAspect="1" noChangeArrowheads="1"/>
          </p:cNvPicPr>
          <p:nvPr/>
        </p:nvPicPr>
        <p:blipFill>
          <a:blip r:embed="rId3" cstate="print"/>
          <a:srcRect l="17" t="24438" b="59315"/>
          <a:stretch>
            <a:fillRect/>
          </a:stretch>
        </p:blipFill>
        <p:spPr bwMode="auto">
          <a:xfrm>
            <a:off x="0" y="0"/>
            <a:ext cx="9144000" cy="990600"/>
          </a:xfrm>
          <a:prstGeom prst="rect">
            <a:avLst/>
          </a:prstGeom>
          <a:noFill/>
          <a:ln w="9525">
            <a:noFill/>
            <a:miter lim="800000"/>
            <a:headEnd/>
            <a:tailEnd/>
          </a:ln>
        </p:spPr>
      </p:pic>
      <p:sp>
        <p:nvSpPr>
          <p:cNvPr id="8" name="Rectangle 4"/>
          <p:cNvSpPr txBox="1">
            <a:spLocks noChangeArrowheads="1"/>
          </p:cNvSpPr>
          <p:nvPr/>
        </p:nvSpPr>
        <p:spPr>
          <a:xfrm>
            <a:off x="914400" y="-28575"/>
            <a:ext cx="8291513" cy="86677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FF9900"/>
                </a:solidFill>
                <a:effectLst/>
                <a:uLnTx/>
                <a:uFillTx/>
                <a:latin typeface="+mj-lt"/>
                <a:ea typeface="+mj-ea"/>
                <a:cs typeface="+mj-cs"/>
              </a:rPr>
              <a:t> </a:t>
            </a:r>
            <a:r>
              <a:rPr kumimoji="0" lang="en-US" sz="3600" b="1" i="0" u="none" strike="noStrike" kern="1200" cap="none" spc="0" normalizeH="0" baseline="0" noProof="0" dirty="0" smtClean="0">
                <a:ln>
                  <a:noFill/>
                </a:ln>
                <a:solidFill>
                  <a:schemeClr val="bg1"/>
                </a:solidFill>
                <a:effectLst/>
                <a:uLnTx/>
                <a:uFillTx/>
                <a:latin typeface="+mj-lt"/>
                <a:ea typeface="+mj-ea"/>
                <a:cs typeface="+mj-cs"/>
              </a:rPr>
              <a:t>Carbon Cycle &amp; Ecosystems Focus Area </a:t>
            </a:r>
            <a:endParaRPr kumimoji="0" lang="en-US" sz="36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30</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762000" y="-76200"/>
            <a:ext cx="8229600" cy="1143000"/>
          </a:xfrm>
        </p:spPr>
        <p:txBody>
          <a:bodyPr/>
          <a:lstStyle/>
          <a:p>
            <a:pPr lvl="0"/>
            <a:r>
              <a:rPr lang="en-US" sz="3600" b="1" dirty="0" smtClean="0">
                <a:solidFill>
                  <a:schemeClr val="bg1"/>
                </a:solidFill>
              </a:rPr>
              <a:t>Opportunities</a:t>
            </a:r>
            <a:endParaRPr lang="en-US" sz="3600" dirty="0"/>
          </a:p>
        </p:txBody>
      </p:sp>
      <p:sp>
        <p:nvSpPr>
          <p:cNvPr id="8" name="Content Placeholder 7"/>
          <p:cNvSpPr>
            <a:spLocks noGrp="1"/>
          </p:cNvSpPr>
          <p:nvPr>
            <p:ph idx="1"/>
          </p:nvPr>
        </p:nvSpPr>
        <p:spPr>
          <a:xfrm>
            <a:off x="457200" y="1295400"/>
            <a:ext cx="8229600" cy="4525963"/>
          </a:xfrm>
        </p:spPr>
        <p:txBody>
          <a:bodyPr/>
          <a:lstStyle/>
          <a:p>
            <a:r>
              <a:rPr lang="en-US" sz="2400" b="1" dirty="0" smtClean="0"/>
              <a:t>There is a compelling call out for problem-oriented global change research with strong elements of both social and natural sciences (can our colleagues here working on applied science questions and in the LCLUC program help </a:t>
            </a:r>
            <a:r>
              <a:rPr lang="en-US" sz="2400" b="1" dirty="0" err="1" smtClean="0"/>
              <a:t>help</a:t>
            </a:r>
            <a:r>
              <a:rPr lang="en-US" sz="2400" b="1" dirty="0" smtClean="0"/>
              <a:t> us to respond?).</a:t>
            </a:r>
          </a:p>
          <a:p>
            <a:r>
              <a:rPr lang="en-US" sz="2400" b="1" dirty="0" smtClean="0"/>
              <a:t>Creating and optimizing synergies across Earth science missions, field programs, data collections, basic and applied research.</a:t>
            </a:r>
          </a:p>
          <a:p>
            <a:r>
              <a:rPr lang="en-US" sz="2400" b="1" dirty="0" smtClean="0"/>
              <a:t>Defining the next generation of field campaigns and/or focused, integrative studies within the Focus Area.</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F0C94598-B7E9-4BDB-92AA-CF30E311B921}" type="slidenum">
              <a:rPr lang="en-US"/>
              <a:pPr/>
              <a:t>31</a:t>
            </a:fld>
            <a:endParaRPr lang="en-US" dirty="0"/>
          </a:p>
        </p:txBody>
      </p:sp>
      <p:sp>
        <p:nvSpPr>
          <p:cNvPr id="1632261" name="Rectangle 5"/>
          <p:cNvSpPr>
            <a:spLocks noGrp="1" noChangeArrowheads="1"/>
          </p:cNvSpPr>
          <p:nvPr>
            <p:ph type="body" idx="1"/>
          </p:nvPr>
        </p:nvSpPr>
        <p:spPr>
          <a:xfrm>
            <a:off x="0" y="990600"/>
            <a:ext cx="9144000" cy="5754687"/>
          </a:xfrm>
        </p:spPr>
        <p:txBody>
          <a:bodyPr/>
          <a:lstStyle/>
          <a:p>
            <a:pPr>
              <a:spcBef>
                <a:spcPct val="10000"/>
              </a:spcBef>
            </a:pPr>
            <a:r>
              <a:rPr lang="en-US" sz="2400" b="1" dirty="0"/>
              <a:t>Securing the long-term time series observations of land cover, vegetation properties, ocean color/biological/biogeochemical properties, and </a:t>
            </a:r>
            <a:r>
              <a:rPr lang="en-US" sz="2400" b="1" dirty="0" smtClean="0"/>
              <a:t>fire.  NPP, JPSS, and LDCM are the path forward for most of these.   We carry a major worry about ocean color, with concerns about </a:t>
            </a:r>
            <a:r>
              <a:rPr lang="en-US" sz="2400" b="1" dirty="0" smtClean="0"/>
              <a:t>VIIRS, PACE </a:t>
            </a:r>
            <a:r>
              <a:rPr lang="en-US" sz="2400" b="1" dirty="0" smtClean="0"/>
              <a:t>not due to launch before </a:t>
            </a:r>
            <a:r>
              <a:rPr lang="en-US" sz="2400" b="1" dirty="0" smtClean="0"/>
              <a:t>2019, and </a:t>
            </a:r>
            <a:r>
              <a:rPr lang="en-US" sz="2400" b="1" dirty="0" smtClean="0"/>
              <a:t>complexities of international </a:t>
            </a:r>
            <a:r>
              <a:rPr lang="en-US" sz="2400" b="1" dirty="0" smtClean="0"/>
              <a:t>data </a:t>
            </a:r>
            <a:r>
              <a:rPr lang="en-US" sz="2400" b="1" dirty="0" smtClean="0"/>
              <a:t>exchanges.</a:t>
            </a:r>
            <a:endParaRPr lang="en-US" sz="2400" b="1" dirty="0" smtClean="0"/>
          </a:p>
          <a:p>
            <a:pPr>
              <a:spcBef>
                <a:spcPct val="10000"/>
              </a:spcBef>
            </a:pPr>
            <a:r>
              <a:rPr lang="en-US" sz="2400" b="1" dirty="0" smtClean="0"/>
              <a:t>Filling the gap in our carbon observation strategy caused by the cancellation of the </a:t>
            </a:r>
            <a:r>
              <a:rPr lang="en-US" sz="2400" b="1" dirty="0" err="1" smtClean="0"/>
              <a:t>DESDynI</a:t>
            </a:r>
            <a:r>
              <a:rPr lang="en-US" sz="2400" b="1" dirty="0" smtClean="0"/>
              <a:t> </a:t>
            </a:r>
            <a:r>
              <a:rPr lang="en-US" sz="2400" b="1" dirty="0" err="1" smtClean="0"/>
              <a:t>lidar</a:t>
            </a:r>
            <a:r>
              <a:rPr lang="en-US" sz="2400" b="1" dirty="0" smtClean="0"/>
              <a:t>.</a:t>
            </a:r>
          </a:p>
          <a:p>
            <a:pPr>
              <a:spcBef>
                <a:spcPct val="10000"/>
              </a:spcBef>
            </a:pPr>
            <a:r>
              <a:rPr lang="en-US" sz="2400" b="1" dirty="0" smtClean="0"/>
              <a:t>Flying </a:t>
            </a:r>
            <a:r>
              <a:rPr lang="en-US" sz="2400" b="1" dirty="0" err="1" smtClean="0"/>
              <a:t>HyspIRI</a:t>
            </a:r>
            <a:r>
              <a:rPr lang="en-US" sz="2400" b="1" dirty="0" smtClean="0"/>
              <a:t> (an imaging spectrometer and a thermal infrared sensor) sometime in the foreseeable future.</a:t>
            </a:r>
            <a:endParaRPr lang="en-US" sz="2400" b="1" i="1" dirty="0" smtClean="0"/>
          </a:p>
          <a:p>
            <a:pPr>
              <a:spcBef>
                <a:spcPct val="10000"/>
              </a:spcBef>
            </a:pPr>
            <a:r>
              <a:rPr lang="en-US" sz="2400" b="1" dirty="0" smtClean="0"/>
              <a:t>Bringing the research and applied sciences communities closer together; also natural and social scientists in key topic areas</a:t>
            </a:r>
          </a:p>
          <a:p>
            <a:pPr>
              <a:spcBef>
                <a:spcPct val="10000"/>
              </a:spcBef>
            </a:pPr>
            <a:r>
              <a:rPr lang="en-US" sz="2400" b="1" dirty="0" smtClean="0"/>
              <a:t>Providing appropriate and useful documentation of errors and uncertainties associated with our data, data products, analyses, and model results.</a:t>
            </a:r>
            <a:endParaRPr lang="en-US" sz="2400" b="1" dirty="0"/>
          </a:p>
        </p:txBody>
      </p:sp>
      <p:pic>
        <p:nvPicPr>
          <p:cNvPr id="7"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1632260" name="Rectangle 4"/>
          <p:cNvSpPr>
            <a:spLocks noGrp="1" noChangeArrowheads="1"/>
          </p:cNvSpPr>
          <p:nvPr>
            <p:ph type="title"/>
          </p:nvPr>
        </p:nvSpPr>
        <p:spPr>
          <a:xfrm>
            <a:off x="1463675" y="74613"/>
            <a:ext cx="7664450" cy="854075"/>
          </a:xfrm>
        </p:spPr>
        <p:txBody>
          <a:bodyPr/>
          <a:lstStyle/>
          <a:p>
            <a:r>
              <a:rPr lang="en-US" sz="3600" b="1" dirty="0" smtClean="0">
                <a:solidFill>
                  <a:schemeClr val="bg1"/>
                </a:solidFill>
              </a:rPr>
              <a:t>Major Issues</a:t>
            </a:r>
            <a:endParaRPr lang="en-US" sz="3600" b="1"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32</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1066800" y="-152400"/>
            <a:ext cx="8229600" cy="1143000"/>
          </a:xfrm>
        </p:spPr>
        <p:txBody>
          <a:bodyPr/>
          <a:lstStyle/>
          <a:p>
            <a:pPr lvl="0"/>
            <a:r>
              <a:rPr lang="en-US" sz="3600" b="1" dirty="0" smtClean="0">
                <a:solidFill>
                  <a:schemeClr val="bg1"/>
                </a:solidFill>
              </a:rPr>
              <a:t>Major Program Management Challenges</a:t>
            </a:r>
            <a:endParaRPr lang="en-US" sz="3600" dirty="0"/>
          </a:p>
        </p:txBody>
      </p:sp>
      <p:sp>
        <p:nvSpPr>
          <p:cNvPr id="8" name="Content Placeholder 7"/>
          <p:cNvSpPr>
            <a:spLocks noGrp="1"/>
          </p:cNvSpPr>
          <p:nvPr>
            <p:ph idx="1"/>
          </p:nvPr>
        </p:nvSpPr>
        <p:spPr>
          <a:xfrm>
            <a:off x="76200" y="990600"/>
            <a:ext cx="9067800" cy="5791200"/>
          </a:xfrm>
        </p:spPr>
        <p:txBody>
          <a:bodyPr/>
          <a:lstStyle/>
          <a:p>
            <a:r>
              <a:rPr lang="en-US" sz="2400" b="1" dirty="0" smtClean="0"/>
              <a:t>Timely obligation and costing of funded projects (we have been losing funds due to “excessive” </a:t>
            </a:r>
            <a:r>
              <a:rPr lang="en-US" sz="2400" b="1" dirty="0" err="1" smtClean="0"/>
              <a:t>uncosted</a:t>
            </a:r>
            <a:r>
              <a:rPr lang="en-US" sz="2400" b="1" dirty="0" smtClean="0"/>
              <a:t> carryover every year!)  </a:t>
            </a:r>
            <a:r>
              <a:rPr lang="en-US" sz="1800" b="1" dirty="0" smtClean="0"/>
              <a:t>[Definition:  Costing is what happens when an institution receiving NASA funding reports back to NASA through official financial channels that that it has spent funds awarded.  If you have not spent or reported back some of your year’s allocation, that amount will be considered “</a:t>
            </a:r>
            <a:r>
              <a:rPr lang="en-US" sz="1800" b="1" dirty="0" err="1" smtClean="0"/>
              <a:t>uncosted</a:t>
            </a:r>
            <a:r>
              <a:rPr lang="en-US" sz="1800" b="1" dirty="0" smtClean="0"/>
              <a:t>.”]</a:t>
            </a:r>
          </a:p>
          <a:p>
            <a:r>
              <a:rPr lang="en-US" sz="2400" b="1" dirty="0" smtClean="0"/>
              <a:t>Reporting our accomplishments both within and outside the agency.  We need help!</a:t>
            </a:r>
          </a:p>
          <a:p>
            <a:pPr lvl="1"/>
            <a:r>
              <a:rPr lang="en-US" sz="2000" b="1" dirty="0" smtClean="0"/>
              <a:t>Copies of publications, ideally with an accompanying </a:t>
            </a:r>
            <a:r>
              <a:rPr lang="en-US" sz="2000" b="1" dirty="0" err="1" smtClean="0"/>
              <a:t>ppt</a:t>
            </a:r>
            <a:r>
              <a:rPr lang="en-US" sz="2000" b="1" dirty="0" smtClean="0"/>
              <a:t> slide(s) and narrative explaining the result(s) and their scientific and societal significance would be most helpful </a:t>
            </a:r>
            <a:r>
              <a:rPr lang="en-US" sz="1800" b="1" dirty="0" smtClean="0"/>
              <a:t>[at time of publication, or, if newsworthy, at time of acceptance for publication]</a:t>
            </a:r>
          </a:p>
          <a:p>
            <a:pPr lvl="1"/>
            <a:r>
              <a:rPr lang="en-US" sz="2000" b="1" dirty="0" smtClean="0"/>
              <a:t>Growing pressure to compile lists of publications?</a:t>
            </a:r>
          </a:p>
          <a:p>
            <a:r>
              <a:rPr lang="en-US" sz="2400" b="1" dirty="0" smtClean="0"/>
              <a:t>Data stewardship, in all of its forms, has presented us with many challenges (archiving research data and data products; creating custom products  for priority end uses; selecting new products to produce; ATBD reviews, and, especially, setting priorities)</a:t>
            </a:r>
          </a:p>
          <a:p>
            <a:endParaRPr lang="en-US" sz="2400" b="1" dirty="0"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439B43-2DE5-4D28-A265-B3B907089F19}" type="slidenum">
              <a:rPr lang="en-US"/>
              <a:pPr/>
              <a:t>33</a:t>
            </a:fld>
            <a:endParaRPr lang="en-US"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7" name="Title 6"/>
          <p:cNvSpPr>
            <a:spLocks noGrp="1"/>
          </p:cNvSpPr>
          <p:nvPr>
            <p:ph type="title"/>
          </p:nvPr>
        </p:nvSpPr>
        <p:spPr>
          <a:xfrm>
            <a:off x="990600" y="-228600"/>
            <a:ext cx="8229600" cy="1143000"/>
          </a:xfrm>
        </p:spPr>
        <p:txBody>
          <a:bodyPr/>
          <a:lstStyle/>
          <a:p>
            <a:pPr lvl="0"/>
            <a:r>
              <a:rPr lang="en-US" sz="5400" dirty="0" smtClean="0">
                <a:solidFill>
                  <a:srgbClr val="FF9900"/>
                </a:solidFill>
              </a:rPr>
              <a:t> </a:t>
            </a:r>
            <a:r>
              <a:rPr lang="en-US" sz="3600" b="1" dirty="0" smtClean="0">
                <a:solidFill>
                  <a:schemeClr val="bg1"/>
                </a:solidFill>
              </a:rPr>
              <a:t>Major Program Management Challenges</a:t>
            </a:r>
            <a:endParaRPr lang="en-US" sz="3600" dirty="0"/>
          </a:p>
        </p:txBody>
      </p:sp>
      <p:sp>
        <p:nvSpPr>
          <p:cNvPr id="8" name="Content Placeholder 7"/>
          <p:cNvSpPr>
            <a:spLocks noGrp="1"/>
          </p:cNvSpPr>
          <p:nvPr>
            <p:ph idx="1"/>
          </p:nvPr>
        </p:nvSpPr>
        <p:spPr>
          <a:xfrm>
            <a:off x="457200" y="1295400"/>
            <a:ext cx="8229600" cy="4525963"/>
          </a:xfrm>
        </p:spPr>
        <p:txBody>
          <a:bodyPr/>
          <a:lstStyle/>
          <a:p>
            <a:r>
              <a:rPr lang="en-US" sz="2400" b="1" dirty="0" smtClean="0"/>
              <a:t>Transition from products to operational applications in Applied Sciences program elements (e.g., partnering, tracking progress)</a:t>
            </a:r>
          </a:p>
          <a:p>
            <a:r>
              <a:rPr lang="en-US" sz="2400" b="1" dirty="0" smtClean="0"/>
              <a:t>Nurturing , promoting and maintaining a healthy, constructive, and cooperative discourse within the CC&amp;E community so as to foster interdisciplinary collaboration and ensure our scientific results are properly understood and receive appropriate recognition.</a:t>
            </a:r>
            <a:endParaRPr lang="en-US" sz="2400" b="1" dirty="0" smtClean="0">
              <a:solidFill>
                <a:srgbClr val="FF0000"/>
              </a:solidFill>
            </a:endParaRPr>
          </a:p>
          <a:p>
            <a:r>
              <a:rPr lang="en-US" sz="2400" b="1" dirty="0" smtClean="0"/>
              <a:t>Your Program </a:t>
            </a:r>
            <a:r>
              <a:rPr lang="en-US" sz="2400" b="1" dirty="0" err="1" smtClean="0"/>
              <a:t>Managers’s</a:t>
            </a:r>
            <a:r>
              <a:rPr lang="en-US" sz="2400" b="1" dirty="0" smtClean="0"/>
              <a:t> time:  bureaucratic overhead has gone up; demands to support the mission planning for future satellites has greatly increased; needs for interagency and international coordination have never been greater; and science program management workload remains pretty much the same . . .</a:t>
            </a:r>
          </a:p>
          <a:p>
            <a:endParaRPr lang="en-US" sz="2400" b="1" dirty="0">
              <a:solidFill>
                <a:srgbClr val="FF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94DAB87-D782-4B3A-93DB-D33363411779}" type="slidenum">
              <a:rPr lang="en-US"/>
              <a:pPr/>
              <a:t>34</a:t>
            </a:fld>
            <a:endParaRPr lang="en-US"/>
          </a:p>
        </p:txBody>
      </p:sp>
      <p:sp>
        <p:nvSpPr>
          <p:cNvPr id="1595395" name="Rectangle 3"/>
          <p:cNvSpPr>
            <a:spLocks noGrp="1" noChangeArrowheads="1"/>
          </p:cNvSpPr>
          <p:nvPr>
            <p:ph type="body" idx="1"/>
          </p:nvPr>
        </p:nvSpPr>
        <p:spPr>
          <a:xfrm>
            <a:off x="152400" y="1143000"/>
            <a:ext cx="5962650" cy="1857375"/>
          </a:xfrm>
        </p:spPr>
        <p:txBody>
          <a:bodyPr/>
          <a:lstStyle/>
          <a:p>
            <a:pPr marL="0" lvl="1" indent="0" algn="ctr">
              <a:spcBef>
                <a:spcPct val="10000"/>
              </a:spcBef>
              <a:buNone/>
            </a:pPr>
            <a:r>
              <a:rPr lang="en-US" b="1" dirty="0" smtClean="0">
                <a:latin typeface="+mj-lt"/>
              </a:rPr>
              <a:t>There are excellent, up-to-date plans available for carbon cycle research.   Defining NASA’s role is our main challenge.</a:t>
            </a:r>
            <a:endParaRPr lang="en-US" b="1" dirty="0">
              <a:latin typeface="+mj-lt"/>
            </a:endParaRPr>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1595394" name="Rectangle 2"/>
          <p:cNvSpPr>
            <a:spLocks noGrp="1" noChangeArrowheads="1"/>
          </p:cNvSpPr>
          <p:nvPr>
            <p:ph type="title"/>
          </p:nvPr>
        </p:nvSpPr>
        <p:spPr>
          <a:xfrm>
            <a:off x="1219200" y="0"/>
            <a:ext cx="7664450" cy="854075"/>
          </a:xfrm>
        </p:spPr>
        <p:txBody>
          <a:bodyPr/>
          <a:lstStyle/>
          <a:p>
            <a:r>
              <a:rPr lang="en-US" sz="3600" b="1" dirty="0">
                <a:solidFill>
                  <a:schemeClr val="bg1"/>
                </a:solidFill>
              </a:rPr>
              <a:t>Science Priorities for the Future</a:t>
            </a:r>
          </a:p>
        </p:txBody>
      </p:sp>
      <p:pic>
        <p:nvPicPr>
          <p:cNvPr id="1026" name="Picture 2"/>
          <p:cNvPicPr>
            <a:picLocks noChangeAspect="1" noChangeArrowheads="1"/>
          </p:cNvPicPr>
          <p:nvPr/>
        </p:nvPicPr>
        <p:blipFill>
          <a:blip r:embed="rId3" cstate="print"/>
          <a:srcRect/>
          <a:stretch>
            <a:fillRect/>
          </a:stretch>
        </p:blipFill>
        <p:spPr bwMode="auto">
          <a:xfrm>
            <a:off x="76200" y="3200400"/>
            <a:ext cx="3429654" cy="3505200"/>
          </a:xfrm>
          <a:prstGeom prst="rect">
            <a:avLst/>
          </a:prstGeom>
          <a:noFill/>
          <a:ln w="9525">
            <a:noFill/>
            <a:miter lim="800000"/>
            <a:headEnd/>
            <a:tailEnd/>
          </a:ln>
        </p:spPr>
      </p:pic>
      <p:pic>
        <p:nvPicPr>
          <p:cNvPr id="8" name="Picture 4"/>
          <p:cNvPicPr>
            <a:picLocks noChangeAspect="1"/>
          </p:cNvPicPr>
          <p:nvPr/>
        </p:nvPicPr>
        <p:blipFill>
          <a:blip r:embed="rId4" cstate="print"/>
          <a:srcRect/>
          <a:stretch>
            <a:fillRect/>
          </a:stretch>
        </p:blipFill>
        <p:spPr bwMode="auto">
          <a:xfrm>
            <a:off x="6121762" y="1828800"/>
            <a:ext cx="2912216" cy="4114800"/>
          </a:xfrm>
          <a:prstGeom prst="rect">
            <a:avLst/>
          </a:prstGeom>
          <a:noFill/>
          <a:ln w="9525">
            <a:noFill/>
            <a:miter lim="800000"/>
            <a:headEnd/>
            <a:tailEnd/>
          </a:ln>
        </p:spPr>
      </p:pic>
      <p:sp>
        <p:nvSpPr>
          <p:cNvPr id="9" name="TextBox 8"/>
          <p:cNvSpPr txBox="1"/>
          <p:nvPr/>
        </p:nvSpPr>
        <p:spPr>
          <a:xfrm rot="20400000">
            <a:off x="534869" y="4708444"/>
            <a:ext cx="2918613"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Coming soon!</a:t>
            </a:r>
            <a:endParaRPr lang="en-US" sz="2800" b="1" dirty="0">
              <a:solidFill>
                <a:srgbClr val="FFFF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94DAB87-D782-4B3A-93DB-D33363411779}" type="slidenum">
              <a:rPr lang="en-US"/>
              <a:pPr/>
              <a:t>35</a:t>
            </a:fld>
            <a:endParaRPr lang="en-US"/>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1595394" name="Rectangle 2"/>
          <p:cNvSpPr>
            <a:spLocks noGrp="1" noChangeArrowheads="1"/>
          </p:cNvSpPr>
          <p:nvPr>
            <p:ph type="title"/>
          </p:nvPr>
        </p:nvSpPr>
        <p:spPr>
          <a:xfrm>
            <a:off x="1219200" y="0"/>
            <a:ext cx="7664450" cy="854075"/>
          </a:xfrm>
        </p:spPr>
        <p:txBody>
          <a:bodyPr/>
          <a:lstStyle/>
          <a:p>
            <a:r>
              <a:rPr lang="en-US" sz="3600" b="1" dirty="0">
                <a:solidFill>
                  <a:schemeClr val="bg1"/>
                </a:solidFill>
              </a:rPr>
              <a:t>Science Priorities for the Future</a:t>
            </a:r>
          </a:p>
        </p:txBody>
      </p:sp>
      <p:pic>
        <p:nvPicPr>
          <p:cNvPr id="54274" name="Picture 2"/>
          <p:cNvPicPr>
            <a:picLocks noChangeAspect="1" noChangeArrowheads="1"/>
          </p:cNvPicPr>
          <p:nvPr/>
        </p:nvPicPr>
        <p:blipFill>
          <a:blip r:embed="rId3" cstate="print"/>
          <a:srcRect/>
          <a:stretch>
            <a:fillRect/>
          </a:stretch>
        </p:blipFill>
        <p:spPr bwMode="auto">
          <a:xfrm>
            <a:off x="5791200" y="1085496"/>
            <a:ext cx="3048000" cy="3943704"/>
          </a:xfrm>
          <a:prstGeom prst="rect">
            <a:avLst/>
          </a:prstGeom>
          <a:noFill/>
          <a:ln w="6350">
            <a:solidFill>
              <a:srgbClr val="336699"/>
            </a:solidFill>
            <a:miter lim="800000"/>
            <a:headEnd/>
            <a:tailEnd/>
          </a:ln>
        </p:spPr>
      </p:pic>
      <p:sp>
        <p:nvSpPr>
          <p:cNvPr id="11" name="Content Placeholder 10"/>
          <p:cNvSpPr>
            <a:spLocks noGrp="1"/>
          </p:cNvSpPr>
          <p:nvPr>
            <p:ph idx="1"/>
          </p:nvPr>
        </p:nvSpPr>
        <p:spPr>
          <a:xfrm>
            <a:off x="838200" y="1371600"/>
            <a:ext cx="4495800" cy="2209800"/>
          </a:xfrm>
        </p:spPr>
        <p:txBody>
          <a:bodyPr/>
          <a:lstStyle/>
          <a:p>
            <a:pPr marL="0" indent="0">
              <a:buNone/>
            </a:pPr>
            <a:r>
              <a:rPr lang="en-US" sz="2400" b="1" dirty="0" smtClean="0"/>
              <a:t>Biodiversity research can be guided in part by the GEO BON report.</a:t>
            </a:r>
            <a:endParaRPr lang="en-US" sz="2400" b="1" dirty="0"/>
          </a:p>
        </p:txBody>
      </p:sp>
      <p:sp>
        <p:nvSpPr>
          <p:cNvPr id="8" name="TextBox 7"/>
          <p:cNvSpPr txBox="1"/>
          <p:nvPr/>
        </p:nvSpPr>
        <p:spPr>
          <a:xfrm>
            <a:off x="457200" y="4754940"/>
            <a:ext cx="5105400" cy="1569660"/>
          </a:xfrm>
          <a:prstGeom prst="rect">
            <a:avLst/>
          </a:prstGeom>
          <a:noFill/>
          <a:ln w="19050">
            <a:solidFill>
              <a:schemeClr val="tx1"/>
            </a:solidFill>
          </a:ln>
        </p:spPr>
        <p:txBody>
          <a:bodyPr wrap="square" rtlCol="0">
            <a:spAutoFit/>
          </a:bodyPr>
          <a:lstStyle/>
          <a:p>
            <a:pPr algn="ctr"/>
            <a:r>
              <a:rPr lang="en-US" sz="2400" b="1" dirty="0" smtClean="0">
                <a:latin typeface="+mj-lt"/>
              </a:rPr>
              <a:t>We lack such comprehensive  plans for the rest of ecosystems and land cover science would benefit from some advance planning in this area . . .</a:t>
            </a:r>
            <a:endParaRPr lang="en-US" sz="2400" b="1" dirty="0">
              <a:latin typeface="+mj-lt"/>
            </a:endParaRPr>
          </a:p>
        </p:txBody>
      </p:sp>
      <p:sp>
        <p:nvSpPr>
          <p:cNvPr id="9" name="TextBox 8"/>
          <p:cNvSpPr txBox="1"/>
          <p:nvPr/>
        </p:nvSpPr>
        <p:spPr>
          <a:xfrm>
            <a:off x="228600" y="3048000"/>
            <a:ext cx="4419600" cy="1200329"/>
          </a:xfrm>
          <a:prstGeom prst="rect">
            <a:avLst/>
          </a:prstGeom>
          <a:noFill/>
          <a:ln w="28575">
            <a:solidFill>
              <a:schemeClr val="tx1"/>
            </a:solidFill>
          </a:ln>
        </p:spPr>
        <p:txBody>
          <a:bodyPr wrap="square" rtlCol="0">
            <a:spAutoFit/>
          </a:bodyPr>
          <a:lstStyle/>
          <a:p>
            <a:pPr algn="ctr"/>
            <a:r>
              <a:rPr lang="en-US" sz="2400" b="1" dirty="0" smtClean="0">
                <a:latin typeface="+mj-lt"/>
              </a:rPr>
              <a:t>U.S, Ocean </a:t>
            </a:r>
            <a:r>
              <a:rPr lang="en-US" sz="2400" b="1" dirty="0" smtClean="0">
                <a:latin typeface="+mj-lt"/>
              </a:rPr>
              <a:t>Policy Committees will have nine Strategic Action Plans coming out in early 2012.  </a:t>
            </a:r>
            <a:endParaRPr lang="en-US" sz="2400" b="1" dirty="0">
              <a:latin typeface="+mj-l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94DAB87-D782-4B3A-93DB-D33363411779}" type="slidenum">
              <a:rPr lang="en-US"/>
              <a:pPr/>
              <a:t>36</a:t>
            </a:fld>
            <a:endParaRPr lang="en-US" dirty="0"/>
          </a:p>
        </p:txBody>
      </p:sp>
      <p:sp>
        <p:nvSpPr>
          <p:cNvPr id="1595395" name="Rectangle 3"/>
          <p:cNvSpPr>
            <a:spLocks noGrp="1" noChangeArrowheads="1"/>
          </p:cNvSpPr>
          <p:nvPr>
            <p:ph type="body" idx="1"/>
          </p:nvPr>
        </p:nvSpPr>
        <p:spPr>
          <a:xfrm>
            <a:off x="361950" y="1266825"/>
            <a:ext cx="8550275" cy="5213350"/>
          </a:xfrm>
        </p:spPr>
        <p:txBody>
          <a:bodyPr/>
          <a:lstStyle/>
          <a:p>
            <a:pPr>
              <a:spcBef>
                <a:spcPct val="10000"/>
              </a:spcBef>
            </a:pPr>
            <a:r>
              <a:rPr lang="en-US" sz="2400" b="1" dirty="0" smtClean="0"/>
              <a:t>Advancing our models; many needs, several perspectives on what NASA should address (data set needs, model interoperability and integration, improve existing models, develop a new community model . . .)</a:t>
            </a:r>
          </a:p>
          <a:p>
            <a:pPr>
              <a:spcBef>
                <a:spcPct val="10000"/>
              </a:spcBef>
            </a:pPr>
            <a:r>
              <a:rPr lang="en-US" sz="2400" b="1" dirty="0" smtClean="0"/>
              <a:t>Integrating applications users and their needs into mission development processes</a:t>
            </a:r>
          </a:p>
          <a:p>
            <a:pPr>
              <a:spcBef>
                <a:spcPct val="10000"/>
              </a:spcBef>
            </a:pPr>
            <a:r>
              <a:rPr lang="en-US" sz="2400" b="1" dirty="0" smtClean="0"/>
              <a:t>Integration of </a:t>
            </a:r>
            <a:r>
              <a:rPr lang="en-US" sz="2400" b="1" i="1" dirty="0" smtClean="0"/>
              <a:t>in situ </a:t>
            </a:r>
            <a:r>
              <a:rPr lang="en-US" sz="2400" b="1" dirty="0" smtClean="0"/>
              <a:t>data on organisms with satellite imagery – a better framework is needed to tackle the ongoing issue of working across spatial scales; identifying the best methods to study organisms and small-scale ecological processes using remotely sensed data</a:t>
            </a:r>
          </a:p>
          <a:p>
            <a:pPr>
              <a:spcBef>
                <a:spcPct val="10000"/>
              </a:spcBef>
            </a:pPr>
            <a:r>
              <a:rPr lang="en-US" sz="2400" b="1" dirty="0" smtClean="0"/>
              <a:t>Conducting more integrative, cross-disciplinary research, focusing on major societal problems (e.g., land-ocean-atmosphere; carbon, water, people)</a:t>
            </a:r>
          </a:p>
          <a:p>
            <a:pPr>
              <a:spcBef>
                <a:spcPct val="10000"/>
              </a:spcBef>
            </a:pPr>
            <a:endParaRPr lang="en-US" sz="2400" b="1" dirty="0"/>
          </a:p>
        </p:txBody>
      </p:sp>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1595394" name="Rectangle 2"/>
          <p:cNvSpPr>
            <a:spLocks noGrp="1" noChangeArrowheads="1"/>
          </p:cNvSpPr>
          <p:nvPr>
            <p:ph type="title"/>
          </p:nvPr>
        </p:nvSpPr>
        <p:spPr>
          <a:xfrm>
            <a:off x="1219200" y="0"/>
            <a:ext cx="7664450" cy="854075"/>
          </a:xfrm>
        </p:spPr>
        <p:txBody>
          <a:bodyPr/>
          <a:lstStyle/>
          <a:p>
            <a:r>
              <a:rPr lang="en-US" sz="3600" b="1" dirty="0">
                <a:solidFill>
                  <a:schemeClr val="bg1"/>
                </a:solidFill>
              </a:rPr>
              <a:t>Science Priorities for the Future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152400" y="1219200"/>
            <a:ext cx="8885237" cy="4648200"/>
          </a:xfrm>
        </p:spPr>
        <p:txBody>
          <a:bodyPr>
            <a:noAutofit/>
          </a:bodyPr>
          <a:lstStyle/>
          <a:p>
            <a:pPr marL="0" indent="0">
              <a:lnSpc>
                <a:spcPct val="120000"/>
              </a:lnSpc>
              <a:spcBef>
                <a:spcPct val="0"/>
              </a:spcBef>
              <a:buClr>
                <a:srgbClr val="002060"/>
              </a:buClr>
              <a:buSzPct val="90000"/>
              <a:buNone/>
            </a:pPr>
            <a:r>
              <a:rPr lang="en-US" sz="2000" b="1" dirty="0" smtClean="0"/>
              <a:t>Research Opportunities in Space and Earth Science:</a:t>
            </a:r>
          </a:p>
          <a:p>
            <a:pPr marL="0" indent="0">
              <a:lnSpc>
                <a:spcPct val="120000"/>
              </a:lnSpc>
              <a:spcBef>
                <a:spcPct val="0"/>
              </a:spcBef>
              <a:buClr>
                <a:srgbClr val="002060"/>
              </a:buClr>
              <a:buSzPct val="90000"/>
              <a:buNone/>
            </a:pPr>
            <a:endParaRPr lang="en-US" sz="800" b="1" dirty="0" smtClean="0"/>
          </a:p>
          <a:p>
            <a:pPr>
              <a:lnSpc>
                <a:spcPct val="120000"/>
              </a:lnSpc>
              <a:spcBef>
                <a:spcPct val="0"/>
              </a:spcBef>
              <a:buClr>
                <a:srgbClr val="002060"/>
              </a:buClr>
              <a:buSzPct val="90000"/>
              <a:buFont typeface="Wingdings" pitchFamily="2" charset="2"/>
              <a:buChar char="v"/>
            </a:pPr>
            <a:r>
              <a:rPr lang="en-US" sz="1800" b="1" dirty="0" smtClean="0"/>
              <a:t>Land Cover and Land Use Change</a:t>
            </a:r>
          </a:p>
          <a:p>
            <a:pPr>
              <a:lnSpc>
                <a:spcPct val="120000"/>
              </a:lnSpc>
              <a:spcBef>
                <a:spcPct val="0"/>
              </a:spcBef>
              <a:buClr>
                <a:srgbClr val="002060"/>
              </a:buClr>
              <a:buSzPct val="90000"/>
              <a:buFont typeface="Wingdings" pitchFamily="2" charset="2"/>
              <a:buChar char="v"/>
            </a:pPr>
            <a:r>
              <a:rPr lang="en-US" sz="1800" b="1" dirty="0" smtClean="0"/>
              <a:t>Ocean Biology &amp; Biogeochemistry</a:t>
            </a:r>
          </a:p>
          <a:p>
            <a:pPr>
              <a:lnSpc>
                <a:spcPct val="120000"/>
              </a:lnSpc>
              <a:spcBef>
                <a:spcPct val="0"/>
              </a:spcBef>
              <a:buClr>
                <a:srgbClr val="002060"/>
              </a:buClr>
              <a:buSzPct val="90000"/>
              <a:buFont typeface="Wingdings" pitchFamily="2" charset="2"/>
              <a:buChar char="v"/>
            </a:pPr>
            <a:r>
              <a:rPr lang="en-US" sz="1800" b="1" dirty="0" smtClean="0"/>
              <a:t>Terrestrial Ecology</a:t>
            </a:r>
          </a:p>
          <a:p>
            <a:pPr>
              <a:lnSpc>
                <a:spcPct val="120000"/>
              </a:lnSpc>
              <a:spcBef>
                <a:spcPct val="0"/>
              </a:spcBef>
              <a:buClr>
                <a:srgbClr val="002060"/>
              </a:buClr>
              <a:buSzPct val="90000"/>
              <a:buFont typeface="Wingdings" pitchFamily="2" charset="2"/>
              <a:buChar char="v"/>
            </a:pPr>
            <a:r>
              <a:rPr lang="en-US" sz="1800" b="1" dirty="0" smtClean="0"/>
              <a:t>Carbon Monitoring System</a:t>
            </a:r>
          </a:p>
          <a:p>
            <a:pPr>
              <a:lnSpc>
                <a:spcPct val="120000"/>
              </a:lnSpc>
              <a:spcBef>
                <a:spcPct val="0"/>
              </a:spcBef>
              <a:buClr>
                <a:srgbClr val="002060"/>
              </a:buClr>
              <a:buSzPct val="90000"/>
              <a:buFont typeface="Wingdings" pitchFamily="2" charset="2"/>
              <a:buChar char="v"/>
            </a:pPr>
            <a:r>
              <a:rPr lang="en-US" sz="1800" b="1" dirty="0" smtClean="0"/>
              <a:t>Dimensions of Biodiversity (joint with NSF)</a:t>
            </a:r>
          </a:p>
          <a:p>
            <a:pPr>
              <a:lnSpc>
                <a:spcPct val="120000"/>
              </a:lnSpc>
              <a:spcBef>
                <a:spcPct val="0"/>
              </a:spcBef>
              <a:buClr>
                <a:srgbClr val="002060"/>
              </a:buClr>
              <a:buSzPct val="90000"/>
              <a:buFont typeface="Wingdings" pitchFamily="2" charset="2"/>
              <a:buChar char="v"/>
            </a:pPr>
            <a:r>
              <a:rPr lang="en-US" sz="1800" b="1" dirty="0" err="1" smtClean="0"/>
              <a:t>HyspIRI</a:t>
            </a:r>
            <a:r>
              <a:rPr lang="en-US" sz="1800" b="1" dirty="0" smtClean="0"/>
              <a:t> Airborne Science</a:t>
            </a:r>
          </a:p>
          <a:p>
            <a:pPr>
              <a:lnSpc>
                <a:spcPct val="120000"/>
              </a:lnSpc>
              <a:spcBef>
                <a:spcPct val="0"/>
              </a:spcBef>
              <a:buClr>
                <a:srgbClr val="002060"/>
              </a:buClr>
              <a:buSzPct val="90000"/>
              <a:buFont typeface="Wingdings" pitchFamily="2" charset="2"/>
              <a:buChar char="v"/>
            </a:pPr>
            <a:r>
              <a:rPr lang="en-US" sz="1800" b="1" dirty="0" smtClean="0"/>
              <a:t>Remote Sensing of Water Quality (joint between NASA Terrestrial Hydrology and Ocean Biology and Biogeochemistry Programs)</a:t>
            </a:r>
          </a:p>
          <a:p>
            <a:pPr>
              <a:lnSpc>
                <a:spcPct val="120000"/>
              </a:lnSpc>
              <a:spcBef>
                <a:spcPct val="0"/>
              </a:spcBef>
              <a:buClr>
                <a:srgbClr val="002060"/>
              </a:buClr>
              <a:buSzPct val="90000"/>
              <a:buFont typeface="Wingdings" pitchFamily="2" charset="2"/>
              <a:buChar char="v"/>
            </a:pPr>
            <a:r>
              <a:rPr lang="en-US" sz="1800" b="1" dirty="0" smtClean="0"/>
              <a:t>Airborne Instrument Technology Transition (AITT) Program</a:t>
            </a:r>
          </a:p>
          <a:p>
            <a:pPr>
              <a:lnSpc>
                <a:spcPct val="120000"/>
              </a:lnSpc>
              <a:spcBef>
                <a:spcPct val="0"/>
              </a:spcBef>
              <a:buClr>
                <a:srgbClr val="002060"/>
              </a:buClr>
              <a:buSzPct val="90000"/>
              <a:buFont typeface="Wingdings" pitchFamily="2" charset="2"/>
              <a:buChar char="v"/>
            </a:pPr>
            <a:r>
              <a:rPr lang="en-US" sz="1800" b="1" dirty="0" smtClean="0"/>
              <a:t>Opportunity for US PIs on non-U.S. satellite science teams</a:t>
            </a:r>
          </a:p>
          <a:p>
            <a:pPr>
              <a:lnSpc>
                <a:spcPct val="120000"/>
              </a:lnSpc>
              <a:spcBef>
                <a:spcPct val="0"/>
              </a:spcBef>
              <a:buClr>
                <a:srgbClr val="002060"/>
              </a:buClr>
              <a:buSzPct val="90000"/>
              <a:buFont typeface="Wingdings" pitchFamily="2" charset="2"/>
              <a:buChar char="v"/>
            </a:pPr>
            <a:r>
              <a:rPr lang="en-US" sz="1800" b="1" dirty="0" smtClean="0"/>
              <a:t>Opportunity for work in support of the National Climate Assessment (NCA</a:t>
            </a:r>
            <a:r>
              <a:rPr lang="en-US" sz="1800" b="1" dirty="0" smtClean="0"/>
              <a:t>)</a:t>
            </a:r>
          </a:p>
          <a:p>
            <a:pPr>
              <a:lnSpc>
                <a:spcPct val="120000"/>
              </a:lnSpc>
              <a:spcBef>
                <a:spcPct val="0"/>
              </a:spcBef>
              <a:buClr>
                <a:srgbClr val="002060"/>
              </a:buClr>
              <a:buSzPct val="90000"/>
              <a:buFont typeface="Wingdings" pitchFamily="2" charset="2"/>
              <a:buChar char="v"/>
            </a:pPr>
            <a:r>
              <a:rPr lang="en-US" sz="1800" b="1" dirty="0" smtClean="0"/>
              <a:t>“E.2” for workshops, meetings, etc .</a:t>
            </a:r>
          </a:p>
          <a:p>
            <a:pPr>
              <a:lnSpc>
                <a:spcPct val="120000"/>
              </a:lnSpc>
              <a:spcBef>
                <a:spcPct val="0"/>
              </a:spcBef>
              <a:buClr>
                <a:srgbClr val="002060"/>
              </a:buClr>
              <a:buSzPct val="90000"/>
              <a:buFont typeface="Wingdings" pitchFamily="2" charset="2"/>
              <a:buChar char="v"/>
            </a:pPr>
            <a:r>
              <a:rPr lang="en-US" sz="1800" b="1" dirty="0" smtClean="0"/>
              <a:t>Fellowships (NESSF) &amp; NIP, as usual</a:t>
            </a:r>
          </a:p>
          <a:p>
            <a:pPr>
              <a:lnSpc>
                <a:spcPct val="120000"/>
              </a:lnSpc>
              <a:spcBef>
                <a:spcPct val="0"/>
              </a:spcBef>
              <a:buClr>
                <a:srgbClr val="002060"/>
              </a:buClr>
              <a:buSzPct val="90000"/>
              <a:buFont typeface="Wingdings" pitchFamily="2" charset="2"/>
              <a:buChar char="v"/>
            </a:pPr>
            <a:endParaRPr lang="en-US" sz="800" b="1" dirty="0" smtClean="0"/>
          </a:p>
          <a:p>
            <a:pPr>
              <a:lnSpc>
                <a:spcPct val="120000"/>
              </a:lnSpc>
              <a:spcBef>
                <a:spcPct val="0"/>
              </a:spcBef>
              <a:buClr>
                <a:srgbClr val="002060"/>
              </a:buClr>
              <a:buSzPct val="90000"/>
              <a:buNone/>
            </a:pPr>
            <a:r>
              <a:rPr lang="en-US" sz="1800" b="1" dirty="0" smtClean="0">
                <a:sym typeface="Wingdings" pitchFamily="2" charset="2"/>
              </a:rPr>
              <a:t> TE in 2011 and likely OBB in 2012 offer opportunities to for remote sensing research on the 2010 Gulf of Mexico oil spill.</a:t>
            </a:r>
            <a:endParaRPr lang="en-US" sz="1800" b="1" dirty="0" smtClean="0"/>
          </a:p>
          <a:p>
            <a:pPr>
              <a:lnSpc>
                <a:spcPct val="120000"/>
              </a:lnSpc>
              <a:spcBef>
                <a:spcPct val="0"/>
              </a:spcBef>
              <a:buClr>
                <a:srgbClr val="002060"/>
              </a:buClr>
              <a:buSzPct val="90000"/>
              <a:buFont typeface="Wingdings" pitchFamily="2" charset="2"/>
              <a:buChar char="v"/>
            </a:pPr>
            <a:endParaRPr lang="en-US" sz="1800" b="1" dirty="0" smtClean="0"/>
          </a:p>
        </p:txBody>
      </p:sp>
      <p:pic>
        <p:nvPicPr>
          <p:cNvPr id="32772" name="Picture 4"/>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905000" y="76200"/>
            <a:ext cx="7162800" cy="990600"/>
          </a:xfrm>
        </p:spPr>
        <p:txBody>
          <a:bodyPr>
            <a:normAutofit fontScale="90000"/>
          </a:bodyPr>
          <a:lstStyle/>
          <a:p>
            <a:r>
              <a:rPr lang="en-US" sz="3600" b="1" dirty="0" smtClean="0">
                <a:solidFill>
                  <a:schemeClr val="bg1"/>
                </a:solidFill>
              </a:rPr>
              <a:t>NASA Solicitations Anticipated in the Upcoming Year</a:t>
            </a:r>
          </a:p>
        </p:txBody>
      </p:sp>
      <p:graphicFrame>
        <p:nvGraphicFramePr>
          <p:cNvPr id="2050" name="Object 2"/>
          <p:cNvGraphicFramePr>
            <a:graphicFrameLocks/>
          </p:cNvGraphicFramePr>
          <p:nvPr/>
        </p:nvGraphicFramePr>
        <p:xfrm>
          <a:off x="8001000" y="5791200"/>
          <a:ext cx="1066800" cy="990600"/>
        </p:xfrm>
        <a:graphic>
          <a:graphicData uri="http://schemas.openxmlformats.org/presentationml/2006/ole">
            <p:oleObj spid="_x0000_s3074" name="Microsoft Drawing" r:id="rId4" imgW="7321914" imgH="7321914" progId="">
              <p:embed/>
            </p:oleObj>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 name="Rectangle 2"/>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3200400" y="1371600"/>
            <a:ext cx="5486400" cy="830997"/>
          </a:xfrm>
          <a:prstGeom prst="rect">
            <a:avLst/>
          </a:prstGeom>
          <a:noFill/>
        </p:spPr>
        <p:txBody>
          <a:bodyPr wrap="square">
            <a:spAutoFit/>
          </a:bodyPr>
          <a:lstStyle/>
          <a:p>
            <a:pPr>
              <a:defRPr/>
            </a:pPr>
            <a:r>
              <a:rPr lang="en-US" sz="4800" dirty="0" smtClean="0">
                <a:solidFill>
                  <a:schemeClr val="bg1"/>
                </a:solidFill>
                <a:latin typeface="+mj-lt"/>
              </a:rPr>
              <a:t>About this Workshop</a:t>
            </a:r>
            <a:endParaRPr lang="en-US" sz="4800" dirty="0">
              <a:solidFill>
                <a:schemeClr val="bg1"/>
              </a:solidFill>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152400" y="1371600"/>
            <a:ext cx="8885237" cy="4648200"/>
          </a:xfrm>
        </p:spPr>
        <p:txBody>
          <a:bodyPr>
            <a:normAutofit lnSpcReduction="10000"/>
          </a:bodyPr>
          <a:lstStyle/>
          <a:p>
            <a:pPr marL="0" indent="0">
              <a:spcBef>
                <a:spcPct val="0"/>
              </a:spcBef>
              <a:buClr>
                <a:srgbClr val="002060"/>
              </a:buClr>
              <a:buSzPct val="90000"/>
              <a:buNone/>
            </a:pPr>
            <a:r>
              <a:rPr lang="en-US" sz="2400" b="1" dirty="0" smtClean="0"/>
              <a:t>Workshop Objectives:</a:t>
            </a:r>
          </a:p>
          <a:p>
            <a:pPr marL="0" indent="0">
              <a:spcBef>
                <a:spcPct val="0"/>
              </a:spcBef>
              <a:buClr>
                <a:srgbClr val="336699"/>
              </a:buClr>
              <a:buSzPct val="90000"/>
              <a:buFont typeface="Wingdings" pitchFamily="2" charset="2"/>
              <a:buChar char="v"/>
            </a:pPr>
            <a:r>
              <a:rPr lang="en-US" sz="2000" b="1" dirty="0" smtClean="0"/>
              <a:t> </a:t>
            </a:r>
            <a:r>
              <a:rPr lang="en-US" sz="2000" dirty="0" smtClean="0"/>
              <a:t>  To share scientific research results and foster interdisciplinary interactions within the Carbon Cycle &amp; Ecosystems (CC&amp;E) Focus Area </a:t>
            </a:r>
          </a:p>
          <a:p>
            <a:pPr marL="0" indent="0">
              <a:spcBef>
                <a:spcPct val="0"/>
              </a:spcBef>
              <a:buClr>
                <a:srgbClr val="336699"/>
              </a:buClr>
              <a:buSzPct val="90000"/>
              <a:buFont typeface="Wingdings" pitchFamily="2" charset="2"/>
              <a:buChar char="v"/>
            </a:pPr>
            <a:r>
              <a:rPr lang="en-US" sz="2000" dirty="0" smtClean="0"/>
              <a:t>   To serve as the next regular science team meeting for each of these programs: Biodiversity and Ecological Forecasting, Land Cover and Land Use Change, Ocean Biology and Biogeochemistry, and Terrestrial Ecology</a:t>
            </a:r>
          </a:p>
          <a:p>
            <a:pPr marL="0" indent="0">
              <a:spcBef>
                <a:spcPct val="0"/>
              </a:spcBef>
              <a:buClr>
                <a:srgbClr val="336699"/>
              </a:buClr>
              <a:buSzPct val="90000"/>
              <a:buFont typeface="Wingdings" pitchFamily="2" charset="2"/>
              <a:buChar char="v"/>
            </a:pPr>
            <a:endParaRPr lang="en-US" sz="2000" dirty="0" smtClean="0"/>
          </a:p>
          <a:p>
            <a:pPr marL="0" indent="0">
              <a:spcBef>
                <a:spcPct val="0"/>
              </a:spcBef>
              <a:buClr>
                <a:srgbClr val="002060"/>
              </a:buClr>
              <a:buSzPct val="90000"/>
              <a:buNone/>
            </a:pPr>
            <a:r>
              <a:rPr lang="en-US" sz="2400" b="1" dirty="0" smtClean="0"/>
              <a:t>Desired Outcomes:</a:t>
            </a:r>
          </a:p>
          <a:p>
            <a:pPr marL="0" indent="0">
              <a:spcBef>
                <a:spcPct val="0"/>
              </a:spcBef>
              <a:buClr>
                <a:srgbClr val="336699"/>
              </a:buClr>
              <a:buSzPct val="90000"/>
              <a:buFont typeface="Wingdings" pitchFamily="2" charset="2"/>
              <a:buChar char="v"/>
            </a:pPr>
            <a:r>
              <a:rPr lang="en-US" sz="2000" b="1" dirty="0" smtClean="0"/>
              <a:t> </a:t>
            </a:r>
            <a:r>
              <a:rPr lang="en-US" sz="2000" dirty="0" smtClean="0"/>
              <a:t>  Days 1-3:  New ideas and collaborations; an informal assessment of NASA program accomplishments and progress toward goals; perhaps some suggestions on how to improve program content and management; a refreshed community (i.e., we want you to have fun!)</a:t>
            </a:r>
          </a:p>
          <a:p>
            <a:pPr marL="0" indent="0">
              <a:spcBef>
                <a:spcPct val="0"/>
              </a:spcBef>
              <a:buClr>
                <a:srgbClr val="336699"/>
              </a:buClr>
              <a:buSzPct val="90000"/>
              <a:buFont typeface="Wingdings" pitchFamily="2" charset="2"/>
              <a:buChar char="v"/>
            </a:pPr>
            <a:r>
              <a:rPr lang="en-US" sz="2000" dirty="0" smtClean="0"/>
              <a:t>   Day 4:  For some, additional sharing of scientific results; for others, receive program updates and participate in problem solving; make recommendations for program activities and new directions (i.e., we are hoping you can help us address some problems, react to new ideas, and/or set new priorities)</a:t>
            </a:r>
          </a:p>
          <a:p>
            <a:pPr marL="0" indent="0">
              <a:spcBef>
                <a:spcPct val="0"/>
              </a:spcBef>
              <a:buClr>
                <a:srgbClr val="336699"/>
              </a:buClr>
              <a:buSzPct val="90000"/>
              <a:buNone/>
            </a:pPr>
            <a:endParaRPr lang="en-US" sz="2000" dirty="0" smtClean="0"/>
          </a:p>
          <a:p>
            <a:pPr marL="0" indent="0">
              <a:spcBef>
                <a:spcPct val="0"/>
              </a:spcBef>
              <a:buClr>
                <a:srgbClr val="336699"/>
              </a:buClr>
              <a:buSzPct val="90000"/>
              <a:buFont typeface="Wingdings" pitchFamily="2" charset="2"/>
              <a:buChar char="v"/>
            </a:pPr>
            <a:endParaRPr lang="en-US" sz="2000" b="1" dirty="0" smtClean="0"/>
          </a:p>
          <a:p>
            <a:pPr marL="0" indent="0">
              <a:spcBef>
                <a:spcPct val="0"/>
              </a:spcBef>
              <a:buClr>
                <a:srgbClr val="336699"/>
              </a:buClr>
              <a:buSzPct val="90000"/>
              <a:buNone/>
            </a:pPr>
            <a:endParaRPr lang="en-US" sz="2000" b="1" dirty="0" smtClean="0"/>
          </a:p>
        </p:txBody>
      </p:sp>
      <p:pic>
        <p:nvPicPr>
          <p:cNvPr id="32772" name="Picture 4"/>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905000" y="76200"/>
            <a:ext cx="7162800" cy="990600"/>
          </a:xfrm>
        </p:spPr>
        <p:txBody>
          <a:bodyPr>
            <a:normAutofit fontScale="90000"/>
          </a:bodyPr>
          <a:lstStyle/>
          <a:p>
            <a:r>
              <a:rPr lang="en-US" sz="3600" b="1" dirty="0" smtClean="0">
                <a:solidFill>
                  <a:schemeClr val="bg1"/>
                </a:solidFill>
              </a:rPr>
              <a:t>2011 Carbon Cycle and Ecosystems Focus Area Joint Science Workshop</a:t>
            </a:r>
          </a:p>
        </p:txBody>
      </p:sp>
      <p:graphicFrame>
        <p:nvGraphicFramePr>
          <p:cNvPr id="2050" name="Object 2"/>
          <p:cNvGraphicFramePr>
            <a:graphicFrameLocks/>
          </p:cNvGraphicFramePr>
          <p:nvPr/>
        </p:nvGraphicFramePr>
        <p:xfrm>
          <a:off x="8001000" y="5791200"/>
          <a:ext cx="1066800" cy="990600"/>
        </p:xfrm>
        <a:graphic>
          <a:graphicData uri="http://schemas.openxmlformats.org/presentationml/2006/ole">
            <p:oleObj spid="_x0000_s67586" name="Microsoft Drawing" r:id="rId4" imgW="7321914" imgH="7321914" progId="">
              <p:embed/>
            </p:oleObj>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B73D1962-9CF3-4E1D-9BDA-B4F662ED1743}" type="slidenum">
              <a:rPr lang="en-US"/>
              <a:pPr/>
              <a:t>4</a:t>
            </a:fld>
            <a:endParaRPr lang="en-US"/>
          </a:p>
        </p:txBody>
      </p:sp>
      <p:sp>
        <p:nvSpPr>
          <p:cNvPr id="1378306"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n-US"/>
          </a:p>
        </p:txBody>
      </p:sp>
      <p:sp>
        <p:nvSpPr>
          <p:cNvPr id="1378307"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a:p>
        </p:txBody>
      </p:sp>
      <p:sp>
        <p:nvSpPr>
          <p:cNvPr id="1378309" name="Text Box 5"/>
          <p:cNvSpPr txBox="1">
            <a:spLocks noChangeArrowheads="1"/>
          </p:cNvSpPr>
          <p:nvPr/>
        </p:nvSpPr>
        <p:spPr bwMode="auto">
          <a:xfrm>
            <a:off x="274639" y="1222374"/>
            <a:ext cx="8259762" cy="5078313"/>
          </a:xfrm>
          <a:prstGeom prst="rect">
            <a:avLst/>
          </a:prstGeom>
          <a:noFill/>
          <a:ln w="12700">
            <a:noFill/>
            <a:miter lim="800000"/>
            <a:headEnd/>
            <a:tailEnd/>
          </a:ln>
          <a:effectLst/>
        </p:spPr>
        <p:txBody>
          <a:bodyPr wrap="square">
            <a:spAutoFit/>
          </a:bodyPr>
          <a:lstStyle/>
          <a:p>
            <a:pPr>
              <a:spcBef>
                <a:spcPct val="50000"/>
              </a:spcBef>
              <a:buFontTx/>
              <a:buChar char="•"/>
            </a:pPr>
            <a:r>
              <a:rPr lang="en-US" sz="2400" i="1" dirty="0">
                <a:latin typeface="+mn-lt"/>
              </a:rPr>
              <a:t> </a:t>
            </a:r>
            <a:r>
              <a:rPr lang="en-US" sz="2400" b="1" i="1" dirty="0">
                <a:latin typeface="+mn-lt"/>
              </a:rPr>
              <a:t>How are global ecosystems changing</a:t>
            </a:r>
            <a:r>
              <a:rPr lang="en-US" sz="2400" b="1" i="1" dirty="0" smtClean="0">
                <a:latin typeface="+mn-lt"/>
              </a:rPr>
              <a:t>?</a:t>
            </a:r>
            <a:endParaRPr lang="en-US" sz="2400" b="1" i="1" dirty="0">
              <a:latin typeface="+mn-lt"/>
            </a:endParaRPr>
          </a:p>
          <a:p>
            <a:pPr>
              <a:spcBef>
                <a:spcPct val="50000"/>
              </a:spcBef>
              <a:buFontTx/>
              <a:buChar char="•"/>
            </a:pPr>
            <a:r>
              <a:rPr lang="en-US" sz="2400" b="1" i="1" dirty="0">
                <a:latin typeface="+mn-lt"/>
              </a:rPr>
              <a:t> What changes are occurring in global land cover and land use, and what are their causes?</a:t>
            </a:r>
          </a:p>
          <a:p>
            <a:pPr>
              <a:spcBef>
                <a:spcPct val="50000"/>
              </a:spcBef>
              <a:buFontTx/>
              <a:buChar char="•"/>
            </a:pPr>
            <a:r>
              <a:rPr lang="en-US" sz="2400" b="1" i="1" dirty="0">
                <a:latin typeface="+mn-lt"/>
              </a:rPr>
              <a:t> How do ecosystems, land cover and biogeochemical cycles respond to and affect global environmental change?</a:t>
            </a:r>
          </a:p>
          <a:p>
            <a:pPr>
              <a:spcBef>
                <a:spcPct val="50000"/>
              </a:spcBef>
              <a:buFontTx/>
              <a:buChar char="•"/>
            </a:pPr>
            <a:r>
              <a:rPr lang="en-US" sz="2400" b="1" i="1" dirty="0">
                <a:latin typeface="+mn-lt"/>
              </a:rPr>
              <a:t> What are the consequences of land cover and land use change for human societies and the sustainability of ecosystems?</a:t>
            </a:r>
          </a:p>
          <a:p>
            <a:pPr>
              <a:spcBef>
                <a:spcPct val="50000"/>
              </a:spcBef>
              <a:buFontTx/>
              <a:buChar char="•"/>
            </a:pPr>
            <a:r>
              <a:rPr lang="en-US" sz="2400" b="1" i="1" dirty="0">
                <a:latin typeface="+mn-lt"/>
              </a:rPr>
              <a:t> What are the consequences of climate change and increased human activities for coastal regions</a:t>
            </a:r>
            <a:r>
              <a:rPr lang="en-US" sz="2400" b="1" i="1" dirty="0" smtClean="0">
                <a:latin typeface="+mn-lt"/>
              </a:rPr>
              <a:t>?</a:t>
            </a:r>
            <a:endParaRPr lang="en-US" sz="2400" b="1" i="1" dirty="0">
              <a:latin typeface="+mn-lt"/>
            </a:endParaRPr>
          </a:p>
          <a:p>
            <a:pPr>
              <a:spcBef>
                <a:spcPct val="50000"/>
              </a:spcBef>
              <a:buFontTx/>
              <a:buChar char="•"/>
            </a:pPr>
            <a:r>
              <a:rPr lang="en-US" sz="2400" b="1" i="1" dirty="0">
                <a:latin typeface="+mn-lt"/>
              </a:rPr>
              <a:t> How will carbon cycle dynamics and terrestrial and marine ecosystems change in the future</a:t>
            </a:r>
            <a:r>
              <a:rPr lang="en-US" sz="2400" b="1" i="1" dirty="0" smtClean="0">
                <a:latin typeface="+mn-lt"/>
              </a:rPr>
              <a:t>?</a:t>
            </a:r>
            <a:endParaRPr lang="en-US" sz="2400" b="1" i="1" dirty="0">
              <a:latin typeface="+mn-lt"/>
            </a:endParaRPr>
          </a:p>
        </p:txBody>
      </p:sp>
      <p:pic>
        <p:nvPicPr>
          <p:cNvPr id="7" name="Picture 3"/>
          <p:cNvPicPr>
            <a:picLocks noChangeAspect="1" noChangeArrowheads="1"/>
          </p:cNvPicPr>
          <p:nvPr/>
        </p:nvPicPr>
        <p:blipFill>
          <a:blip r:embed="rId3" cstate="print"/>
          <a:srcRect l="17" t="24438" b="59315"/>
          <a:stretch>
            <a:fillRect/>
          </a:stretch>
        </p:blipFill>
        <p:spPr bwMode="auto">
          <a:xfrm>
            <a:off x="0" y="0"/>
            <a:ext cx="9144000" cy="990600"/>
          </a:xfrm>
          <a:prstGeom prst="rect">
            <a:avLst/>
          </a:prstGeom>
          <a:noFill/>
          <a:ln w="9525">
            <a:noFill/>
            <a:miter lim="800000"/>
            <a:headEnd/>
            <a:tailEnd/>
          </a:ln>
        </p:spPr>
      </p:pic>
      <p:sp>
        <p:nvSpPr>
          <p:cNvPr id="8" name="Rectangle 4"/>
          <p:cNvSpPr txBox="1">
            <a:spLocks noChangeArrowheads="1"/>
          </p:cNvSpPr>
          <p:nvPr/>
        </p:nvSpPr>
        <p:spPr>
          <a:xfrm>
            <a:off x="228600" y="0"/>
            <a:ext cx="8977313" cy="838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FF9900"/>
                </a:solidFill>
                <a:effectLst/>
                <a:uLnTx/>
                <a:uFillTx/>
                <a:latin typeface="+mj-lt"/>
                <a:ea typeface="+mj-ea"/>
                <a:cs typeface="+mj-cs"/>
              </a:rPr>
              <a:t> </a:t>
            </a:r>
            <a:r>
              <a:rPr kumimoji="0" lang="en-US" sz="3600" b="1" i="0" u="none" strike="noStrike" kern="1200" cap="none" spc="0" normalizeH="0" baseline="0" noProof="0" dirty="0" smtClean="0">
                <a:ln>
                  <a:noFill/>
                </a:ln>
                <a:solidFill>
                  <a:schemeClr val="bg1"/>
                </a:solidFill>
                <a:effectLst/>
                <a:uLnTx/>
                <a:uFillTx/>
                <a:latin typeface="+mj-lt"/>
                <a:ea typeface="+mj-ea"/>
                <a:cs typeface="+mj-cs"/>
              </a:rPr>
              <a:t>Carbon Cycle &amp; Ecosystems Questions</a:t>
            </a:r>
            <a:endParaRPr kumimoji="0" lang="en-US" sz="36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76200" y="1295400"/>
            <a:ext cx="8991600" cy="5486400"/>
          </a:xfrm>
        </p:spPr>
        <p:txBody>
          <a:bodyPr>
            <a:normAutofit fontScale="92500" lnSpcReduction="10000"/>
          </a:bodyPr>
          <a:lstStyle/>
          <a:p>
            <a:pPr marL="0" indent="0">
              <a:spcBef>
                <a:spcPct val="0"/>
              </a:spcBef>
              <a:buClr>
                <a:srgbClr val="002060"/>
              </a:buClr>
              <a:buSzPct val="90000"/>
              <a:buNone/>
            </a:pPr>
            <a:r>
              <a:rPr lang="en-US" sz="2000" b="1" dirty="0" smtClean="0"/>
              <a:t> Plenary Sessions Organized around Themes:</a:t>
            </a:r>
          </a:p>
          <a:p>
            <a:pPr marL="400050" lvl="1" indent="0">
              <a:spcBef>
                <a:spcPct val="0"/>
              </a:spcBef>
              <a:buClr>
                <a:srgbClr val="336699"/>
              </a:buClr>
              <a:buSzPct val="90000"/>
              <a:buFont typeface="Wingdings" pitchFamily="2" charset="2"/>
              <a:buChar char="v"/>
            </a:pPr>
            <a:r>
              <a:rPr lang="en-US" sz="2000" b="1" dirty="0" smtClean="0"/>
              <a:t> Coupled Processes at Land-Atmosphere-Ocean Interfaces</a:t>
            </a:r>
          </a:p>
          <a:p>
            <a:pPr marL="400050" lvl="1" indent="0">
              <a:spcBef>
                <a:spcPct val="0"/>
              </a:spcBef>
              <a:buClr>
                <a:srgbClr val="336699"/>
              </a:buClr>
              <a:buSzPct val="90000"/>
              <a:buFont typeface="Wingdings" pitchFamily="2" charset="2"/>
              <a:buChar char="v"/>
            </a:pPr>
            <a:r>
              <a:rPr lang="en-US" sz="2000" b="1" dirty="0" smtClean="0"/>
              <a:t> Global Change Impact &amp; Vulnerability</a:t>
            </a:r>
          </a:p>
          <a:p>
            <a:pPr marL="400050" lvl="1" indent="0">
              <a:spcBef>
                <a:spcPct val="0"/>
              </a:spcBef>
              <a:buClr>
                <a:srgbClr val="336699"/>
              </a:buClr>
              <a:buSzPct val="90000"/>
              <a:buFont typeface="Wingdings" pitchFamily="2" charset="2"/>
              <a:buChar char="v"/>
            </a:pPr>
            <a:r>
              <a:rPr lang="en-US" sz="2000" b="1" dirty="0" smtClean="0"/>
              <a:t> Science in Support of Decision Making</a:t>
            </a:r>
          </a:p>
          <a:p>
            <a:pPr marL="400050" lvl="1" indent="0">
              <a:spcBef>
                <a:spcPct val="0"/>
              </a:spcBef>
              <a:buClr>
                <a:srgbClr val="336699"/>
              </a:buClr>
              <a:buSzPct val="90000"/>
              <a:buNone/>
            </a:pPr>
            <a:endParaRPr lang="en-US" sz="1600" dirty="0" smtClean="0"/>
          </a:p>
          <a:p>
            <a:pPr marL="0" indent="0">
              <a:spcBef>
                <a:spcPct val="0"/>
              </a:spcBef>
              <a:buClr>
                <a:srgbClr val="336699"/>
              </a:buClr>
              <a:buSzPct val="90000"/>
              <a:buFont typeface="Wingdings" pitchFamily="2" charset="2"/>
              <a:buChar char="v"/>
            </a:pPr>
            <a:r>
              <a:rPr lang="en-US" sz="2000" b="1" dirty="0" smtClean="0"/>
              <a:t> Plenary Sessions Include</a:t>
            </a:r>
          </a:p>
          <a:p>
            <a:pPr marL="400050" lvl="1" indent="0">
              <a:spcBef>
                <a:spcPct val="0"/>
              </a:spcBef>
              <a:buClr>
                <a:srgbClr val="336699"/>
              </a:buClr>
              <a:buSzPct val="90000"/>
              <a:buFont typeface="Wingdings" pitchFamily="2" charset="2"/>
              <a:buChar char="v"/>
            </a:pPr>
            <a:r>
              <a:rPr lang="en-US" sz="2000" dirty="0" smtClean="0"/>
              <a:t> Invited Synthesis Talks</a:t>
            </a:r>
          </a:p>
          <a:p>
            <a:pPr marL="400050" lvl="1" indent="0">
              <a:spcBef>
                <a:spcPct val="0"/>
              </a:spcBef>
              <a:buClr>
                <a:srgbClr val="336699"/>
              </a:buClr>
              <a:buSzPct val="90000"/>
              <a:buFont typeface="Wingdings" pitchFamily="2" charset="2"/>
              <a:buChar char="v"/>
            </a:pPr>
            <a:r>
              <a:rPr lang="en-US" sz="2000" dirty="0" smtClean="0"/>
              <a:t> Invited Data Talks</a:t>
            </a:r>
          </a:p>
          <a:p>
            <a:pPr marL="400050" lvl="1" indent="0">
              <a:spcBef>
                <a:spcPct val="0"/>
              </a:spcBef>
              <a:buClr>
                <a:srgbClr val="336699"/>
              </a:buClr>
              <a:buSzPct val="90000"/>
              <a:buFont typeface="Wingdings" pitchFamily="2" charset="2"/>
              <a:buChar char="v"/>
            </a:pPr>
            <a:r>
              <a:rPr lang="en-US" sz="2000" dirty="0" smtClean="0"/>
              <a:t> Speed Talks about Posters</a:t>
            </a:r>
          </a:p>
          <a:p>
            <a:pPr marL="400050" lvl="1" indent="0">
              <a:spcBef>
                <a:spcPct val="0"/>
              </a:spcBef>
              <a:buClr>
                <a:srgbClr val="336699"/>
              </a:buClr>
              <a:buSzPct val="90000"/>
              <a:buFont typeface="Wingdings" pitchFamily="2" charset="2"/>
              <a:buChar char="v"/>
            </a:pPr>
            <a:r>
              <a:rPr lang="en-US" sz="2000" dirty="0" smtClean="0"/>
              <a:t> Panel Discussions</a:t>
            </a:r>
          </a:p>
          <a:p>
            <a:pPr marL="400050" lvl="1" indent="0">
              <a:spcBef>
                <a:spcPct val="0"/>
              </a:spcBef>
              <a:buClr>
                <a:srgbClr val="336699"/>
              </a:buClr>
              <a:buSzPct val="90000"/>
              <a:buFont typeface="Wingdings" pitchFamily="2" charset="2"/>
              <a:buChar char="v"/>
            </a:pPr>
            <a:endParaRPr lang="en-US" sz="2000" dirty="0" smtClean="0"/>
          </a:p>
          <a:p>
            <a:pPr marL="0" indent="0">
              <a:spcBef>
                <a:spcPct val="0"/>
              </a:spcBef>
              <a:buClr>
                <a:srgbClr val="336699"/>
              </a:buClr>
              <a:buSzPct val="90000"/>
              <a:buFont typeface="Wingdings" pitchFamily="2" charset="2"/>
              <a:buChar char="v"/>
            </a:pPr>
            <a:r>
              <a:rPr lang="en-US" sz="2000" dirty="0" smtClean="0"/>
              <a:t> </a:t>
            </a:r>
            <a:r>
              <a:rPr lang="en-US" sz="2000" b="1" dirty="0" smtClean="0"/>
              <a:t>Poster Sessions </a:t>
            </a:r>
            <a:r>
              <a:rPr lang="en-US" sz="1600" b="1" dirty="0" smtClean="0"/>
              <a:t>(this is where all the primary research will be reported!)</a:t>
            </a:r>
          </a:p>
          <a:p>
            <a:pPr marL="0" indent="0">
              <a:spcBef>
                <a:spcPct val="0"/>
              </a:spcBef>
              <a:buClr>
                <a:srgbClr val="336699"/>
              </a:buClr>
              <a:buSzPct val="90000"/>
              <a:buNone/>
            </a:pPr>
            <a:endParaRPr lang="en-US" sz="1600" b="1" dirty="0" smtClean="0"/>
          </a:p>
          <a:p>
            <a:pPr marL="0" indent="0">
              <a:spcBef>
                <a:spcPct val="0"/>
              </a:spcBef>
              <a:buClr>
                <a:srgbClr val="336699"/>
              </a:buClr>
              <a:buSzPct val="90000"/>
              <a:buFont typeface="Wingdings" pitchFamily="2" charset="2"/>
              <a:buChar char="v"/>
            </a:pPr>
            <a:r>
              <a:rPr lang="en-US" sz="2000" b="1" dirty="0" smtClean="0"/>
              <a:t> Bonus Events </a:t>
            </a:r>
            <a:r>
              <a:rPr lang="en-US" sz="1600" b="1" dirty="0" smtClean="0"/>
              <a:t>(National Climate Assessment Listening Session, Invited Keynote Talk)</a:t>
            </a:r>
          </a:p>
          <a:p>
            <a:pPr marL="0" indent="0">
              <a:spcBef>
                <a:spcPct val="0"/>
              </a:spcBef>
              <a:buClr>
                <a:srgbClr val="336699"/>
              </a:buClr>
              <a:buSzPct val="90000"/>
              <a:buNone/>
            </a:pPr>
            <a:endParaRPr lang="en-US" sz="1600" b="1" dirty="0" smtClean="0"/>
          </a:p>
          <a:p>
            <a:pPr marL="0" indent="0">
              <a:spcBef>
                <a:spcPct val="0"/>
              </a:spcBef>
              <a:buClr>
                <a:srgbClr val="336699"/>
              </a:buClr>
              <a:buSzPct val="90000"/>
              <a:buFont typeface="Wingdings" pitchFamily="2" charset="2"/>
              <a:buChar char="v"/>
            </a:pPr>
            <a:r>
              <a:rPr lang="en-US" sz="2000" b="1" dirty="0" smtClean="0"/>
              <a:t> Wrap-Up Panel to Summarize Main Messages from Workshop</a:t>
            </a:r>
          </a:p>
          <a:p>
            <a:pPr marL="0" indent="0">
              <a:spcBef>
                <a:spcPct val="0"/>
              </a:spcBef>
              <a:buClr>
                <a:srgbClr val="336699"/>
              </a:buClr>
              <a:buSzPct val="90000"/>
              <a:buNone/>
            </a:pPr>
            <a:endParaRPr lang="en-US" sz="2000" b="1" dirty="0" smtClean="0"/>
          </a:p>
          <a:p>
            <a:pPr marL="0" indent="0">
              <a:spcBef>
                <a:spcPct val="0"/>
              </a:spcBef>
              <a:buClr>
                <a:srgbClr val="336699"/>
              </a:buClr>
              <a:buSzPct val="90000"/>
              <a:buFont typeface="Wingdings" pitchFamily="2" charset="2"/>
              <a:buChar char="v"/>
            </a:pPr>
            <a:r>
              <a:rPr lang="en-US" sz="2000" b="1" dirty="0" smtClean="0"/>
              <a:t> Generous breaks and lunch periods to allow for community interactions</a:t>
            </a:r>
          </a:p>
          <a:p>
            <a:pPr marL="0" indent="0">
              <a:spcBef>
                <a:spcPct val="0"/>
              </a:spcBef>
              <a:buClr>
                <a:srgbClr val="336699"/>
              </a:buClr>
              <a:buSzPct val="90000"/>
              <a:buFont typeface="Wingdings" pitchFamily="2" charset="2"/>
              <a:buChar char="v"/>
            </a:pPr>
            <a:endParaRPr lang="en-US" sz="2000" b="1" dirty="0" smtClean="0"/>
          </a:p>
          <a:p>
            <a:pPr marL="0" indent="0">
              <a:spcBef>
                <a:spcPct val="0"/>
              </a:spcBef>
              <a:buClr>
                <a:srgbClr val="336699"/>
              </a:buClr>
              <a:buSzPct val="90000"/>
              <a:buFont typeface="Wingdings" pitchFamily="2" charset="2"/>
              <a:buChar char="v"/>
            </a:pPr>
            <a:r>
              <a:rPr lang="en-US" sz="2000" b="1" dirty="0" smtClean="0"/>
              <a:t> No Break-out Discussions</a:t>
            </a:r>
          </a:p>
        </p:txBody>
      </p:sp>
      <p:pic>
        <p:nvPicPr>
          <p:cNvPr id="32772" name="Picture 4"/>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905000" y="76200"/>
            <a:ext cx="7162800" cy="990600"/>
          </a:xfrm>
        </p:spPr>
        <p:txBody>
          <a:bodyPr>
            <a:normAutofit fontScale="90000"/>
          </a:bodyPr>
          <a:lstStyle/>
          <a:p>
            <a:r>
              <a:rPr lang="en-US" sz="3600" b="1" dirty="0" smtClean="0">
                <a:solidFill>
                  <a:schemeClr val="bg1"/>
                </a:solidFill>
              </a:rPr>
              <a:t>2011 Carbon Cycle and Ecosystems Focus Area Joint Science Workshop:  Format</a:t>
            </a:r>
          </a:p>
        </p:txBody>
      </p:sp>
      <p:graphicFrame>
        <p:nvGraphicFramePr>
          <p:cNvPr id="2050" name="Object 2"/>
          <p:cNvGraphicFramePr>
            <a:graphicFrameLocks/>
          </p:cNvGraphicFramePr>
          <p:nvPr/>
        </p:nvGraphicFramePr>
        <p:xfrm>
          <a:off x="8001000" y="5791200"/>
          <a:ext cx="1066800" cy="990600"/>
        </p:xfrm>
        <a:graphic>
          <a:graphicData uri="http://schemas.openxmlformats.org/presentationml/2006/ole">
            <p:oleObj spid="_x0000_s68610" name="Microsoft Drawing" r:id="rId4" imgW="7321914" imgH="7321914" progId="">
              <p:embed/>
            </p:oleObj>
          </a:graphicData>
        </a:graphic>
      </p:graphicFrame>
      <p:sp>
        <p:nvSpPr>
          <p:cNvPr id="8" name="Rounded Rectangular Callout 7"/>
          <p:cNvSpPr/>
          <p:nvPr/>
        </p:nvSpPr>
        <p:spPr>
          <a:xfrm>
            <a:off x="3429000" y="3276600"/>
            <a:ext cx="685800" cy="304800"/>
          </a:xfrm>
          <a:prstGeom prst="wedgeRoundRectCallout">
            <a:avLst/>
          </a:prstGeom>
          <a:solidFill>
            <a:srgbClr val="FFFF00"/>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NEW</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152400" y="1371600"/>
            <a:ext cx="8885237" cy="4648200"/>
          </a:xfrm>
        </p:spPr>
        <p:txBody>
          <a:bodyPr>
            <a:noAutofit/>
          </a:bodyPr>
          <a:lstStyle/>
          <a:p>
            <a:pPr marL="0" indent="0">
              <a:spcBef>
                <a:spcPct val="0"/>
              </a:spcBef>
              <a:buClr>
                <a:srgbClr val="002060"/>
              </a:buClr>
              <a:buSzPct val="90000"/>
              <a:buNone/>
            </a:pPr>
            <a:r>
              <a:rPr lang="en-US" sz="2400" b="1" dirty="0" smtClean="0"/>
              <a:t>Discipline Science Team Meetings All On Thursday, except for Biodiversity and Ecological Forecasting, which starts at 2:00 pm Wednesday afternoon and runs through Thursday.</a:t>
            </a:r>
          </a:p>
          <a:p>
            <a:pPr marL="0" indent="0">
              <a:spcBef>
                <a:spcPct val="0"/>
              </a:spcBef>
              <a:buClr>
                <a:srgbClr val="002060"/>
              </a:buClr>
              <a:buSzPct val="90000"/>
              <a:buNone/>
            </a:pPr>
            <a:endParaRPr lang="en-US" sz="2000" b="1" dirty="0" smtClean="0"/>
          </a:p>
          <a:p>
            <a:pPr marL="0" indent="0">
              <a:spcBef>
                <a:spcPct val="0"/>
              </a:spcBef>
              <a:buClr>
                <a:srgbClr val="002060"/>
              </a:buClr>
              <a:buSzPct val="90000"/>
              <a:buNone/>
            </a:pPr>
            <a:r>
              <a:rPr lang="en-US" sz="2400" b="1" dirty="0" smtClean="0"/>
              <a:t>Other Attractions Open to the Community:</a:t>
            </a:r>
          </a:p>
          <a:p>
            <a:pPr marL="0" indent="0">
              <a:spcBef>
                <a:spcPct val="0"/>
              </a:spcBef>
              <a:buClr>
                <a:srgbClr val="002060"/>
              </a:buClr>
              <a:buSzPct val="90000"/>
              <a:buNone/>
            </a:pPr>
            <a:endParaRPr lang="en-US" sz="2400" b="1" dirty="0" smtClean="0"/>
          </a:p>
          <a:p>
            <a:pPr>
              <a:spcBef>
                <a:spcPct val="0"/>
              </a:spcBef>
              <a:buClr>
                <a:srgbClr val="336699"/>
              </a:buClr>
              <a:buSzPct val="90000"/>
              <a:buFont typeface="Wingdings" pitchFamily="2" charset="2"/>
              <a:buChar char="v"/>
            </a:pPr>
            <a:r>
              <a:rPr lang="en-US" sz="2000" b="1" dirty="0" smtClean="0"/>
              <a:t>Carbon Monitoring System Community Forum - </a:t>
            </a:r>
            <a:r>
              <a:rPr lang="en-US" sz="2000" dirty="0" smtClean="0"/>
              <a:t>Wednesday afternoon, 2:00 – 6:30 pm</a:t>
            </a:r>
          </a:p>
          <a:p>
            <a:pPr>
              <a:spcBef>
                <a:spcPct val="0"/>
              </a:spcBef>
              <a:buClr>
                <a:srgbClr val="336699"/>
              </a:buClr>
              <a:buSzPct val="90000"/>
              <a:buFont typeface="Wingdings" pitchFamily="2" charset="2"/>
              <a:buChar char="v"/>
            </a:pPr>
            <a:r>
              <a:rPr lang="en-US" sz="2000" b="1" dirty="0" smtClean="0"/>
              <a:t>Overview and Q&amp;A on the Coastal Ecosystem Dynamics component of the Geostationary Coastal Air Pollution Events (GEO-CAPE) Mission</a:t>
            </a:r>
            <a:r>
              <a:rPr lang="en-US" sz="2000" b="1" dirty="0" smtClean="0">
                <a:hlinkClick r:id="rId3" action="ppaction://hlinkfile"/>
              </a:rPr>
              <a:t/>
            </a:r>
            <a:br>
              <a:rPr lang="en-US" sz="2000" b="1" dirty="0" smtClean="0">
                <a:hlinkClick r:id="rId3" action="ppaction://hlinkfile"/>
              </a:rPr>
            </a:br>
            <a:r>
              <a:rPr lang="en-US" sz="2000" b="1" dirty="0" smtClean="0"/>
              <a:t>- </a:t>
            </a:r>
            <a:r>
              <a:rPr lang="en-US" sz="2000" dirty="0" smtClean="0"/>
              <a:t>Tuesday, 12:40 - 2:00 pm</a:t>
            </a:r>
            <a:r>
              <a:rPr lang="en-US" sz="2000" b="1" dirty="0" smtClean="0"/>
              <a:t>  </a:t>
            </a:r>
          </a:p>
          <a:p>
            <a:pPr>
              <a:spcBef>
                <a:spcPct val="0"/>
              </a:spcBef>
              <a:buClr>
                <a:srgbClr val="336699"/>
              </a:buClr>
              <a:buSzPct val="90000"/>
              <a:buFont typeface="Wingdings" pitchFamily="2" charset="2"/>
              <a:buChar char="v"/>
            </a:pPr>
            <a:r>
              <a:rPr lang="en-US" sz="2000" b="1" dirty="0" smtClean="0"/>
              <a:t>Terrestrial Carbon Flux </a:t>
            </a:r>
            <a:r>
              <a:rPr lang="en-US" sz="2000" b="1" dirty="0" err="1" smtClean="0"/>
              <a:t>Upscaling</a:t>
            </a:r>
            <a:r>
              <a:rPr lang="en-US" sz="2000" b="1" dirty="0" smtClean="0"/>
              <a:t> Synthesis Effort – </a:t>
            </a:r>
            <a:r>
              <a:rPr lang="en-US" sz="2000" dirty="0" smtClean="0"/>
              <a:t>Tuesday, 7:00 - 9:00 pm</a:t>
            </a:r>
            <a:r>
              <a:rPr lang="en-US" sz="2000" b="1" dirty="0" smtClean="0"/>
              <a:t>  </a:t>
            </a:r>
          </a:p>
          <a:p>
            <a:pPr>
              <a:spcBef>
                <a:spcPct val="0"/>
              </a:spcBef>
              <a:buClr>
                <a:srgbClr val="336699"/>
              </a:buClr>
              <a:buSzPct val="90000"/>
              <a:buFont typeface="Wingdings" pitchFamily="2" charset="2"/>
              <a:buChar char="v"/>
            </a:pPr>
            <a:r>
              <a:rPr lang="en-US" sz="2000" b="1" dirty="0" err="1" smtClean="0"/>
              <a:t>PolInSAR</a:t>
            </a:r>
            <a:r>
              <a:rPr lang="en-US" sz="2000" b="1" dirty="0" smtClean="0"/>
              <a:t> Methods for Ecosystem Science - </a:t>
            </a:r>
            <a:r>
              <a:rPr lang="en-US" sz="2000" dirty="0" smtClean="0"/>
              <a:t>Friday, 8:30 am - 12:00 pm </a:t>
            </a:r>
            <a:r>
              <a:rPr lang="en-US" sz="2000" b="1" dirty="0" smtClean="0"/>
              <a:t> </a:t>
            </a:r>
          </a:p>
        </p:txBody>
      </p:sp>
      <p:pic>
        <p:nvPicPr>
          <p:cNvPr id="32772" name="Picture 4"/>
          <p:cNvPicPr>
            <a:picLocks noChangeAspect="1" noChangeArrowheads="1"/>
          </p:cNvPicPr>
          <p:nvPr/>
        </p:nvPicPr>
        <p:blipFill>
          <a:blip r:embed="rId4"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905000" y="76200"/>
            <a:ext cx="7162800" cy="990600"/>
          </a:xfrm>
        </p:spPr>
        <p:txBody>
          <a:bodyPr>
            <a:normAutofit fontScale="90000"/>
          </a:bodyPr>
          <a:lstStyle/>
          <a:p>
            <a:r>
              <a:rPr lang="en-US" sz="3600" b="1" dirty="0" smtClean="0">
                <a:solidFill>
                  <a:schemeClr val="bg1"/>
                </a:solidFill>
              </a:rPr>
              <a:t>2011 Carbon Cycle and Ecosystems Focus Area Joint Science Workshop</a:t>
            </a:r>
          </a:p>
        </p:txBody>
      </p:sp>
      <p:graphicFrame>
        <p:nvGraphicFramePr>
          <p:cNvPr id="2050" name="Object 2"/>
          <p:cNvGraphicFramePr>
            <a:graphicFrameLocks/>
          </p:cNvGraphicFramePr>
          <p:nvPr/>
        </p:nvGraphicFramePr>
        <p:xfrm>
          <a:off x="8001000" y="5791200"/>
          <a:ext cx="1066800" cy="990600"/>
        </p:xfrm>
        <a:graphic>
          <a:graphicData uri="http://schemas.openxmlformats.org/presentationml/2006/ole">
            <p:oleObj spid="_x0000_s70658" name="Microsoft Drawing" r:id="rId5" imgW="7321914" imgH="7321914" progId="">
              <p:embed/>
            </p:oleObj>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99225" y="6300788"/>
            <a:ext cx="1905000" cy="354012"/>
          </a:xfrm>
        </p:spPr>
        <p:txBody>
          <a:bodyPr/>
          <a:lstStyle/>
          <a:p>
            <a:pPr>
              <a:defRPr/>
            </a:pPr>
            <a:r>
              <a:rPr lang="en-US" dirty="0" smtClean="0"/>
              <a:t> </a:t>
            </a:r>
            <a:endParaRPr lang="en-US" dirty="0"/>
          </a:p>
        </p:txBody>
      </p:sp>
      <p:sp>
        <p:nvSpPr>
          <p:cNvPr id="32771" name="Rectangle 3"/>
          <p:cNvSpPr>
            <a:spLocks noGrp="1" noChangeArrowheads="1"/>
          </p:cNvSpPr>
          <p:nvPr>
            <p:ph type="body" idx="1"/>
          </p:nvPr>
        </p:nvSpPr>
        <p:spPr>
          <a:xfrm>
            <a:off x="152401" y="1295400"/>
            <a:ext cx="9220199" cy="5486400"/>
          </a:xfrm>
        </p:spPr>
        <p:txBody>
          <a:bodyPr>
            <a:noAutofit/>
          </a:bodyPr>
          <a:lstStyle/>
          <a:p>
            <a:pPr marL="0">
              <a:spcBef>
                <a:spcPts val="0"/>
              </a:spcBef>
              <a:buNone/>
            </a:pPr>
            <a:r>
              <a:rPr lang="en-US" sz="2000" b="1" dirty="0" smtClean="0"/>
              <a:t>Paula Bontempi / Carlos Del Castillo</a:t>
            </a:r>
            <a:r>
              <a:rPr lang="en-US" sz="2000" dirty="0" smtClean="0"/>
              <a:t>, NASA HQ</a:t>
            </a:r>
          </a:p>
          <a:p>
            <a:pPr>
              <a:buNone/>
            </a:pPr>
            <a:r>
              <a:rPr lang="en-US" sz="2000" b="1" dirty="0" smtClean="0"/>
              <a:t>Jim Collatz</a:t>
            </a:r>
            <a:r>
              <a:rPr lang="en-US" sz="2000" dirty="0" smtClean="0"/>
              <a:t>, NASA GSFC</a:t>
            </a:r>
          </a:p>
          <a:p>
            <a:pPr marL="0">
              <a:spcBef>
                <a:spcPts val="20"/>
              </a:spcBef>
              <a:buNone/>
            </a:pPr>
            <a:r>
              <a:rPr lang="en-US" sz="2000" b="1" dirty="0" smtClean="0"/>
              <a:t>Brad Doorn</a:t>
            </a:r>
            <a:r>
              <a:rPr lang="en-US" sz="2000" dirty="0" smtClean="0"/>
              <a:t>, NASA HQ  </a:t>
            </a:r>
          </a:p>
          <a:p>
            <a:pPr>
              <a:buNone/>
            </a:pPr>
            <a:r>
              <a:rPr lang="en-US" sz="2000" b="1" dirty="0" smtClean="0"/>
              <a:t>Carla Evans</a:t>
            </a:r>
            <a:r>
              <a:rPr lang="en-US" sz="2000" dirty="0" smtClean="0"/>
              <a:t>, NASA GSFC / Sigma Space</a:t>
            </a:r>
          </a:p>
          <a:p>
            <a:pPr>
              <a:buNone/>
            </a:pPr>
            <a:r>
              <a:rPr lang="en-US" sz="2000" b="1" dirty="0" smtClean="0"/>
              <a:t>Gary Geller </a:t>
            </a:r>
            <a:r>
              <a:rPr lang="en-US" sz="2000" dirty="0" smtClean="0"/>
              <a:t>. JPL                                 </a:t>
            </a:r>
          </a:p>
          <a:p>
            <a:pPr>
              <a:buNone/>
            </a:pPr>
            <a:r>
              <a:rPr lang="en-US" sz="2000" b="1" dirty="0" smtClean="0"/>
              <a:t>Peter Griffith</a:t>
            </a:r>
            <a:r>
              <a:rPr lang="en-US" sz="2000" dirty="0" smtClean="0"/>
              <a:t>, NASA GSFC / Sigma Space             </a:t>
            </a:r>
          </a:p>
          <a:p>
            <a:pPr>
              <a:buNone/>
            </a:pPr>
            <a:r>
              <a:rPr lang="en-US" sz="2000" b="1" dirty="0" smtClean="0"/>
              <a:t>Garik Gutman</a:t>
            </a:r>
            <a:r>
              <a:rPr lang="en-US" sz="2000" dirty="0" smtClean="0"/>
              <a:t>, NASA HQ                       </a:t>
            </a:r>
          </a:p>
          <a:p>
            <a:pPr>
              <a:buNone/>
            </a:pPr>
            <a:r>
              <a:rPr lang="en-US" sz="2000" b="1" dirty="0" smtClean="0"/>
              <a:t>George Hurtt</a:t>
            </a:r>
            <a:r>
              <a:rPr lang="en-US" sz="2000" dirty="0" smtClean="0"/>
              <a:t>, University of Maryland             </a:t>
            </a:r>
          </a:p>
          <a:p>
            <a:pPr>
              <a:buNone/>
            </a:pPr>
            <a:r>
              <a:rPr lang="en-US" sz="2000" b="1" dirty="0" smtClean="0"/>
              <a:t>Chris Justice</a:t>
            </a:r>
            <a:r>
              <a:rPr lang="en-US" sz="2000" dirty="0" smtClean="0"/>
              <a:t>, University of Maryland         </a:t>
            </a:r>
          </a:p>
          <a:p>
            <a:pPr>
              <a:buNone/>
            </a:pPr>
            <a:r>
              <a:rPr lang="en-US" sz="2000" b="1" dirty="0" smtClean="0"/>
              <a:t>Allison Leidner</a:t>
            </a:r>
            <a:r>
              <a:rPr lang="en-US" sz="2000" dirty="0" smtClean="0"/>
              <a:t>, NASA HQ (AAAS Fellow)</a:t>
            </a:r>
          </a:p>
          <a:p>
            <a:pPr>
              <a:spcAft>
                <a:spcPts val="20"/>
              </a:spcAft>
              <a:buNone/>
            </a:pPr>
            <a:r>
              <a:rPr lang="en-US" sz="2000" b="1" dirty="0" smtClean="0"/>
              <a:t>Jeff Masek</a:t>
            </a:r>
            <a:r>
              <a:rPr lang="en-US" sz="2000" dirty="0" smtClean="0"/>
              <a:t>, NASA GSFC    </a:t>
            </a:r>
          </a:p>
          <a:p>
            <a:pPr>
              <a:spcAft>
                <a:spcPts val="20"/>
              </a:spcAft>
              <a:buNone/>
            </a:pPr>
            <a:r>
              <a:rPr lang="en-US" sz="2000" b="1" dirty="0" smtClean="0"/>
              <a:t>Volker Radeloff</a:t>
            </a:r>
            <a:r>
              <a:rPr lang="en-US" sz="2000" dirty="0" smtClean="0"/>
              <a:t>, University of Wisconsin-Madison      </a:t>
            </a:r>
          </a:p>
          <a:p>
            <a:pPr>
              <a:spcAft>
                <a:spcPts val="20"/>
              </a:spcAft>
              <a:buNone/>
            </a:pPr>
            <a:r>
              <a:rPr lang="en-US" sz="2000" b="1" dirty="0" smtClean="0"/>
              <a:t>Woody Turner</a:t>
            </a:r>
            <a:r>
              <a:rPr lang="en-US" sz="2000" dirty="0" smtClean="0"/>
              <a:t>, NASA HQ   </a:t>
            </a:r>
          </a:p>
          <a:p>
            <a:pPr>
              <a:spcAft>
                <a:spcPts val="20"/>
              </a:spcAft>
              <a:buNone/>
            </a:pPr>
            <a:r>
              <a:rPr lang="en-US" sz="2000" b="1" dirty="0" smtClean="0"/>
              <a:t>Maria Tzortziou</a:t>
            </a:r>
            <a:r>
              <a:rPr lang="en-US" sz="2000" dirty="0" smtClean="0"/>
              <a:t>, NASA GSFC / University of Maryland</a:t>
            </a:r>
          </a:p>
          <a:p>
            <a:pPr>
              <a:spcAft>
                <a:spcPts val="20"/>
              </a:spcAft>
              <a:buNone/>
            </a:pPr>
            <a:r>
              <a:rPr lang="en-US" sz="2000" b="1" dirty="0" smtClean="0"/>
              <a:t>Diane Wickland</a:t>
            </a:r>
            <a:r>
              <a:rPr lang="en-US" sz="2000" dirty="0" smtClean="0"/>
              <a:t>, NASA HQ  </a:t>
            </a:r>
          </a:p>
        </p:txBody>
      </p:sp>
      <p:pic>
        <p:nvPicPr>
          <p:cNvPr id="32772" name="Picture 4"/>
          <p:cNvPicPr>
            <a:picLocks noChangeAspect="1" noChangeArrowheads="1"/>
          </p:cNvPicPr>
          <p:nvPr/>
        </p:nvPicPr>
        <p:blipFill>
          <a:blip r:embed="rId3" cstate="print"/>
          <a:srcRect l="17" t="24438" b="55566"/>
          <a:stretch>
            <a:fillRect/>
          </a:stretch>
        </p:blipFill>
        <p:spPr bwMode="auto">
          <a:xfrm>
            <a:off x="0" y="0"/>
            <a:ext cx="9144000" cy="1219200"/>
          </a:xfrm>
          <a:prstGeom prst="rect">
            <a:avLst/>
          </a:prstGeom>
          <a:noFill/>
          <a:ln w="9525">
            <a:noFill/>
            <a:miter lim="800000"/>
            <a:headEnd/>
            <a:tailEnd/>
          </a:ln>
        </p:spPr>
      </p:pic>
      <p:sp>
        <p:nvSpPr>
          <p:cNvPr id="32773" name="Rectangle 2"/>
          <p:cNvSpPr>
            <a:spLocks noGrp="1" noChangeArrowheads="1"/>
          </p:cNvSpPr>
          <p:nvPr>
            <p:ph type="title"/>
          </p:nvPr>
        </p:nvSpPr>
        <p:spPr>
          <a:xfrm>
            <a:off x="1905000" y="76200"/>
            <a:ext cx="7162800" cy="990600"/>
          </a:xfrm>
        </p:spPr>
        <p:txBody>
          <a:bodyPr>
            <a:normAutofit fontScale="90000"/>
          </a:bodyPr>
          <a:lstStyle/>
          <a:p>
            <a:r>
              <a:rPr lang="en-US" sz="3600" b="1" dirty="0" smtClean="0">
                <a:solidFill>
                  <a:schemeClr val="bg1"/>
                </a:solidFill>
              </a:rPr>
              <a:t>2011 CC&amp;E Focus Area Joint Science Workshop Steering Committee</a:t>
            </a:r>
          </a:p>
        </p:txBody>
      </p:sp>
      <p:graphicFrame>
        <p:nvGraphicFramePr>
          <p:cNvPr id="2050" name="Object 2"/>
          <p:cNvGraphicFramePr>
            <a:graphicFrameLocks/>
          </p:cNvGraphicFramePr>
          <p:nvPr/>
        </p:nvGraphicFramePr>
        <p:xfrm>
          <a:off x="8001000" y="5791200"/>
          <a:ext cx="1066800" cy="990600"/>
        </p:xfrm>
        <a:graphic>
          <a:graphicData uri="http://schemas.openxmlformats.org/presentationml/2006/ole">
            <p:oleObj spid="_x0000_s69634" name="Microsoft Drawing" r:id="rId4" imgW="7321914" imgH="7321914" progId="">
              <p:embed/>
            </p:oleObj>
          </a:graphicData>
        </a:graphic>
      </p:graphicFrame>
      <p:sp>
        <p:nvSpPr>
          <p:cNvPr id="9" name="TextBox 8"/>
          <p:cNvSpPr txBox="1"/>
          <p:nvPr/>
        </p:nvSpPr>
        <p:spPr>
          <a:xfrm rot="20400000">
            <a:off x="5108964" y="2897339"/>
            <a:ext cx="3710540" cy="769441"/>
          </a:xfrm>
          <a:prstGeom prst="rect">
            <a:avLst/>
          </a:prstGeom>
          <a:noFill/>
        </p:spPr>
        <p:txBody>
          <a:bodyPr wrap="square" rtlCol="0">
            <a:spAutoFit/>
          </a:bodyPr>
          <a:lstStyle/>
          <a:p>
            <a:r>
              <a:rPr lang="en-US" sz="4400" b="1" dirty="0" smtClean="0">
                <a:solidFill>
                  <a:srgbClr val="0000CC"/>
                </a:solidFill>
                <a:effectLst>
                  <a:outerShdw blurRad="38100" dist="38100" dir="2700000" algn="tl">
                    <a:srgbClr val="000000">
                      <a:alpha val="43137"/>
                    </a:srgbClr>
                  </a:outerShdw>
                </a:effectLst>
              </a:rPr>
              <a:t>Thank you!</a:t>
            </a:r>
            <a:endParaRPr lang="en-US" sz="4400" b="1" dirty="0">
              <a:solidFill>
                <a:srgbClr val="0000CC"/>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 name="Rectangle 2"/>
          <p:cNvSpPr/>
          <p:nvPr/>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5029200" y="2141538"/>
            <a:ext cx="3733800" cy="830262"/>
          </a:xfrm>
          <a:prstGeom prst="rect">
            <a:avLst/>
          </a:prstGeom>
          <a:noFill/>
        </p:spPr>
        <p:txBody>
          <a:bodyPr>
            <a:spAutoFit/>
          </a:bodyPr>
          <a:lstStyle/>
          <a:p>
            <a:pPr>
              <a:defRPr/>
            </a:pPr>
            <a:r>
              <a:rPr lang="en-US" sz="4800" dirty="0">
                <a:solidFill>
                  <a:schemeClr val="bg1"/>
                </a:solidFill>
                <a:latin typeface="+mj-lt"/>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6499225" y="6300788"/>
            <a:ext cx="1905000" cy="354012"/>
          </a:xfrm>
          <a:prstGeom prst="rect">
            <a:avLst/>
          </a:prstGeom>
        </p:spPr>
        <p:txBody>
          <a:bodyPr/>
          <a:lstStyle/>
          <a:p>
            <a:r>
              <a:rPr lang="en-US" dirty="0" smtClean="0"/>
              <a:t> </a:t>
            </a:r>
            <a:endParaRPr lang="en-US" dirty="0"/>
          </a:p>
        </p:txBody>
      </p:sp>
      <p:sp>
        <p:nvSpPr>
          <p:cNvPr id="1391618" name="Rectangle 2"/>
          <p:cNvSpPr>
            <a:spLocks noGrp="1" noChangeArrowheads="1"/>
          </p:cNvSpPr>
          <p:nvPr>
            <p:ph type="title"/>
          </p:nvPr>
        </p:nvSpPr>
        <p:spPr>
          <a:xfrm>
            <a:off x="990600" y="-152400"/>
            <a:ext cx="8229600" cy="1143000"/>
          </a:xfrm>
        </p:spPr>
        <p:txBody>
          <a:bodyPr/>
          <a:lstStyle/>
          <a:p>
            <a:r>
              <a:rPr lang="en-US" dirty="0">
                <a:solidFill>
                  <a:srgbClr val="FFCC00"/>
                </a:solidFill>
              </a:rPr>
              <a:t>  </a:t>
            </a:r>
            <a:r>
              <a:rPr lang="en-US" sz="3600" b="1" dirty="0" smtClean="0">
                <a:solidFill>
                  <a:schemeClr val="bg1"/>
                </a:solidFill>
              </a:rPr>
              <a:t>NASA Carbon Cycle Research</a:t>
            </a:r>
            <a:endParaRPr lang="en-US" sz="3600" b="1" dirty="0">
              <a:solidFill>
                <a:schemeClr val="bg1"/>
              </a:solidFill>
            </a:endParaRPr>
          </a:p>
        </p:txBody>
      </p:sp>
      <p:sp>
        <p:nvSpPr>
          <p:cNvPr id="1391619" name="Rectangle 3"/>
          <p:cNvSpPr>
            <a:spLocks noGrp="1" noChangeArrowheads="1"/>
          </p:cNvSpPr>
          <p:nvPr>
            <p:ph type="body" idx="1"/>
          </p:nvPr>
        </p:nvSpPr>
        <p:spPr>
          <a:xfrm>
            <a:off x="152400" y="1066800"/>
            <a:ext cx="8839200" cy="1295401"/>
          </a:xfrm>
        </p:spPr>
        <p:txBody>
          <a:bodyPr/>
          <a:lstStyle/>
          <a:p>
            <a:pPr marL="0" indent="0">
              <a:buNone/>
            </a:pPr>
            <a:r>
              <a:rPr lang="en-US" sz="2800" dirty="0" smtClean="0"/>
              <a:t>T</a:t>
            </a:r>
            <a:r>
              <a:rPr lang="en-US" sz="2800" dirty="0" smtClean="0">
                <a:solidFill>
                  <a:schemeClr val="tx1"/>
                </a:solidFill>
                <a:latin typeface="+mn-lt"/>
                <a:ea typeface="+mn-ea"/>
                <a:cs typeface="+mn-cs"/>
              </a:rPr>
              <a:t>o improve understanding </a:t>
            </a:r>
            <a:r>
              <a:rPr lang="en-US" sz="2800" dirty="0">
                <a:solidFill>
                  <a:schemeClr val="tx1"/>
                </a:solidFill>
                <a:latin typeface="+mn-lt"/>
                <a:ea typeface="+mn-ea"/>
                <a:cs typeface="+mn-cs"/>
              </a:rPr>
              <a:t>of the global carbon cycle and to quantify changes in </a:t>
            </a:r>
            <a:r>
              <a:rPr lang="en-US" sz="2800" b="1" dirty="0">
                <a:solidFill>
                  <a:schemeClr val="tx1"/>
                </a:solidFill>
                <a:latin typeface="+mn-lt"/>
                <a:ea typeface="+mn-ea"/>
                <a:cs typeface="+mn-cs"/>
              </a:rPr>
              <a:t>atmospheric CO</a:t>
            </a:r>
            <a:r>
              <a:rPr lang="en-US" sz="2800" b="1" baseline="-25000" dirty="0">
                <a:solidFill>
                  <a:schemeClr val="tx1"/>
                </a:solidFill>
                <a:latin typeface="+mn-lt"/>
                <a:ea typeface="+mn-ea"/>
                <a:cs typeface="+mn-cs"/>
              </a:rPr>
              <a:t>2</a:t>
            </a:r>
            <a:r>
              <a:rPr lang="en-US" sz="2800" b="1" dirty="0">
                <a:solidFill>
                  <a:schemeClr val="tx1"/>
                </a:solidFill>
                <a:latin typeface="+mn-lt"/>
                <a:ea typeface="+mn-ea"/>
                <a:cs typeface="+mn-cs"/>
              </a:rPr>
              <a:t> </a:t>
            </a:r>
            <a:r>
              <a:rPr lang="en-US" sz="2800" b="1" dirty="0" smtClean="0">
                <a:solidFill>
                  <a:schemeClr val="tx1"/>
                </a:solidFill>
                <a:latin typeface="+mn-lt"/>
                <a:ea typeface="+mn-ea"/>
                <a:cs typeface="+mn-cs"/>
              </a:rPr>
              <a:t>and CH</a:t>
            </a:r>
            <a:r>
              <a:rPr lang="en-US" sz="2800" b="1" baseline="-25000" dirty="0" smtClean="0">
                <a:solidFill>
                  <a:schemeClr val="tx1"/>
                </a:solidFill>
                <a:latin typeface="+mn-lt"/>
                <a:ea typeface="+mn-ea"/>
                <a:cs typeface="+mn-cs"/>
              </a:rPr>
              <a:t>4</a:t>
            </a:r>
            <a:r>
              <a:rPr lang="en-US" sz="2800" b="1" dirty="0" smtClean="0">
                <a:solidFill>
                  <a:schemeClr val="tx1"/>
                </a:solidFill>
                <a:latin typeface="+mn-lt"/>
                <a:ea typeface="+mn-ea"/>
                <a:cs typeface="+mn-cs"/>
              </a:rPr>
              <a:t> </a:t>
            </a:r>
            <a:r>
              <a:rPr lang="en-US" sz="2800" b="1" dirty="0">
                <a:solidFill>
                  <a:schemeClr val="tx1"/>
                </a:solidFill>
                <a:latin typeface="+mn-lt"/>
                <a:ea typeface="+mn-ea"/>
                <a:cs typeface="+mn-cs"/>
              </a:rPr>
              <a:t>concentrations </a:t>
            </a:r>
            <a:r>
              <a:rPr lang="en-US" sz="2800" dirty="0">
                <a:solidFill>
                  <a:schemeClr val="tx1"/>
                </a:solidFill>
                <a:latin typeface="+mn-lt"/>
                <a:ea typeface="+mn-ea"/>
                <a:cs typeface="+mn-cs"/>
              </a:rPr>
              <a:t>as well as </a:t>
            </a:r>
            <a:r>
              <a:rPr lang="en-US" sz="2800" b="1" dirty="0">
                <a:solidFill>
                  <a:schemeClr val="tx1"/>
                </a:solidFill>
                <a:latin typeface="+mn-lt"/>
                <a:ea typeface="+mn-ea"/>
                <a:cs typeface="+mn-cs"/>
              </a:rPr>
              <a:t>terrestrial </a:t>
            </a:r>
            <a:r>
              <a:rPr lang="en-US" sz="2800" b="1" dirty="0" smtClean="0">
                <a:solidFill>
                  <a:schemeClr val="tx1"/>
                </a:solidFill>
                <a:latin typeface="+mn-lt"/>
                <a:ea typeface="+mn-ea"/>
                <a:cs typeface="+mn-cs"/>
              </a:rPr>
              <a:t>and aquatic carbon</a:t>
            </a:r>
            <a:endParaRPr lang="en-US" sz="2800" dirty="0" smtClean="0"/>
          </a:p>
        </p:txBody>
      </p:sp>
      <p:pic>
        <p:nvPicPr>
          <p:cNvPr id="1463297" name="Picture 1"/>
          <p:cNvPicPr>
            <a:picLocks noChangeAspect="1" noChangeArrowheads="1"/>
          </p:cNvPicPr>
          <p:nvPr/>
        </p:nvPicPr>
        <p:blipFill>
          <a:blip r:embed="rId3" cstate="print"/>
          <a:srcRect/>
          <a:stretch>
            <a:fillRect/>
          </a:stretch>
        </p:blipFill>
        <p:spPr bwMode="auto">
          <a:xfrm>
            <a:off x="3505200" y="2470574"/>
            <a:ext cx="5597984" cy="4311226"/>
          </a:xfrm>
          <a:prstGeom prst="rect">
            <a:avLst/>
          </a:prstGeom>
          <a:noFill/>
          <a:ln w="9525">
            <a:noFill/>
            <a:miter lim="800000"/>
            <a:headEnd/>
            <a:tailEnd/>
          </a:ln>
        </p:spPr>
      </p:pic>
      <p:sp>
        <p:nvSpPr>
          <p:cNvPr id="6" name="TextBox 5"/>
          <p:cNvSpPr txBox="1"/>
          <p:nvPr/>
        </p:nvSpPr>
        <p:spPr>
          <a:xfrm>
            <a:off x="152400" y="2327970"/>
            <a:ext cx="3352800" cy="3108543"/>
          </a:xfrm>
          <a:prstGeom prst="rect">
            <a:avLst/>
          </a:prstGeom>
          <a:noFill/>
        </p:spPr>
        <p:txBody>
          <a:bodyPr wrap="square" rtlCol="0">
            <a:spAutoFit/>
          </a:bodyPr>
          <a:lstStyle/>
          <a:p>
            <a:pPr marL="0" indent="0" algn="l">
              <a:buNone/>
            </a:pPr>
            <a:r>
              <a:rPr lang="en-US" sz="2800" b="1" dirty="0" smtClean="0">
                <a:latin typeface="+mn-lt"/>
              </a:rPr>
              <a:t>storage</a:t>
            </a:r>
            <a:r>
              <a:rPr lang="en-US" sz="2800" dirty="0" smtClean="0">
                <a:latin typeface="+mn-lt"/>
              </a:rPr>
              <a:t> in response to fossil fuel combustion, land use and land cover change, and other human activities and natural events.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grpSp>
        <p:nvGrpSpPr>
          <p:cNvPr id="2" name="Group 4"/>
          <p:cNvGrpSpPr>
            <a:grpSpLocks/>
          </p:cNvGrpSpPr>
          <p:nvPr/>
        </p:nvGrpSpPr>
        <p:grpSpPr bwMode="auto">
          <a:xfrm>
            <a:off x="5494338" y="1592263"/>
            <a:ext cx="4076700" cy="3970337"/>
            <a:chOff x="480" y="1872"/>
            <a:chExt cx="2256" cy="1691"/>
          </a:xfrm>
        </p:grpSpPr>
        <p:pic>
          <p:nvPicPr>
            <p:cNvPr id="7" name="Picture 5"/>
            <p:cNvPicPr>
              <a:picLocks noChangeAspect="1" noChangeArrowheads="1"/>
            </p:cNvPicPr>
            <p:nvPr/>
          </p:nvPicPr>
          <p:blipFill>
            <a:blip r:embed="rId3" cstate="print"/>
            <a:srcRect/>
            <a:stretch>
              <a:fillRect/>
            </a:stretch>
          </p:blipFill>
          <p:spPr bwMode="auto">
            <a:xfrm>
              <a:off x="480" y="1872"/>
              <a:ext cx="2256" cy="1691"/>
            </a:xfrm>
            <a:prstGeom prst="rect">
              <a:avLst/>
            </a:prstGeom>
            <a:noFill/>
            <a:ln w="9525">
              <a:noFill/>
              <a:miter lim="800000"/>
              <a:headEnd/>
              <a:tailEnd/>
            </a:ln>
            <a:effectLst/>
          </p:spPr>
        </p:pic>
        <p:grpSp>
          <p:nvGrpSpPr>
            <p:cNvPr id="3" name="Group 6"/>
            <p:cNvGrpSpPr>
              <a:grpSpLocks/>
            </p:cNvGrpSpPr>
            <p:nvPr/>
          </p:nvGrpSpPr>
          <p:grpSpPr bwMode="auto">
            <a:xfrm>
              <a:off x="816" y="1872"/>
              <a:ext cx="1632" cy="432"/>
              <a:chOff x="1200" y="1056"/>
              <a:chExt cx="1632" cy="432"/>
            </a:xfrm>
          </p:grpSpPr>
          <p:sp>
            <p:nvSpPr>
              <p:cNvPr id="9" name="Rectangle 7"/>
              <p:cNvSpPr>
                <a:spLocks noChangeArrowheads="1"/>
              </p:cNvSpPr>
              <p:nvPr/>
            </p:nvSpPr>
            <p:spPr bwMode="auto">
              <a:xfrm>
                <a:off x="1200" y="1056"/>
                <a:ext cx="1584" cy="288"/>
              </a:xfrm>
              <a:prstGeom prst="rect">
                <a:avLst/>
              </a:prstGeom>
              <a:solidFill>
                <a:schemeClr val="tx1"/>
              </a:solidFill>
              <a:ln w="12700">
                <a:noFill/>
                <a:miter lim="800000"/>
                <a:headEnd/>
                <a:tailEnd/>
              </a:ln>
              <a:effectLst/>
            </p:spPr>
            <p:txBody>
              <a:bodyPr anchor="ctr">
                <a:spAutoFit/>
              </a:bodyPr>
              <a:lstStyle/>
              <a:p>
                <a:endParaRPr lang="en-US"/>
              </a:p>
            </p:txBody>
          </p:sp>
          <p:sp>
            <p:nvSpPr>
              <p:cNvPr id="10" name="Rectangle 8"/>
              <p:cNvSpPr>
                <a:spLocks noChangeArrowheads="1"/>
              </p:cNvSpPr>
              <p:nvPr/>
            </p:nvSpPr>
            <p:spPr bwMode="auto">
              <a:xfrm>
                <a:off x="1296" y="1104"/>
                <a:ext cx="1536" cy="384"/>
              </a:xfrm>
              <a:prstGeom prst="rect">
                <a:avLst/>
              </a:prstGeom>
              <a:noFill/>
              <a:ln w="9525">
                <a:noFill/>
                <a:miter lim="800000"/>
                <a:headEnd/>
                <a:tailEnd/>
              </a:ln>
              <a:effectLst/>
            </p:spPr>
            <p:txBody>
              <a:bodyPr lIns="93700" tIns="46028" rIns="93700" bIns="46028"/>
              <a:lstStyle/>
              <a:p>
                <a:pPr marL="282575" indent="-282575" eaLnBrk="1" hangingPunct="1">
                  <a:lnSpc>
                    <a:spcPct val="85000"/>
                  </a:lnSpc>
                  <a:spcBef>
                    <a:spcPct val="20000"/>
                  </a:spcBef>
                  <a:buFont typeface="Wingdings" pitchFamily="2" charset="2"/>
                  <a:buNone/>
                </a:pPr>
                <a:endParaRPr lang="en-US" altLang="en-US" b="1">
                  <a:latin typeface="Arial" pitchFamily="34" charset="0"/>
                </a:endParaRPr>
              </a:p>
            </p:txBody>
          </p:sp>
        </p:grpSp>
      </p:grpSp>
      <p:sp>
        <p:nvSpPr>
          <p:cNvPr id="18" name="Rectangle 17"/>
          <p:cNvSpPr/>
          <p:nvPr/>
        </p:nvSpPr>
        <p:spPr bwMode="auto">
          <a:xfrm>
            <a:off x="4572000" y="990600"/>
            <a:ext cx="1752600" cy="6019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3300" b="0" i="0" u="none" strike="noStrike" cap="none" normalizeH="0" baseline="0" smtClean="0">
              <a:ln>
                <a:noFill/>
              </a:ln>
              <a:solidFill>
                <a:schemeClr val="tx1"/>
              </a:solidFill>
              <a:effectLst/>
              <a:latin typeface="Arial" pitchFamily="34" charset="0"/>
            </a:endParaRPr>
          </a:p>
        </p:txBody>
      </p:sp>
      <p:sp>
        <p:nvSpPr>
          <p:cNvPr id="4" name="Slide Number Placeholder 3"/>
          <p:cNvSpPr>
            <a:spLocks noGrp="1"/>
          </p:cNvSpPr>
          <p:nvPr>
            <p:ph type="sldNum" sz="quarter" idx="4294967295"/>
          </p:nvPr>
        </p:nvSpPr>
        <p:spPr>
          <a:xfrm>
            <a:off x="6499225" y="6300788"/>
            <a:ext cx="1905000" cy="354012"/>
          </a:xfrm>
          <a:prstGeom prst="rect">
            <a:avLst/>
          </a:prstGeom>
        </p:spPr>
        <p:txBody>
          <a:bodyPr/>
          <a:lstStyle/>
          <a:p>
            <a:r>
              <a:rPr lang="en-US" dirty="0" smtClean="0"/>
              <a:t> </a:t>
            </a:r>
            <a:endParaRPr lang="en-US" dirty="0"/>
          </a:p>
        </p:txBody>
      </p:sp>
      <p:sp>
        <p:nvSpPr>
          <p:cNvPr id="1432578" name="Rectangle 2"/>
          <p:cNvSpPr>
            <a:spLocks noGrp="1" noChangeArrowheads="1"/>
          </p:cNvSpPr>
          <p:nvPr>
            <p:ph type="title"/>
          </p:nvPr>
        </p:nvSpPr>
        <p:spPr>
          <a:xfrm>
            <a:off x="1701800" y="-69849"/>
            <a:ext cx="6604000" cy="831849"/>
          </a:xfrm>
        </p:spPr>
        <p:txBody>
          <a:bodyPr/>
          <a:lstStyle/>
          <a:p>
            <a:r>
              <a:rPr lang="en-US" sz="3600" b="1" dirty="0" smtClean="0">
                <a:solidFill>
                  <a:schemeClr val="bg1"/>
                </a:solidFill>
                <a:cs typeface="Arial" pitchFamily="34" charset="0"/>
              </a:rPr>
              <a:t>NASA Ecosystems Research</a:t>
            </a:r>
            <a:endParaRPr lang="en-US" sz="3600" b="1" dirty="0">
              <a:solidFill>
                <a:schemeClr val="bg1"/>
              </a:solidFill>
              <a:cs typeface="Arial" pitchFamily="34" charset="0"/>
            </a:endParaRPr>
          </a:p>
        </p:txBody>
      </p:sp>
      <p:sp>
        <p:nvSpPr>
          <p:cNvPr id="1432579" name="Rectangle 3"/>
          <p:cNvSpPr>
            <a:spLocks noGrp="1" noChangeArrowheads="1"/>
          </p:cNvSpPr>
          <p:nvPr>
            <p:ph type="body" idx="1"/>
          </p:nvPr>
        </p:nvSpPr>
        <p:spPr>
          <a:xfrm>
            <a:off x="84138" y="1066800"/>
            <a:ext cx="4487862" cy="5486400"/>
          </a:xfrm>
        </p:spPr>
        <p:txBody>
          <a:bodyPr/>
          <a:lstStyle/>
          <a:p>
            <a:pPr marL="0" indent="0">
              <a:spcBef>
                <a:spcPts val="0"/>
              </a:spcBef>
              <a:buClr>
                <a:srgbClr val="3333CC"/>
              </a:buClr>
              <a:buSzPct val="90000"/>
              <a:buFont typeface="Wingdings" pitchFamily="2" charset="2"/>
              <a:buChar char="v"/>
            </a:pPr>
            <a:r>
              <a:rPr lang="en-US" sz="2400" b="1" dirty="0" smtClean="0"/>
              <a:t> To understand how ecosystems respond </a:t>
            </a:r>
            <a:r>
              <a:rPr lang="en-US" sz="2400" b="1" dirty="0"/>
              <a:t>to changes in climate in combination with other contemporary environmental changes such as changes in land use and management, invasions of exotic species, nitrogen deposition, and acidification of the </a:t>
            </a:r>
            <a:r>
              <a:rPr lang="en-US" sz="2400" b="1" dirty="0" smtClean="0"/>
              <a:t>ocean.  </a:t>
            </a:r>
          </a:p>
          <a:p>
            <a:pPr marL="0" indent="0">
              <a:spcBef>
                <a:spcPts val="0"/>
              </a:spcBef>
              <a:buClr>
                <a:srgbClr val="3333CC"/>
              </a:buClr>
              <a:buSzPct val="90000"/>
              <a:buNone/>
            </a:pPr>
            <a:endParaRPr lang="en-US" sz="2400" b="1" dirty="0" smtClean="0"/>
          </a:p>
          <a:p>
            <a:pPr marL="0" indent="0">
              <a:spcBef>
                <a:spcPts val="0"/>
              </a:spcBef>
              <a:buClr>
                <a:srgbClr val="3333CC"/>
              </a:buClr>
              <a:buSzPct val="90000"/>
              <a:buFont typeface="Wingdings" pitchFamily="2" charset="2"/>
              <a:buChar char="v"/>
            </a:pPr>
            <a:r>
              <a:rPr lang="en-US" sz="2400" b="1" dirty="0" smtClean="0"/>
              <a:t> To understand ecosystem  controls on and feedbacks to the Earth system.</a:t>
            </a:r>
            <a:endParaRPr lang="en-US" sz="2400" b="1" dirty="0"/>
          </a:p>
        </p:txBody>
      </p:sp>
      <p:sp>
        <p:nvSpPr>
          <p:cNvPr id="15" name="Rectangle 14"/>
          <p:cNvSpPr/>
          <p:nvPr/>
        </p:nvSpPr>
        <p:spPr>
          <a:xfrm>
            <a:off x="9144000" y="3352800"/>
            <a:ext cx="457200" cy="22098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descr="crownfire"/>
          <p:cNvPicPr>
            <a:picLocks noChangeAspect="1" noChangeArrowheads="1"/>
          </p:cNvPicPr>
          <p:nvPr/>
        </p:nvPicPr>
        <p:blipFill>
          <a:blip r:embed="rId4" cstate="print"/>
          <a:srcRect/>
          <a:stretch>
            <a:fillRect/>
          </a:stretch>
        </p:blipFill>
        <p:spPr bwMode="auto">
          <a:xfrm>
            <a:off x="5111750" y="4965700"/>
            <a:ext cx="4184650" cy="1968500"/>
          </a:xfrm>
          <a:prstGeom prst="rect">
            <a:avLst/>
          </a:prstGeom>
          <a:noFill/>
        </p:spPr>
      </p:pic>
      <p:pic>
        <p:nvPicPr>
          <p:cNvPr id="11" name="Picture 10" descr="Astrid mißt Bodenatmung"/>
          <p:cNvPicPr>
            <a:picLocks noChangeAspect="1" noChangeArrowheads="1"/>
          </p:cNvPicPr>
          <p:nvPr/>
        </p:nvPicPr>
        <p:blipFill>
          <a:blip r:embed="rId5" cstate="print"/>
          <a:srcRect l="1993" r="17931"/>
          <a:stretch>
            <a:fillRect/>
          </a:stretch>
        </p:blipFill>
        <p:spPr bwMode="auto">
          <a:xfrm>
            <a:off x="6302375" y="762000"/>
            <a:ext cx="3298825" cy="2655887"/>
          </a:xfrm>
          <a:prstGeom prst="rect">
            <a:avLst/>
          </a:prstGeom>
          <a:noFill/>
        </p:spPr>
      </p:pic>
      <p:pic>
        <p:nvPicPr>
          <p:cNvPr id="12" name="Picture 12" descr="tucan"/>
          <p:cNvPicPr>
            <a:picLocks noChangeAspect="1" noChangeArrowheads="1"/>
          </p:cNvPicPr>
          <p:nvPr/>
        </p:nvPicPr>
        <p:blipFill>
          <a:blip r:embed="rId6" cstate="print"/>
          <a:srcRect/>
          <a:stretch>
            <a:fillRect/>
          </a:stretch>
        </p:blipFill>
        <p:spPr bwMode="auto">
          <a:xfrm>
            <a:off x="4600575" y="2035175"/>
            <a:ext cx="2286000" cy="1698625"/>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6499225" y="6300788"/>
            <a:ext cx="1905000" cy="354012"/>
          </a:xfrm>
          <a:prstGeom prst="rect">
            <a:avLst/>
          </a:prstGeom>
        </p:spPr>
        <p:txBody>
          <a:bodyPr/>
          <a:lstStyle/>
          <a:p>
            <a:r>
              <a:rPr lang="en-US" dirty="0" smtClean="0"/>
              <a:t> </a:t>
            </a:r>
            <a:endParaRPr lang="en-US" dirty="0"/>
          </a:p>
        </p:txBody>
      </p:sp>
      <p:sp>
        <p:nvSpPr>
          <p:cNvPr id="1391618" name="Rectangle 2"/>
          <p:cNvSpPr>
            <a:spLocks noGrp="1" noChangeArrowheads="1"/>
          </p:cNvSpPr>
          <p:nvPr>
            <p:ph type="title"/>
          </p:nvPr>
        </p:nvSpPr>
        <p:spPr>
          <a:xfrm>
            <a:off x="1295400" y="-228600"/>
            <a:ext cx="8229600" cy="1143000"/>
          </a:xfrm>
        </p:spPr>
        <p:txBody>
          <a:bodyPr/>
          <a:lstStyle/>
          <a:p>
            <a:r>
              <a:rPr lang="en-US" b="1" dirty="0"/>
              <a:t>  </a:t>
            </a:r>
            <a:r>
              <a:rPr lang="en-US" sz="3600" b="1" dirty="0" smtClean="0">
                <a:solidFill>
                  <a:schemeClr val="bg1"/>
                </a:solidFill>
              </a:rPr>
              <a:t>NASA’s Approach to CC&amp;E Research</a:t>
            </a:r>
            <a:endParaRPr lang="en-US" sz="3600" b="1" dirty="0">
              <a:solidFill>
                <a:schemeClr val="bg1"/>
              </a:solidFill>
            </a:endParaRPr>
          </a:p>
        </p:txBody>
      </p:sp>
      <p:sp>
        <p:nvSpPr>
          <p:cNvPr id="1391619" name="Rectangle 3"/>
          <p:cNvSpPr>
            <a:spLocks noGrp="1" noChangeArrowheads="1"/>
          </p:cNvSpPr>
          <p:nvPr>
            <p:ph type="body" idx="1"/>
          </p:nvPr>
        </p:nvSpPr>
        <p:spPr>
          <a:xfrm>
            <a:off x="79413" y="914400"/>
            <a:ext cx="9064587" cy="5181600"/>
          </a:xfrm>
        </p:spPr>
        <p:txBody>
          <a:bodyPr/>
          <a:lstStyle/>
          <a:p>
            <a:pPr marL="0" indent="0">
              <a:buNone/>
            </a:pPr>
            <a:r>
              <a:rPr lang="en-US" sz="2400" b="1" dirty="0" smtClean="0"/>
              <a:t>NASA’s approach to investigating global ecosystems and the carbon cycle is broad-based, emphasizing NASA’s unique capabilities and strengths.  NASA research:</a:t>
            </a:r>
          </a:p>
          <a:p>
            <a:pPr marL="0" indent="0">
              <a:buNone/>
            </a:pPr>
            <a:endParaRPr lang="en-US" sz="900" dirty="0"/>
          </a:p>
          <a:p>
            <a:pPr marL="341313" indent="-341313">
              <a:spcBef>
                <a:spcPts val="0"/>
              </a:spcBef>
              <a:buClr>
                <a:schemeClr val="tx1"/>
              </a:buClr>
              <a:buSzPct val="100000"/>
              <a:buFont typeface="Arial" pitchFamily="34" charset="0"/>
              <a:buChar char="•"/>
            </a:pPr>
            <a:r>
              <a:rPr lang="en-US" sz="1800" dirty="0" smtClean="0"/>
              <a:t>Focuses on </a:t>
            </a:r>
            <a:r>
              <a:rPr lang="en-US" sz="1800" b="1" dirty="0" smtClean="0"/>
              <a:t>utilizing existing satellite data and developing new capabilities for space-based global observations</a:t>
            </a:r>
            <a:r>
              <a:rPr lang="en-US" sz="1800" dirty="0" smtClean="0"/>
              <a:t> of land cover, ocean color, greenhouse gases, carbon stocks, primary productivity, vegetation composition, physiology, phenology, successional processes, biodiversity, and the biophysics of remote sensing these phenomena.</a:t>
            </a:r>
            <a:endParaRPr lang="en-US" sz="1800" dirty="0"/>
          </a:p>
          <a:p>
            <a:pPr marL="341313" indent="-341313">
              <a:spcBef>
                <a:spcPts val="0"/>
              </a:spcBef>
              <a:buClr>
                <a:schemeClr val="tx1"/>
              </a:buClr>
              <a:buSzPct val="100000"/>
              <a:buFont typeface="Arial" pitchFamily="34" charset="0"/>
              <a:buChar char="•"/>
            </a:pPr>
            <a:r>
              <a:rPr lang="en-US" sz="1800" dirty="0" smtClean="0"/>
              <a:t>Uses spatial information from </a:t>
            </a:r>
            <a:r>
              <a:rPr lang="en-US" sz="1800" b="1" dirty="0" smtClean="0"/>
              <a:t>remote sensing data to scale up </a:t>
            </a:r>
            <a:r>
              <a:rPr lang="en-US" sz="1800" dirty="0" smtClean="0"/>
              <a:t>site-based measurements to regional and global scales</a:t>
            </a:r>
          </a:p>
          <a:p>
            <a:pPr marL="341313" indent="-341313">
              <a:spcBef>
                <a:spcPts val="0"/>
              </a:spcBef>
              <a:buClr>
                <a:schemeClr val="tx1"/>
              </a:buClr>
              <a:buSzPct val="100000"/>
              <a:buFont typeface="Arial" pitchFamily="34" charset="0"/>
              <a:buChar char="•"/>
            </a:pPr>
            <a:r>
              <a:rPr lang="en-US" sz="1800" dirty="0" smtClean="0"/>
              <a:t>Analyzes </a:t>
            </a:r>
            <a:r>
              <a:rPr lang="en-US" sz="1800" b="1" dirty="0" smtClean="0"/>
              <a:t>time series remote sensing data records to document and understand variability and changes </a:t>
            </a:r>
            <a:r>
              <a:rPr lang="en-US" sz="1800" dirty="0" smtClean="0"/>
              <a:t>over time in ecosystems, land cover, and carbon cycling</a:t>
            </a:r>
          </a:p>
          <a:p>
            <a:pPr marL="341313" indent="-341313">
              <a:spcBef>
                <a:spcPts val="0"/>
              </a:spcBef>
              <a:buClr>
                <a:schemeClr val="tx1"/>
              </a:buClr>
              <a:buSzPct val="100000"/>
              <a:buFont typeface="Arial" pitchFamily="34" charset="0"/>
              <a:buChar char="•"/>
            </a:pPr>
            <a:r>
              <a:rPr lang="en-US" sz="1800" dirty="0" smtClean="0"/>
              <a:t>Conducts calibration/validation of satellite data; algorithm development; airborne field campaigns; process investigations; and data analysis/integration/assimilation</a:t>
            </a:r>
            <a:endParaRPr lang="en-US" sz="1800" dirty="0"/>
          </a:p>
          <a:p>
            <a:pPr marL="341313" indent="-341313">
              <a:spcBef>
                <a:spcPts val="0"/>
              </a:spcBef>
              <a:buClr>
                <a:schemeClr val="tx1"/>
              </a:buClr>
              <a:buSzPct val="100000"/>
              <a:buFont typeface="Arial" pitchFamily="34" charset="0"/>
              <a:buChar char="•"/>
            </a:pPr>
            <a:r>
              <a:rPr lang="en-US" sz="1800" dirty="0" smtClean="0"/>
              <a:t>Develops and exercises advanced, quantitative carbon and ecosystems </a:t>
            </a:r>
            <a:r>
              <a:rPr lang="en-US" sz="1800" b="1" dirty="0" smtClean="0"/>
              <a:t>models</a:t>
            </a:r>
            <a:r>
              <a:rPr lang="en-US" sz="1800" dirty="0" smtClean="0"/>
              <a:t>, data assimilation models, and coupled land-ocean-atmosphere models</a:t>
            </a:r>
          </a:p>
          <a:p>
            <a:pPr marL="341313" indent="-341313">
              <a:spcBef>
                <a:spcPts val="0"/>
              </a:spcBef>
              <a:buClr>
                <a:schemeClr val="tx1"/>
              </a:buClr>
              <a:buSzPct val="100000"/>
            </a:pPr>
            <a:r>
              <a:rPr lang="en-US" sz="1800" dirty="0" smtClean="0"/>
              <a:t>Demonstrates </a:t>
            </a:r>
            <a:r>
              <a:rPr lang="en-US" sz="1800" b="1" dirty="0" smtClean="0"/>
              <a:t>innovative uses and practical benefits </a:t>
            </a:r>
            <a:r>
              <a:rPr lang="en-US" sz="1800" dirty="0" smtClean="0"/>
              <a:t>of NASA Earth science data, scientific knowledge, and technology </a:t>
            </a:r>
          </a:p>
          <a:p>
            <a:pPr marL="341313" indent="-341313">
              <a:spcBef>
                <a:spcPts val="0"/>
              </a:spcBef>
              <a:buClr>
                <a:schemeClr val="tx1"/>
              </a:buClr>
              <a:buSzPct val="100000"/>
            </a:pPr>
            <a:r>
              <a:rPr lang="en-US" sz="1800" b="1" dirty="0" smtClean="0"/>
              <a:t>Develops and demonstrates technologies </a:t>
            </a:r>
            <a:r>
              <a:rPr lang="en-US" sz="1800" dirty="0" smtClean="0"/>
              <a:t>that enable improved future capability for the nation</a:t>
            </a:r>
          </a:p>
          <a:p>
            <a:pPr marL="341313" indent="-341313">
              <a:spcBef>
                <a:spcPts val="0"/>
              </a:spcBef>
            </a:pPr>
            <a:endParaRPr lang="en-US" sz="1800"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6499225" y="6300788"/>
            <a:ext cx="1905000" cy="354012"/>
          </a:xfrm>
          <a:prstGeom prst="rect">
            <a:avLst/>
          </a:prstGeom>
        </p:spPr>
        <p:txBody>
          <a:bodyPr/>
          <a:lstStyle/>
          <a:p>
            <a:r>
              <a:rPr lang="en-US" dirty="0" smtClean="0"/>
              <a:t> </a:t>
            </a:r>
            <a:endParaRPr lang="en-US" dirty="0"/>
          </a:p>
        </p:txBody>
      </p:sp>
      <p:sp>
        <p:nvSpPr>
          <p:cNvPr id="1391618" name="Rectangle 2"/>
          <p:cNvSpPr>
            <a:spLocks noGrp="1" noChangeArrowheads="1"/>
          </p:cNvSpPr>
          <p:nvPr>
            <p:ph type="title"/>
          </p:nvPr>
        </p:nvSpPr>
        <p:spPr>
          <a:xfrm>
            <a:off x="1219200" y="-152400"/>
            <a:ext cx="8229600" cy="1143000"/>
          </a:xfrm>
        </p:spPr>
        <p:txBody>
          <a:bodyPr/>
          <a:lstStyle/>
          <a:p>
            <a:r>
              <a:rPr lang="en-US" dirty="0"/>
              <a:t>  </a:t>
            </a:r>
            <a:r>
              <a:rPr lang="en-US" sz="3600" b="1" dirty="0" smtClean="0">
                <a:solidFill>
                  <a:schemeClr val="bg1"/>
                </a:solidFill>
              </a:rPr>
              <a:t>NASA CC&amp;E Research Cooperation</a:t>
            </a:r>
            <a:endParaRPr lang="en-US" sz="3600" b="1" dirty="0">
              <a:solidFill>
                <a:schemeClr val="bg1"/>
              </a:solidFill>
            </a:endParaRPr>
          </a:p>
        </p:txBody>
      </p:sp>
      <p:sp>
        <p:nvSpPr>
          <p:cNvPr id="1391619" name="Rectangle 3"/>
          <p:cNvSpPr>
            <a:spLocks noGrp="1" noChangeArrowheads="1"/>
          </p:cNvSpPr>
          <p:nvPr>
            <p:ph type="body" idx="1"/>
          </p:nvPr>
        </p:nvSpPr>
        <p:spPr>
          <a:xfrm>
            <a:off x="79413" y="914400"/>
            <a:ext cx="9064587" cy="5943600"/>
          </a:xfrm>
        </p:spPr>
        <p:txBody>
          <a:bodyPr/>
          <a:lstStyle/>
          <a:p>
            <a:pPr marL="0" indent="0">
              <a:buNone/>
            </a:pPr>
            <a:r>
              <a:rPr lang="en-US" sz="2400" b="1" dirty="0" smtClean="0"/>
              <a:t>NASA conducts its ecosystems and carbon cycle research in close coordination with other U.S. agencies, other nations, and relevant international programs. Important cooperation includes:</a:t>
            </a:r>
            <a:endParaRPr lang="en-US" sz="2400" b="1" dirty="0"/>
          </a:p>
          <a:p>
            <a:pPr>
              <a:buClr>
                <a:schemeClr val="tx1"/>
              </a:buClr>
              <a:buSzPct val="100000"/>
              <a:buFont typeface="Arial" pitchFamily="34" charset="0"/>
              <a:buChar char="•"/>
            </a:pPr>
            <a:r>
              <a:rPr lang="en-US" sz="1800" b="1" dirty="0" smtClean="0"/>
              <a:t>Close partnerships with other federal agencies </a:t>
            </a:r>
            <a:r>
              <a:rPr lang="en-US" sz="1800" dirty="0" smtClean="0"/>
              <a:t>(principally USDA, NOAA, USGS, DOE, and NSF), especially for ensuring efficient links to surface measurement networks, process studies, and decision support (coordination is primarily through the U.S. Global Change Research Program’s Interagency Working Groups)</a:t>
            </a:r>
          </a:p>
          <a:p>
            <a:pPr>
              <a:buClr>
                <a:schemeClr val="tx1"/>
              </a:buClr>
              <a:buSzPct val="100000"/>
            </a:pPr>
            <a:r>
              <a:rPr lang="en-US" sz="1800" dirty="0" smtClean="0"/>
              <a:t>The International Ocean Color Coordinating Group (</a:t>
            </a:r>
            <a:r>
              <a:rPr lang="en-US" sz="1800" b="1" dirty="0" smtClean="0"/>
              <a:t>IOCCG</a:t>
            </a:r>
            <a:r>
              <a:rPr lang="en-US" sz="1800" dirty="0" smtClean="0"/>
              <a:t>)</a:t>
            </a:r>
          </a:p>
          <a:p>
            <a:pPr>
              <a:buClr>
                <a:schemeClr val="tx1"/>
              </a:buClr>
              <a:buSzPct val="100000"/>
              <a:buFont typeface="Arial" pitchFamily="34" charset="0"/>
              <a:buChar char="•"/>
            </a:pPr>
            <a:r>
              <a:rPr lang="en-US" sz="1800" dirty="0" smtClean="0"/>
              <a:t>The Global Carbon Project (GCP) of </a:t>
            </a:r>
            <a:r>
              <a:rPr lang="en-US" sz="1800" b="1" dirty="0" smtClean="0"/>
              <a:t>IGBP, WCRP, IHDP</a:t>
            </a:r>
            <a:r>
              <a:rPr lang="en-US" sz="1800" dirty="0" smtClean="0"/>
              <a:t>; Global Land Project (GLP) of IGBP and IHDP, Integrated Land Ecosystem-Atmosphere Processes Study (</a:t>
            </a:r>
            <a:r>
              <a:rPr lang="en-US" sz="1800" dirty="0" err="1" smtClean="0"/>
              <a:t>iLEAPS</a:t>
            </a:r>
            <a:r>
              <a:rPr lang="en-US" sz="1800" dirty="0" smtClean="0"/>
              <a:t>) of IGBP, and Analysis, Integration and Modeling of the Earth System (AIMES) project of IGBP</a:t>
            </a:r>
          </a:p>
          <a:p>
            <a:pPr>
              <a:buClr>
                <a:schemeClr val="tx1"/>
              </a:buClr>
              <a:buSzPct val="100000"/>
              <a:buFont typeface="Arial" pitchFamily="34" charset="0"/>
              <a:buChar char="•"/>
            </a:pPr>
            <a:r>
              <a:rPr lang="en-US" sz="1800" dirty="0" smtClean="0"/>
              <a:t>The Group on Earth Observations (</a:t>
            </a:r>
            <a:r>
              <a:rPr lang="en-US" sz="1800" b="1" dirty="0" smtClean="0"/>
              <a:t>GEO</a:t>
            </a:r>
            <a:r>
              <a:rPr lang="en-US" sz="1800" dirty="0" smtClean="0"/>
              <a:t>) Carbon Community of Practice (and Forest Carbon Tracking Project) and the U.S. </a:t>
            </a:r>
            <a:r>
              <a:rPr lang="en-US" sz="1800" dirty="0" err="1" smtClean="0"/>
              <a:t>SilvaCarbon</a:t>
            </a:r>
            <a:r>
              <a:rPr lang="en-US" sz="1800" dirty="0" smtClean="0"/>
              <a:t> program in support of FCT and United Nations Collaborative </a:t>
            </a:r>
            <a:r>
              <a:rPr lang="en-US" sz="1800" dirty="0" err="1" smtClean="0"/>
              <a:t>Programme</a:t>
            </a:r>
            <a:r>
              <a:rPr lang="en-US" sz="1800" dirty="0" smtClean="0"/>
              <a:t> on Reducing Emissions from Deforestation and Forest Degradation in Developing Countries (REDD+)</a:t>
            </a:r>
          </a:p>
          <a:p>
            <a:pPr>
              <a:buClr>
                <a:schemeClr val="tx1"/>
              </a:buClr>
              <a:buSzPct val="100000"/>
            </a:pPr>
            <a:r>
              <a:rPr lang="en-US" sz="1800" b="1" dirty="0" smtClean="0"/>
              <a:t>DIVERSITAS</a:t>
            </a:r>
            <a:r>
              <a:rPr lang="en-US" sz="1800" dirty="0" smtClean="0"/>
              <a:t> and the GEO Biodiversity Observation Network (GEO BON)</a:t>
            </a:r>
          </a:p>
          <a:p>
            <a:pPr>
              <a:buClr>
                <a:schemeClr val="tx1"/>
              </a:buClr>
              <a:buSzPct val="100000"/>
              <a:buFont typeface="Arial" pitchFamily="34" charset="0"/>
              <a:buChar char="•"/>
            </a:pPr>
            <a:r>
              <a:rPr lang="en-US" sz="1800" dirty="0" smtClean="0"/>
              <a:t>The Committee for Earth Observing Satellites (</a:t>
            </a:r>
            <a:r>
              <a:rPr lang="en-US" sz="1800" b="1" dirty="0" smtClean="0"/>
              <a:t>CEOS</a:t>
            </a:r>
            <a:r>
              <a:rPr lang="en-US" sz="1800" dirty="0" smtClean="0"/>
              <a:t>) and its Carbon Task Force; virtual Constellations for Land Surface Imaging, Ocean Color, and Atmospheric Composition; and Working Groups on Calibration/Validation and Information Systems</a:t>
            </a:r>
          </a:p>
          <a:p>
            <a:pPr>
              <a:buClr>
                <a:schemeClr val="tx1"/>
              </a:buClr>
              <a:buSzPct val="100000"/>
              <a:buFont typeface="Arial" pitchFamily="34" charset="0"/>
              <a:buChar char="•"/>
            </a:pPr>
            <a:r>
              <a:rPr lang="en-US" sz="1800" dirty="0" err="1" smtClean="0"/>
              <a:t>CarbonNA</a:t>
            </a:r>
            <a:r>
              <a:rPr lang="en-US" sz="1800" dirty="0" smtClean="0"/>
              <a:t> for Canada-Mexico-U.S. cooperation on North American carbon dynamics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5C7F3E-2257-4075-911D-2808B162F2CC}" type="slidenum">
              <a:rPr lang="en-US" smtClean="0"/>
              <a:pPr>
                <a:defRPr/>
              </a:pPr>
              <a:t>9</a:t>
            </a:fld>
            <a:endParaRPr lang="en-US" dirty="0"/>
          </a:p>
        </p:txBody>
      </p:sp>
      <p:pic>
        <p:nvPicPr>
          <p:cNvPr id="3" name="Picture 3"/>
          <p:cNvPicPr>
            <a:picLocks noChangeAspect="1" noChangeArrowheads="1"/>
          </p:cNvPicPr>
          <p:nvPr/>
        </p:nvPicPr>
        <p:blipFill>
          <a:blip r:embed="rId2" cstate="print"/>
          <a:srcRect l="17" t="24438" b="59315"/>
          <a:stretch>
            <a:fillRect/>
          </a:stretch>
        </p:blipFill>
        <p:spPr bwMode="auto">
          <a:xfrm>
            <a:off x="0" y="0"/>
            <a:ext cx="9144000" cy="990600"/>
          </a:xfrm>
          <a:prstGeom prst="rect">
            <a:avLst/>
          </a:prstGeom>
          <a:noFill/>
          <a:ln w="9525">
            <a:noFill/>
            <a:miter lim="800000"/>
            <a:headEnd/>
            <a:tailEnd/>
          </a:ln>
        </p:spPr>
      </p:pic>
      <p:sp>
        <p:nvSpPr>
          <p:cNvPr id="4" name="Line 5"/>
          <p:cNvSpPr>
            <a:spLocks noChangeShapeType="1"/>
          </p:cNvSpPr>
          <p:nvPr/>
        </p:nvSpPr>
        <p:spPr bwMode="auto">
          <a:xfrm flipH="1">
            <a:off x="4549774" y="990601"/>
            <a:ext cx="22225" cy="5867400"/>
          </a:xfrm>
          <a:prstGeom prst="line">
            <a:avLst/>
          </a:prstGeom>
          <a:noFill/>
          <a:ln w="12700">
            <a:solidFill>
              <a:schemeClr val="tx1"/>
            </a:solidFill>
            <a:round/>
            <a:headEnd/>
            <a:tailEnd/>
          </a:ln>
          <a:effectLst/>
        </p:spPr>
        <p:txBody>
          <a:bodyPr/>
          <a:lstStyle/>
          <a:p>
            <a:endParaRPr lang="en-US"/>
          </a:p>
        </p:txBody>
      </p:sp>
      <p:sp>
        <p:nvSpPr>
          <p:cNvPr id="5" name="Line 6"/>
          <p:cNvSpPr>
            <a:spLocks noChangeShapeType="1"/>
          </p:cNvSpPr>
          <p:nvPr/>
        </p:nvSpPr>
        <p:spPr bwMode="auto">
          <a:xfrm>
            <a:off x="0" y="3948113"/>
            <a:ext cx="9144000" cy="0"/>
          </a:xfrm>
          <a:prstGeom prst="line">
            <a:avLst/>
          </a:prstGeom>
          <a:noFill/>
          <a:ln w="12700">
            <a:solidFill>
              <a:schemeClr val="tx1"/>
            </a:solidFill>
            <a:round/>
            <a:headEnd/>
            <a:tailEnd/>
          </a:ln>
          <a:effectLst/>
        </p:spPr>
        <p:txBody>
          <a:bodyPr/>
          <a:lstStyle/>
          <a:p>
            <a:endParaRPr lang="en-US"/>
          </a:p>
        </p:txBody>
      </p:sp>
      <p:sp>
        <p:nvSpPr>
          <p:cNvPr id="6" name="TextBox 5"/>
          <p:cNvSpPr txBox="1"/>
          <p:nvPr/>
        </p:nvSpPr>
        <p:spPr>
          <a:xfrm>
            <a:off x="2438400" y="-152400"/>
            <a:ext cx="6172200" cy="1200329"/>
          </a:xfrm>
          <a:prstGeom prst="rect">
            <a:avLst/>
          </a:prstGeom>
          <a:noFill/>
        </p:spPr>
        <p:txBody>
          <a:bodyPr wrap="square" rtlCol="0">
            <a:spAutoFit/>
          </a:bodyPr>
          <a:lstStyle/>
          <a:p>
            <a:pPr algn="ctr"/>
            <a:r>
              <a:rPr lang="en-US" sz="3600" b="1" dirty="0" smtClean="0">
                <a:solidFill>
                  <a:schemeClr val="bg1"/>
                </a:solidFill>
                <a:latin typeface="+mj-lt"/>
              </a:rPr>
              <a:t>R &amp; A:  Ocean Biology and Biogeochemistry Program</a:t>
            </a:r>
            <a:endParaRPr lang="en-US" sz="3600" b="1" dirty="0">
              <a:solidFill>
                <a:schemeClr val="bg1"/>
              </a:solidFill>
              <a:latin typeface="+mj-lt"/>
            </a:endParaRPr>
          </a:p>
        </p:txBody>
      </p:sp>
      <p:sp>
        <p:nvSpPr>
          <p:cNvPr id="7" name="TextBox 6"/>
          <p:cNvSpPr txBox="1"/>
          <p:nvPr/>
        </p:nvSpPr>
        <p:spPr>
          <a:xfrm>
            <a:off x="0" y="990600"/>
            <a:ext cx="4572000" cy="2769989"/>
          </a:xfrm>
          <a:prstGeom prst="rect">
            <a:avLst/>
          </a:prstGeom>
          <a:noFill/>
        </p:spPr>
        <p:txBody>
          <a:bodyPr wrap="square" rtlCol="0">
            <a:spAutoFit/>
          </a:bodyPr>
          <a:lstStyle/>
          <a:p>
            <a:pPr algn="ctr"/>
            <a:r>
              <a:rPr lang="en-US" b="1" dirty="0" smtClean="0">
                <a:latin typeface="+mn-lt"/>
              </a:rPr>
              <a:t>Goals &amp; Objectives</a:t>
            </a:r>
            <a:endParaRPr lang="en-US" sz="2000" dirty="0" smtClean="0">
              <a:latin typeface="+mj-lt"/>
            </a:endParaRPr>
          </a:p>
          <a:p>
            <a:pPr>
              <a:buClr>
                <a:srgbClr val="3333CC"/>
              </a:buClr>
              <a:buFont typeface="Arial" pitchFamily="34" charset="0"/>
              <a:buChar char="•"/>
            </a:pPr>
            <a:r>
              <a:rPr lang="en-US" dirty="0" smtClean="0">
                <a:latin typeface="+mj-lt"/>
              </a:rPr>
              <a:t> To describe, quantify, understand, predict the biological and biogeochemical regimes of the upper ocean using observations of aquatic optical properties from space, aircraft, and other suborbital platforms.</a:t>
            </a:r>
          </a:p>
          <a:p>
            <a:pPr lvl="1">
              <a:buClr>
                <a:srgbClr val="3333CC"/>
              </a:buClr>
              <a:buFont typeface="Arial" pitchFamily="34" charset="0"/>
              <a:buChar char="•"/>
            </a:pPr>
            <a:r>
              <a:rPr lang="en-US" sz="1600" dirty="0" smtClean="0">
                <a:latin typeface="+mj-lt"/>
              </a:rPr>
              <a:t> Observe aquatic </a:t>
            </a:r>
            <a:r>
              <a:rPr lang="en-US" sz="1600" dirty="0" err="1" smtClean="0">
                <a:latin typeface="+mj-lt"/>
              </a:rPr>
              <a:t>ecosystem(s</a:t>
            </a:r>
            <a:r>
              <a:rPr lang="en-US" sz="1600" dirty="0" smtClean="0">
                <a:latin typeface="+mj-lt"/>
              </a:rPr>
              <a:t>), their function and feedbacks/responses to climate/environmental forcings</a:t>
            </a:r>
          </a:p>
          <a:p>
            <a:pPr lvl="1">
              <a:buClr>
                <a:srgbClr val="3333CC"/>
              </a:buClr>
              <a:buFont typeface="Arial" pitchFamily="34" charset="0"/>
              <a:buChar char="•"/>
            </a:pPr>
            <a:r>
              <a:rPr lang="en-US" sz="1600" dirty="0" smtClean="0">
                <a:latin typeface="+mj-lt"/>
              </a:rPr>
              <a:t> field campaigns, modeling</a:t>
            </a:r>
            <a:r>
              <a:rPr lang="en-US" dirty="0" smtClean="0">
                <a:latin typeface="+mj-lt"/>
              </a:rPr>
              <a:t> </a:t>
            </a:r>
            <a:endParaRPr lang="en-US" dirty="0">
              <a:latin typeface="+mj-lt"/>
            </a:endParaRPr>
          </a:p>
        </p:txBody>
      </p:sp>
      <p:sp>
        <p:nvSpPr>
          <p:cNvPr id="8" name="TextBox 7"/>
          <p:cNvSpPr txBox="1"/>
          <p:nvPr/>
        </p:nvSpPr>
        <p:spPr>
          <a:xfrm>
            <a:off x="4572000" y="1143000"/>
            <a:ext cx="4495800" cy="2723823"/>
          </a:xfrm>
          <a:prstGeom prst="rect">
            <a:avLst/>
          </a:prstGeom>
          <a:noFill/>
        </p:spPr>
        <p:txBody>
          <a:bodyPr wrap="square" rtlCol="0">
            <a:spAutoFit/>
          </a:bodyPr>
          <a:lstStyle/>
          <a:p>
            <a:pPr algn="ctr"/>
            <a:r>
              <a:rPr lang="en-US" b="1" dirty="0" smtClean="0">
                <a:latin typeface="+mn-lt"/>
              </a:rPr>
              <a:t>Missions &amp; Instruments</a:t>
            </a:r>
            <a:endParaRPr lang="en-US" dirty="0" smtClean="0">
              <a:latin typeface="+mn-lt"/>
            </a:endParaRPr>
          </a:p>
          <a:p>
            <a:pPr>
              <a:spcBef>
                <a:spcPct val="10000"/>
              </a:spcBef>
              <a:buClr>
                <a:srgbClr val="3333CC"/>
              </a:buClr>
              <a:buFont typeface="Arial" pitchFamily="34" charset="0"/>
              <a:buChar char="•"/>
              <a:tabLst>
                <a:tab pos="468313" algn="l"/>
              </a:tabLst>
            </a:pPr>
            <a:r>
              <a:rPr lang="en-US" dirty="0" smtClean="0">
                <a:latin typeface="+mn-lt"/>
              </a:rPr>
              <a:t> Systematic:  SeaWiFS (R.I.P); MODIS-Aqua; NPP/JPSS (VIIRS)</a:t>
            </a:r>
          </a:p>
          <a:p>
            <a:pPr>
              <a:spcBef>
                <a:spcPct val="10000"/>
              </a:spcBef>
              <a:buClr>
                <a:srgbClr val="3333CC"/>
              </a:buClr>
              <a:buFont typeface="Arial" pitchFamily="34" charset="0"/>
              <a:buChar char="•"/>
              <a:tabLst>
                <a:tab pos="468313" algn="l"/>
              </a:tabLst>
            </a:pPr>
            <a:r>
              <a:rPr lang="en-US" dirty="0" smtClean="0">
                <a:latin typeface="+mn-lt"/>
              </a:rPr>
              <a:t> Exploratory:  Aquarius; HICO; OCO-2; AVHRR; QuikSCAT</a:t>
            </a:r>
          </a:p>
          <a:p>
            <a:pPr>
              <a:spcBef>
                <a:spcPct val="10000"/>
              </a:spcBef>
              <a:buClr>
                <a:srgbClr val="3333CC"/>
              </a:buClr>
              <a:buFont typeface="Arial" pitchFamily="34" charset="0"/>
              <a:buChar char="•"/>
              <a:tabLst>
                <a:tab pos="468313" algn="l"/>
              </a:tabLst>
            </a:pPr>
            <a:r>
              <a:rPr lang="en-US" dirty="0" smtClean="0">
                <a:latin typeface="+mn-lt"/>
              </a:rPr>
              <a:t> Decadal Survey: ACE; GEO-CAPE; </a:t>
            </a:r>
            <a:r>
              <a:rPr lang="en-US" dirty="0" err="1" smtClean="0">
                <a:latin typeface="+mn-lt"/>
              </a:rPr>
              <a:t>HyspIRI</a:t>
            </a:r>
            <a:r>
              <a:rPr lang="en-US" dirty="0" smtClean="0">
                <a:latin typeface="+mn-lt"/>
              </a:rPr>
              <a:t>; ASCENDS</a:t>
            </a:r>
          </a:p>
          <a:p>
            <a:pPr>
              <a:spcBef>
                <a:spcPct val="10000"/>
              </a:spcBef>
              <a:buClr>
                <a:srgbClr val="3333CC"/>
              </a:buClr>
              <a:buFont typeface="Arial" pitchFamily="34" charset="0"/>
              <a:buChar char="•"/>
              <a:tabLst>
                <a:tab pos="468313" algn="l"/>
              </a:tabLst>
            </a:pPr>
            <a:r>
              <a:rPr lang="en-US" dirty="0" smtClean="0">
                <a:latin typeface="+mn-lt"/>
              </a:rPr>
              <a:t> Climate Initiative: PACE</a:t>
            </a:r>
          </a:p>
          <a:p>
            <a:pPr>
              <a:spcBef>
                <a:spcPct val="10000"/>
              </a:spcBef>
              <a:buClr>
                <a:srgbClr val="3333CC"/>
              </a:buClr>
              <a:buFont typeface="Arial" pitchFamily="34" charset="0"/>
              <a:buChar char="•"/>
              <a:tabLst>
                <a:tab pos="468313" algn="l"/>
              </a:tabLst>
            </a:pPr>
            <a:r>
              <a:rPr lang="en-US" dirty="0" smtClean="0">
                <a:latin typeface="+mn-lt"/>
              </a:rPr>
              <a:t> Airborne:  PRISM (TBD)</a:t>
            </a:r>
            <a:endParaRPr lang="en-US" dirty="0">
              <a:latin typeface="+mn-lt"/>
            </a:endParaRPr>
          </a:p>
        </p:txBody>
      </p:sp>
      <p:sp>
        <p:nvSpPr>
          <p:cNvPr id="9" name="TextBox 8"/>
          <p:cNvSpPr txBox="1"/>
          <p:nvPr/>
        </p:nvSpPr>
        <p:spPr>
          <a:xfrm>
            <a:off x="0" y="3962400"/>
            <a:ext cx="4495800" cy="2769989"/>
          </a:xfrm>
          <a:prstGeom prst="rect">
            <a:avLst/>
          </a:prstGeom>
          <a:noFill/>
        </p:spPr>
        <p:txBody>
          <a:bodyPr wrap="square" rtlCol="0">
            <a:spAutoFit/>
          </a:bodyPr>
          <a:lstStyle/>
          <a:p>
            <a:pPr algn="ctr"/>
            <a:r>
              <a:rPr lang="en-US" b="1" dirty="0" smtClean="0">
                <a:latin typeface="+mn-lt"/>
              </a:rPr>
              <a:t>Funded Research (FY2011) </a:t>
            </a:r>
            <a:endParaRPr lang="en-US" dirty="0" smtClean="0">
              <a:latin typeface="+mn-lt"/>
            </a:endParaRPr>
          </a:p>
          <a:p>
            <a:pPr>
              <a:buClr>
                <a:srgbClr val="3333CC"/>
              </a:buClr>
              <a:buFont typeface="Arial" pitchFamily="34" charset="0"/>
              <a:buChar char="•"/>
              <a:tabLst>
                <a:tab pos="3543300" algn="l"/>
              </a:tabLst>
            </a:pPr>
            <a:r>
              <a:rPr lang="en-US" dirty="0" smtClean="0">
                <a:latin typeface="+mn-lt"/>
              </a:rPr>
              <a:t> OB&amp;B R&amp;A:       	$7.8M</a:t>
            </a:r>
          </a:p>
          <a:p>
            <a:pPr lvl="1">
              <a:buClr>
                <a:srgbClr val="3333CC"/>
              </a:buClr>
              <a:buFont typeface="Arial" pitchFamily="34" charset="0"/>
              <a:buChar char="•"/>
            </a:pPr>
            <a:r>
              <a:rPr lang="en-US" sz="1600" dirty="0" smtClean="0">
                <a:latin typeface="+mn-lt"/>
              </a:rPr>
              <a:t> Ocean Biogeochemistry</a:t>
            </a:r>
          </a:p>
          <a:p>
            <a:pPr lvl="1">
              <a:buClr>
                <a:srgbClr val="3333CC"/>
              </a:buClr>
              <a:buFont typeface="Arial" pitchFamily="34" charset="0"/>
              <a:buChar char="•"/>
            </a:pPr>
            <a:r>
              <a:rPr lang="en-US" sz="1600" dirty="0" smtClean="0">
                <a:latin typeface="+mn-lt"/>
              </a:rPr>
              <a:t> Ocean Ecology</a:t>
            </a:r>
          </a:p>
          <a:p>
            <a:pPr lvl="1">
              <a:buClr>
                <a:srgbClr val="3333CC"/>
              </a:buClr>
              <a:buFont typeface="Arial" pitchFamily="34" charset="0"/>
              <a:buChar char="•"/>
            </a:pPr>
            <a:r>
              <a:rPr lang="en-US" sz="1600" dirty="0" smtClean="0">
                <a:latin typeface="+mn-lt"/>
              </a:rPr>
              <a:t> Biological Oceanography</a:t>
            </a:r>
          </a:p>
          <a:p>
            <a:pPr>
              <a:buClr>
                <a:srgbClr val="3333CC"/>
              </a:buClr>
              <a:buFont typeface="Arial" pitchFamily="34" charset="0"/>
              <a:buChar char="•"/>
            </a:pPr>
            <a:r>
              <a:rPr lang="en-US" dirty="0" smtClean="0">
                <a:latin typeface="+mn-lt"/>
              </a:rPr>
              <a:t> Carbon Cycle Science	              $ 1.5M</a:t>
            </a:r>
          </a:p>
          <a:p>
            <a:pPr>
              <a:buClr>
                <a:srgbClr val="3333CC"/>
              </a:buClr>
              <a:buFont typeface="Arial" pitchFamily="34" charset="0"/>
              <a:buChar char="•"/>
            </a:pPr>
            <a:r>
              <a:rPr lang="en-US" dirty="0" smtClean="0">
                <a:latin typeface="+mn-lt"/>
              </a:rPr>
              <a:t> Terra/Aqua Science	              $ 3.9M</a:t>
            </a:r>
          </a:p>
          <a:p>
            <a:pPr>
              <a:buClr>
                <a:srgbClr val="3333CC"/>
              </a:buClr>
              <a:buFont typeface="Arial" pitchFamily="34" charset="0"/>
              <a:buChar char="•"/>
            </a:pPr>
            <a:r>
              <a:rPr lang="en-US" dirty="0" smtClean="0">
                <a:latin typeface="+mn-lt"/>
              </a:rPr>
              <a:t> NPP Science Team	           	              $ 0.7M</a:t>
            </a:r>
          </a:p>
          <a:p>
            <a:pPr>
              <a:buClr>
                <a:srgbClr val="3333CC"/>
              </a:buClr>
              <a:buFont typeface="Arial" pitchFamily="34" charset="0"/>
              <a:buChar char="•"/>
            </a:pPr>
            <a:r>
              <a:rPr lang="en-US" dirty="0" smtClean="0">
                <a:latin typeface="+mn-lt"/>
              </a:rPr>
              <a:t> Interdisciplinary Science	              $ 2.0M</a:t>
            </a:r>
          </a:p>
          <a:p>
            <a:pPr>
              <a:buClr>
                <a:srgbClr val="3333CC"/>
              </a:buClr>
              <a:buFont typeface="Arial" pitchFamily="34" charset="0"/>
              <a:buChar char="•"/>
            </a:pPr>
            <a:r>
              <a:rPr lang="en-US" dirty="0" smtClean="0">
                <a:latin typeface="+mn-lt"/>
              </a:rPr>
              <a:t> Carbon Monitoring System                 $ 0.3M</a:t>
            </a:r>
            <a:endParaRPr lang="en-US" dirty="0">
              <a:latin typeface="+mn-lt"/>
            </a:endParaRPr>
          </a:p>
        </p:txBody>
      </p:sp>
      <p:sp>
        <p:nvSpPr>
          <p:cNvPr id="10" name="TextBox 9"/>
          <p:cNvSpPr txBox="1"/>
          <p:nvPr/>
        </p:nvSpPr>
        <p:spPr>
          <a:xfrm>
            <a:off x="4572000" y="3962400"/>
            <a:ext cx="4495800" cy="2585323"/>
          </a:xfrm>
          <a:prstGeom prst="rect">
            <a:avLst/>
          </a:prstGeom>
          <a:noFill/>
        </p:spPr>
        <p:txBody>
          <a:bodyPr wrap="square" rtlCol="0">
            <a:spAutoFit/>
          </a:bodyPr>
          <a:lstStyle/>
          <a:p>
            <a:pPr algn="ctr"/>
            <a:r>
              <a:rPr lang="en-US" b="1" dirty="0" smtClean="0">
                <a:latin typeface="+mn-lt"/>
              </a:rPr>
              <a:t>Key Interactions</a:t>
            </a:r>
            <a:endParaRPr lang="en-US" dirty="0" smtClean="0">
              <a:latin typeface="+mn-lt"/>
            </a:endParaRPr>
          </a:p>
          <a:p>
            <a:pPr>
              <a:buClr>
                <a:srgbClr val="3333CC"/>
              </a:buClr>
              <a:buFont typeface="Arial" pitchFamily="34" charset="0"/>
              <a:buChar char="•"/>
            </a:pPr>
            <a:r>
              <a:rPr lang="en-US" dirty="0" smtClean="0">
                <a:latin typeface="+mn-lt"/>
              </a:rPr>
              <a:t> Ocean Biology Processing Group NASA GSFC</a:t>
            </a:r>
          </a:p>
          <a:p>
            <a:pPr>
              <a:buClr>
                <a:srgbClr val="3333CC"/>
              </a:buClr>
              <a:buFont typeface="Arial" pitchFamily="34" charset="0"/>
              <a:buChar char="•"/>
            </a:pPr>
            <a:r>
              <a:rPr lang="en-US" dirty="0" smtClean="0">
                <a:latin typeface="+mn-lt"/>
              </a:rPr>
              <a:t> IOCCG - ISRO, ESA, CNES, JAXA</a:t>
            </a:r>
          </a:p>
          <a:p>
            <a:pPr>
              <a:buClr>
                <a:srgbClr val="3333CC"/>
              </a:buClr>
              <a:buFont typeface="Arial" pitchFamily="34" charset="0"/>
              <a:buChar char="•"/>
            </a:pPr>
            <a:r>
              <a:rPr lang="en-US" dirty="0" smtClean="0">
                <a:latin typeface="+mn-lt"/>
              </a:rPr>
              <a:t> CEOS OCR-VC and INSITU-OCR</a:t>
            </a:r>
          </a:p>
          <a:p>
            <a:pPr>
              <a:buClr>
                <a:srgbClr val="3333CC"/>
              </a:buClr>
              <a:buFont typeface="Arial" pitchFamily="34" charset="0"/>
              <a:buChar char="•"/>
            </a:pPr>
            <a:r>
              <a:rPr lang="en-US" dirty="0" smtClean="0">
                <a:latin typeface="+mn-lt"/>
              </a:rPr>
              <a:t> USGCRP Carbon Cycle Interagency Working Group (also Ecosystems IWG)</a:t>
            </a:r>
          </a:p>
          <a:p>
            <a:pPr>
              <a:buClr>
                <a:srgbClr val="3333CC"/>
              </a:buClr>
              <a:buFont typeface="Arial" pitchFamily="34" charset="0"/>
              <a:buChar char="•"/>
            </a:pPr>
            <a:r>
              <a:rPr lang="en-US" dirty="0" smtClean="0">
                <a:latin typeface="+mn-lt"/>
              </a:rPr>
              <a:t> NSF, NOAA</a:t>
            </a:r>
          </a:p>
          <a:p>
            <a:pPr>
              <a:buClr>
                <a:srgbClr val="3333CC"/>
              </a:buClr>
              <a:buFont typeface="Arial" pitchFamily="34" charset="0"/>
              <a:buChar char="•"/>
            </a:pPr>
            <a:r>
              <a:rPr lang="en-US" dirty="0" smtClean="0">
                <a:latin typeface="+mn-lt"/>
              </a:rPr>
              <a:t> OCB</a:t>
            </a:r>
          </a:p>
          <a:p>
            <a:pPr>
              <a:buClr>
                <a:srgbClr val="3333CC"/>
              </a:buClr>
              <a:buFont typeface="Arial" pitchFamily="34" charset="0"/>
              <a:buChar char="•"/>
            </a:pPr>
            <a:r>
              <a:rPr lang="en-US" dirty="0" smtClean="0">
                <a:latin typeface="+mn-lt"/>
              </a:rPr>
              <a:t> IGBP IMBER, SOLAS</a:t>
            </a:r>
            <a:endParaRPr lang="en-US"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4658</TotalTime>
  <Words>4377</Words>
  <Application>Microsoft Office PowerPoint</Application>
  <PresentationFormat>On-screen Show (4:3)</PresentationFormat>
  <Paragraphs>524</Paragraphs>
  <Slides>43</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6" baseType="lpstr">
      <vt:lpstr>Arial</vt:lpstr>
      <vt:lpstr>Calibri</vt:lpstr>
      <vt:lpstr>Wingdings</vt:lpstr>
      <vt:lpstr>ヒラギノ角ゴ Pro W3</vt:lpstr>
      <vt:lpstr>ＭＳ Ｐゴシック</vt:lpstr>
      <vt:lpstr>Comic Sans MS</vt:lpstr>
      <vt:lpstr>Lucida Grande</vt:lpstr>
      <vt:lpstr>Arial Black</vt:lpstr>
      <vt:lpstr>Times New Roman</vt:lpstr>
      <vt:lpstr>Times</vt:lpstr>
      <vt:lpstr>Office Theme</vt:lpstr>
      <vt:lpstr>Picture</vt:lpstr>
      <vt:lpstr>Microsoft Drawing</vt:lpstr>
      <vt:lpstr>Slide 1</vt:lpstr>
      <vt:lpstr>Slide 2</vt:lpstr>
      <vt:lpstr>Slide 3</vt:lpstr>
      <vt:lpstr>Slide 4</vt:lpstr>
      <vt:lpstr>  NASA Carbon Cycle Research</vt:lpstr>
      <vt:lpstr>NASA Ecosystems Research</vt:lpstr>
      <vt:lpstr>  NASA’s Approach to CC&amp;E Research</vt:lpstr>
      <vt:lpstr>  NASA CC&amp;E Research Cooperation</vt:lpstr>
      <vt:lpstr>Slide 9</vt:lpstr>
      <vt:lpstr>Slide 10</vt:lpstr>
      <vt:lpstr>Slide 11</vt:lpstr>
      <vt:lpstr>Slide 12</vt:lpstr>
      <vt:lpstr>Slide 13</vt:lpstr>
      <vt:lpstr>Slide 14</vt:lpstr>
      <vt:lpstr>Slide 15</vt:lpstr>
      <vt:lpstr>Future Orbital Flight Missions –  2011 – 2022</vt:lpstr>
      <vt:lpstr> Updates on Decadal Survey Mission Status</vt:lpstr>
      <vt:lpstr> Updates on Decadal Survey Mission Status</vt:lpstr>
      <vt:lpstr> Updates on Other Mission Status</vt:lpstr>
      <vt:lpstr>Slide 20</vt:lpstr>
      <vt:lpstr>Two NASA Earth Venture-1 Suborbital Missions Relevant to CC&amp;E</vt:lpstr>
      <vt:lpstr>NASA Carbon Monitoring System Pilot Initiative</vt:lpstr>
      <vt:lpstr>New USGCRP Strategic Plan Released for Public Comment </vt:lpstr>
      <vt:lpstr>NASA Support of the  National Climate Assessment</vt:lpstr>
      <vt:lpstr> Also Of Interest for Focus Area</vt:lpstr>
      <vt:lpstr> Also Of Interest for Focus Area</vt:lpstr>
      <vt:lpstr>cce.nasa.gov</vt:lpstr>
      <vt:lpstr>Slide 28</vt:lpstr>
      <vt:lpstr>Slide 29</vt:lpstr>
      <vt:lpstr>Opportunities</vt:lpstr>
      <vt:lpstr>Major Issues</vt:lpstr>
      <vt:lpstr>Major Program Management Challenges</vt:lpstr>
      <vt:lpstr> Major Program Management Challenges</vt:lpstr>
      <vt:lpstr>Science Priorities for the Future</vt:lpstr>
      <vt:lpstr>Science Priorities for the Future</vt:lpstr>
      <vt:lpstr>Science Priorities for the Future</vt:lpstr>
      <vt:lpstr>NASA Solicitations Anticipated in the Upcoming Year</vt:lpstr>
      <vt:lpstr>Slide 38</vt:lpstr>
      <vt:lpstr>2011 Carbon Cycle and Ecosystems Focus Area Joint Science Workshop</vt:lpstr>
      <vt:lpstr>2011 Carbon Cycle and Ecosystems Focus Area Joint Science Workshop:  Format</vt:lpstr>
      <vt:lpstr>2011 Carbon Cycle and Ecosystems Focus Area Joint Science Workshop</vt:lpstr>
      <vt:lpstr>2011 CC&amp;E Focus Area Joint Science Workshop Steering Committee</vt:lpstr>
      <vt:lpstr>Slide 43</vt:lpstr>
    </vt:vector>
  </TitlesOfParts>
  <Company>NASA/ODIN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Diane E Wickland</dc:creator>
  <cp:lastModifiedBy>dwicklan</cp:lastModifiedBy>
  <cp:revision>454</cp:revision>
  <dcterms:created xsi:type="dcterms:W3CDTF">2010-07-04T16:49:31Z</dcterms:created>
  <dcterms:modified xsi:type="dcterms:W3CDTF">2011-10-03T11:58:51Z</dcterms:modified>
</cp:coreProperties>
</file>