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3BF28-DE41-4524-A6D0-CEDA36CC819B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05325-B3BB-442E-9343-D6ECCCA1B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 model with different phytoplankton size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22CB-B4BF-4E47-9045-3E7BD8A7B5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BA06-2727-4D95-8FED-45FD4E5DD79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675-AD02-443F-85EE-A7732329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BA06-2727-4D95-8FED-45FD4E5DD79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675-AD02-443F-85EE-A7732329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BA06-2727-4D95-8FED-45FD4E5DD79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675-AD02-443F-85EE-A7732329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BA06-2727-4D95-8FED-45FD4E5DD79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675-AD02-443F-85EE-A7732329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BA06-2727-4D95-8FED-45FD4E5DD79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675-AD02-443F-85EE-A7732329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BA06-2727-4D95-8FED-45FD4E5DD79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675-AD02-443F-85EE-A7732329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BA06-2727-4D95-8FED-45FD4E5DD79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675-AD02-443F-85EE-A7732329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BA06-2727-4D95-8FED-45FD4E5DD79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675-AD02-443F-85EE-A7732329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BA06-2727-4D95-8FED-45FD4E5DD79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675-AD02-443F-85EE-A7732329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BA06-2727-4D95-8FED-45FD4E5DD79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675-AD02-443F-85EE-A7732329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BA06-2727-4D95-8FED-45FD4E5DD79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4675-AD02-443F-85EE-A7732329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2BA06-2727-4D95-8FED-45FD4E5DD79C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4675-AD02-443F-85EE-A7732329A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1470025"/>
          </a:xfrm>
          <a:solidFill>
            <a:schemeClr val="tx2">
              <a:lumMod val="40000"/>
              <a:lumOff val="60000"/>
              <a:alpha val="18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Inherently Obvious Progress (IOP):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 </a:t>
            </a:r>
            <a:br>
              <a:rPr lang="en-US" b="1" dirty="0" smtClean="0">
                <a:latin typeface="Tahoma" pitchFamily="34" charset="0"/>
                <a:cs typeface="Tahoma" pitchFamily="34" charset="0"/>
              </a:rPr>
            </a:b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New Ocean Data Products</a:t>
            </a:r>
            <a:br>
              <a:rPr lang="en-US" sz="3600" b="1" dirty="0" smtClean="0">
                <a:latin typeface="Tahoma" pitchFamily="34" charset="0"/>
                <a:cs typeface="Tahoma" pitchFamily="34" charset="0"/>
              </a:rPr>
            </a:br>
            <a:r>
              <a:rPr lang="en-US" sz="3600" b="1" dirty="0" smtClean="0">
                <a:latin typeface="Tahoma" pitchFamily="34" charset="0"/>
                <a:cs typeface="Tahoma" pitchFamily="34" charset="0"/>
              </a:rPr>
              <a:t>for Carbon Cycle Research</a:t>
            </a:r>
            <a:endParaRPr lang="en-US" sz="3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572000"/>
            <a:ext cx="6705600" cy="1752600"/>
          </a:xfrm>
          <a:solidFill>
            <a:schemeClr val="tx2">
              <a:lumMod val="40000"/>
              <a:lumOff val="60000"/>
              <a:alpha val="17000"/>
            </a:schemeClr>
          </a:solidFill>
        </p:spPr>
        <p:txBody>
          <a:bodyPr>
            <a:normAutofit fontScale="925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Garamond" pitchFamily="18" charset="0"/>
              </a:rPr>
              <a:t>James Acker</a:t>
            </a:r>
          </a:p>
          <a:p>
            <a:pPr algn="l"/>
            <a:r>
              <a:rPr lang="en-US" i="1" dirty="0" smtClean="0">
                <a:solidFill>
                  <a:schemeClr val="tx1"/>
                </a:solidFill>
              </a:rPr>
              <a:t>NASA Goddard Earth Sciences Data and Information Services Center/Wyle IS LLC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259" y="194679"/>
            <a:ext cx="8628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Garamond" pitchFamily="18" charset="0"/>
              </a:rPr>
              <a:t>Five great questions still to be answered (definitively):  </a:t>
            </a:r>
            <a:endParaRPr lang="en-US" sz="2800" b="1" dirty="0"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1" y="817552"/>
            <a:ext cx="8290559" cy="5940088"/>
          </a:xfrm>
          <a:prstGeom prst="rect">
            <a:avLst/>
          </a:prstGeom>
          <a:solidFill>
            <a:schemeClr val="accent6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Can we continue to improve estimates of the pools of carbon in the oceans –   living phytoplankton, POC, PIC, dissolved organic carbon – with current remote sensing capabilities?   How much better are estimates based on new products, such as </a:t>
            </a:r>
            <a:r>
              <a:rPr lang="en-US" sz="2000" dirty="0" err="1" smtClean="0">
                <a:latin typeface="Tahoma" pitchFamily="34" charset="0"/>
                <a:cs typeface="Tahoma" pitchFamily="34" charset="0"/>
              </a:rPr>
              <a:t>a</a:t>
            </a:r>
            <a:r>
              <a:rPr lang="en-US" sz="2000" baseline="-25000" dirty="0" err="1" smtClean="0">
                <a:latin typeface="Tahoma" pitchFamily="34" charset="0"/>
                <a:cs typeface="Tahoma" pitchFamily="34" charset="0"/>
              </a:rPr>
              <a:t>ph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?</a:t>
            </a:r>
          </a:p>
          <a:p>
            <a:pPr marL="342900" indent="-342900"/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AutoNum type="arabicPeriod" startAt="2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How much better can ocean primary productivity estimates be made utilizing “physiological” data, such as NFLH?    Does this enable better quantification of iron stress in low-Fe waters?</a:t>
            </a:r>
          </a:p>
          <a:p>
            <a:pPr marL="342900" indent="-342900"/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AutoNum type="arabicPeriod" startAt="3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How much will coastal zone primary productivity estimates change with  improved chlorophyll algorithms?</a:t>
            </a:r>
          </a:p>
          <a:p>
            <a:pPr marL="342900" indent="-342900"/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AutoNum type="arabicPeriod" startAt="4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Will ocean primary productivity ultimately increase or decrease with increasing surface temperatures associated with climate change?    How will altered species composition and distribution affect this?</a:t>
            </a:r>
          </a:p>
          <a:p>
            <a:pPr marL="342900" indent="-342900"/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AutoNum type="arabicPeriod" startAt="5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Beyond ocean color radiometry, what other kinds of data – both in situ and  remotely-sensed – are most vital to aid quantification of the ocean carbon cycle?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968" y="235974"/>
            <a:ext cx="60615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Improving data product ease-of-use:</a:t>
            </a:r>
          </a:p>
          <a:p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  </a:t>
            </a:r>
          </a:p>
          <a:p>
            <a:pPr>
              <a:buSzPct val="150000"/>
              <a:buFont typeface="Wingdings" pitchFamily="2" charset="2"/>
              <a:buChar char="ü"/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NASA OBPG and Water Quality for Coastal </a:t>
            </a:r>
          </a:p>
          <a:p>
            <a:pPr>
              <a:buSzPct val="150000"/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and Inland Waters data products available in Giovanni</a:t>
            </a:r>
          </a:p>
          <a:p>
            <a:pPr>
              <a:buSzPct val="150000"/>
              <a:buFont typeface="Wingdings" pitchFamily="2" charset="2"/>
              <a:buChar char="ü"/>
            </a:pPr>
            <a:endParaRPr lang="en-US" sz="2000" b="1" dirty="0" smtClean="0">
              <a:latin typeface="Tahoma" pitchFamily="34" charset="0"/>
              <a:cs typeface="Tahoma" pitchFamily="34" charset="0"/>
            </a:endParaRPr>
          </a:p>
          <a:p>
            <a:pPr>
              <a:buSzPct val="150000"/>
              <a:buFont typeface="Wingdings" pitchFamily="2" charset="2"/>
              <a:buChar char="ü"/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Bio-optical profiling buoy (NOPP) users will be able to access data for any profile location</a:t>
            </a:r>
          </a:p>
          <a:p>
            <a:endParaRPr lang="en-US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227" y="5691894"/>
            <a:ext cx="8140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Giovanni has been used for many ocean ecosystem </a:t>
            </a:r>
          </a:p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studies to provide  oceanographic context! </a:t>
            </a:r>
            <a:endParaRPr lang="en-US" sz="2400" b="1" i="1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MODIS_Aqua_chla_NoPac_time-series_Jan07_Jun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2310" y="988142"/>
            <a:ext cx="2635043" cy="1976283"/>
          </a:xfrm>
          <a:prstGeom prst="rect">
            <a:avLst/>
          </a:prstGeom>
        </p:spPr>
      </p:pic>
      <p:pic>
        <p:nvPicPr>
          <p:cNvPr id="6" name="Picture 5" descr="Pacific_SST_Oct_Dec_20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477" y="3363683"/>
            <a:ext cx="2930510" cy="2093221"/>
          </a:xfrm>
          <a:prstGeom prst="rect">
            <a:avLst/>
          </a:prstGeom>
        </p:spPr>
      </p:pic>
      <p:pic>
        <p:nvPicPr>
          <p:cNvPr id="7" name="Picture 12" descr="hovmoll_latvstime_refined_test"/>
          <p:cNvPicPr>
            <a:picLocks noChangeAspect="1" noChangeArrowheads="1"/>
          </p:cNvPicPr>
          <p:nvPr/>
        </p:nvPicPr>
        <p:blipFill>
          <a:blip r:embed="rId4" cstate="print"/>
          <a:srcRect l="6061"/>
          <a:stretch>
            <a:fillRect/>
          </a:stretch>
        </p:blipFill>
        <p:spPr bwMode="auto">
          <a:xfrm>
            <a:off x="3228670" y="3333137"/>
            <a:ext cx="2756813" cy="2094270"/>
          </a:xfrm>
          <a:prstGeom prst="rect">
            <a:avLst/>
          </a:prstGeom>
          <a:noFill/>
        </p:spPr>
      </p:pic>
      <p:pic>
        <p:nvPicPr>
          <p:cNvPr id="8" name="Picture 4" descr="Southern_Ocean_Chl_SST_scatterplot_Oct2003_edd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4547" y="3333134"/>
            <a:ext cx="2911801" cy="2079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156" y="186813"/>
            <a:ext cx="8591121" cy="6309420"/>
          </a:xfrm>
          <a:prstGeom prst="rect">
            <a:avLst/>
          </a:prstGeom>
          <a:solidFill>
            <a:schemeClr val="tx2">
              <a:lumMod val="40000"/>
              <a:lumOff val="6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1978-1986:  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Coastal Zone Color Scanner</a:t>
            </a:r>
          </a:p>
          <a:p>
            <a:pPr>
              <a:buClr>
                <a:srgbClr val="FFFF00"/>
              </a:buClr>
              <a:buSzPct val="125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“Proof –of-concept” provided pigment concentrations, ocean patterns of</a:t>
            </a:r>
          </a:p>
          <a:p>
            <a:pPr>
              <a:buClr>
                <a:srgbClr val="FFFF00"/>
              </a:buClr>
              <a:buSzPct val="125000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iological activity, initial views of  large-scale processes like El Niño;  discontinuous observational coverage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1996-2010:  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Sea-viewing Wide Field-of-view Sensor,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SeaWiFS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with help from the Ocean Color and Temperature Scanner (OCTS)]</a:t>
            </a:r>
          </a:p>
          <a:p>
            <a:pPr>
              <a:buClr>
                <a:srgbClr val="FFFF00"/>
              </a:buClr>
              <a:buSzPct val="12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Global estimation of chlorophyll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concentration, full-time global scanner, complete observation of La Niña and El Niño impact;   decreased accuracy in productive coastal waters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1999-present:  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Moderate Resolution Imaging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Spectroradiometer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(MODIS)  and Medium Resolution Imaging Spectrometer (MERIS)</a:t>
            </a:r>
          </a:p>
          <a:p>
            <a:pPr>
              <a:buClr>
                <a:srgbClr val="FFFF00"/>
              </a:buClr>
              <a:buSzPct val="125000"/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Higher spatial resolution data globally, new data products allowing better discrimination of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chromophoric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components, more bands, innovative algorithms; potential for better quantification of ocean carbon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463" y="250722"/>
            <a:ext cx="8484054" cy="5632311"/>
          </a:xfrm>
          <a:prstGeom prst="rect">
            <a:avLst/>
          </a:prstGeom>
          <a:solidFill>
            <a:schemeClr val="tx2">
              <a:lumMod val="40000"/>
              <a:lumOff val="60000"/>
              <a:alpha val="4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The current focus of much ocean color research is on the </a:t>
            </a: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d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evelopment  of semi-analytic algorithms, in contrast to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empirical algorithms.</a:t>
            </a:r>
          </a:p>
          <a:p>
            <a:endParaRPr lang="en-US" sz="2400" dirty="0">
              <a:latin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These algorithms provide data that is more diagnostic of the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relative contributions of the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chromophoric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components that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contribute to the total ocean color signal.</a:t>
            </a:r>
          </a:p>
          <a:p>
            <a:endParaRPr lang="en-US" sz="2400" dirty="0">
              <a:latin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So, in contrast to phytoplankton chlorophyll concentrations,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the total signal can be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deconvoluted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into contributing </a:t>
            </a:r>
          </a:p>
          <a:p>
            <a:r>
              <a:rPr lang="en-US" sz="2400" dirty="0">
                <a:latin typeface="Tahoma" pitchFamily="34" charset="0"/>
                <a:cs typeface="Tahoma" pitchFamily="34" charset="0"/>
              </a:rPr>
              <a:t>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lements using inherent optical properties (IOPs):</a:t>
            </a: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Absorption by dissolved and </a:t>
            </a: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detrital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material (</a:t>
            </a: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a</a:t>
            </a:r>
            <a:r>
              <a:rPr lang="en-US" sz="2400" b="1" baseline="-25000" dirty="0" err="1" smtClean="0">
                <a:latin typeface="Tahoma" pitchFamily="34" charset="0"/>
                <a:cs typeface="Tahoma" pitchFamily="34" charset="0"/>
              </a:rPr>
              <a:t>dg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Absorption by phytoplankton chlorophyll (</a:t>
            </a: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a</a:t>
            </a:r>
            <a:r>
              <a:rPr lang="en-US" sz="2400" b="1" baseline="-25000" dirty="0" err="1" smtClean="0">
                <a:latin typeface="Tahoma" pitchFamily="34" charset="0"/>
                <a:cs typeface="Tahoma" pitchFamily="34" charset="0"/>
              </a:rPr>
              <a:t>ph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 Backscattering by suspended matter (</a:t>
            </a:r>
            <a:r>
              <a:rPr lang="en-US" sz="2400" b="1" dirty="0" err="1" smtClean="0">
                <a:latin typeface="Tahoma" pitchFamily="34" charset="0"/>
                <a:cs typeface="Tahoma" pitchFamily="34" charset="0"/>
              </a:rPr>
              <a:t>b</a:t>
            </a:r>
            <a:r>
              <a:rPr lang="en-US" sz="2400" b="1" baseline="-25000" dirty="0" err="1" smtClean="0">
                <a:latin typeface="Tahoma" pitchFamily="34" charset="0"/>
                <a:cs typeface="Tahoma" pitchFamily="34" charset="0"/>
              </a:rPr>
              <a:t>bp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)</a:t>
            </a:r>
            <a:endParaRPr lang="en-US" sz="2400" b="1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71" y="250723"/>
            <a:ext cx="8114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New standard data products from NASA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213" y="1401096"/>
            <a:ext cx="8503546" cy="4339650"/>
          </a:xfrm>
          <a:prstGeom prst="rect">
            <a:avLst/>
          </a:prstGeom>
          <a:solidFill>
            <a:srgbClr val="FFFF99">
              <a:alpha val="4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Algorithm development has resulted in several new standard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data products from NASA, in addition to chlorophyll   </a:t>
            </a: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These products are:</a:t>
            </a:r>
          </a:p>
          <a:p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Particulate Organic Carbon (POC)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Particulate Inorganic Carbon (PIC) – aka CaCO</a:t>
            </a:r>
            <a:r>
              <a:rPr lang="en-US" sz="2400" baseline="-25000" dirty="0" smtClean="0">
                <a:latin typeface="Tahoma" pitchFamily="34" charset="0"/>
                <a:cs typeface="Tahoma" pitchFamily="34" charset="0"/>
              </a:rPr>
              <a:t>3</a:t>
            </a:r>
          </a:p>
          <a:p>
            <a:pPr>
              <a:buFont typeface="Courier New" pitchFamily="49" charset="0"/>
              <a:buChar char="o"/>
            </a:pPr>
            <a:r>
              <a:rPr lang="en-US" sz="2400" baseline="-25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Photosynthetically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Available Radiation (PAR)*</a:t>
            </a:r>
            <a:endParaRPr lang="en-US" sz="2400" baseline="-250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Normalized fluorescence line height (NFLH)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Colored Dissolved Organic Matter (CDOM) Index</a:t>
            </a:r>
          </a:p>
          <a:p>
            <a:pPr>
              <a:buFont typeface="Courier New" pitchFamily="49" charset="0"/>
              <a:buChar char="o"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latin typeface="Tahoma" pitchFamily="34" charset="0"/>
                <a:cs typeface="Tahoma" pitchFamily="34" charset="0"/>
              </a:rPr>
              <a:t>* employed in primary production calculations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689989" y="1740309"/>
            <a:ext cx="3967314" cy="3011281"/>
            <a:chOff x="4689989" y="1740309"/>
            <a:chExt cx="3967314" cy="3011281"/>
          </a:xfrm>
        </p:grpSpPr>
        <p:pic>
          <p:nvPicPr>
            <p:cNvPr id="4" name="Picture 3" descr="CDOM_4km.CR.AreaMap.2008-10.gif"/>
            <p:cNvPicPr>
              <a:picLocks noChangeAspect="1"/>
            </p:cNvPicPr>
            <p:nvPr/>
          </p:nvPicPr>
          <p:blipFill>
            <a:blip r:embed="rId2" cstate="print"/>
            <a:srcRect l="7088" r="2000" b="3394"/>
            <a:stretch>
              <a:fillRect/>
            </a:stretch>
          </p:blipFill>
          <p:spPr>
            <a:xfrm>
              <a:off x="4689989" y="1740309"/>
              <a:ext cx="3967314" cy="301128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86399" y="4144296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HE_TERMINAL" pitchFamily="49" charset="0"/>
                </a:rPr>
                <a:t>CDOM Index</a:t>
              </a:r>
              <a:endParaRPr lang="en-US" sz="2000" dirty="0">
                <a:solidFill>
                  <a:schemeClr val="bg1"/>
                </a:solidFill>
                <a:latin typeface="HE_TERMINAL" pitchFamily="49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34232" y="2098567"/>
            <a:ext cx="3878825" cy="2971126"/>
            <a:chOff x="4734232" y="2098567"/>
            <a:chExt cx="3878825" cy="2971126"/>
          </a:xfrm>
        </p:grpSpPr>
        <p:pic>
          <p:nvPicPr>
            <p:cNvPr id="5" name="Picture 4" descr="POC_4km.CR.AreaMap.2008-10.gif"/>
            <p:cNvPicPr>
              <a:picLocks noChangeAspect="1"/>
            </p:cNvPicPr>
            <p:nvPr/>
          </p:nvPicPr>
          <p:blipFill>
            <a:blip r:embed="rId3" cstate="print"/>
            <a:srcRect l="11069" b="4632"/>
            <a:stretch>
              <a:fillRect/>
            </a:stretch>
          </p:blipFill>
          <p:spPr>
            <a:xfrm>
              <a:off x="4734232" y="2098567"/>
              <a:ext cx="3878825" cy="297112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74542" y="4380271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HE_TERMINAL" pitchFamily="49" charset="0"/>
                </a:rPr>
                <a:t>POC</a:t>
              </a:r>
              <a:endParaRPr lang="en-US" sz="2400" b="1" dirty="0">
                <a:latin typeface="HE_TERMINAL" pitchFamily="49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6478" y="206477"/>
            <a:ext cx="8524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These products provide multi-faceted views of ocean processes.  The example shown is the Arabian Sea in October 2008,  near the end of the summer monsoon season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.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CHLO_4km.CR.AreaMap.2008-10.gif"/>
          <p:cNvPicPr>
            <a:picLocks noChangeAspect="1"/>
          </p:cNvPicPr>
          <p:nvPr/>
        </p:nvPicPr>
        <p:blipFill>
          <a:blip r:embed="rId4" cstate="print"/>
          <a:srcRect l="9742" b="3084"/>
          <a:stretch>
            <a:fillRect/>
          </a:stretch>
        </p:blipFill>
        <p:spPr>
          <a:xfrm>
            <a:off x="235974" y="1741944"/>
            <a:ext cx="4247535" cy="32577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704736" y="2570583"/>
            <a:ext cx="3908322" cy="3108208"/>
            <a:chOff x="4704736" y="2570583"/>
            <a:chExt cx="3908322" cy="3108208"/>
          </a:xfrm>
        </p:grpSpPr>
        <p:pic>
          <p:nvPicPr>
            <p:cNvPr id="6" name="Picture 5" descr="PIC_4km.CR.AreaMap.2008-10.gif"/>
            <p:cNvPicPr>
              <a:picLocks noChangeAspect="1"/>
            </p:cNvPicPr>
            <p:nvPr/>
          </p:nvPicPr>
          <p:blipFill>
            <a:blip r:embed="rId5" cstate="print"/>
            <a:srcRect l="10184"/>
            <a:stretch>
              <a:fillRect/>
            </a:stretch>
          </p:blipFill>
          <p:spPr>
            <a:xfrm>
              <a:off x="4704736" y="2570583"/>
              <a:ext cx="3908322" cy="310820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695768" y="4881716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HE_TERMINAL" pitchFamily="49" charset="0"/>
                </a:rPr>
                <a:t>PIC</a:t>
              </a:r>
              <a:endParaRPr lang="en-US" sz="2400" b="1" dirty="0">
                <a:latin typeface="HE_TERMINAL" pitchFamily="49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8710" y="5663381"/>
            <a:ext cx="232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Created with the NASA</a:t>
            </a:r>
          </a:p>
          <a:p>
            <a:r>
              <a:rPr lang="en-US" dirty="0" smtClean="0"/>
              <a:t>Giovanni system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704736" y="3229467"/>
            <a:ext cx="3937819" cy="2924279"/>
            <a:chOff x="4704736" y="3229467"/>
            <a:chExt cx="3937819" cy="2924279"/>
          </a:xfrm>
        </p:grpSpPr>
        <p:pic>
          <p:nvPicPr>
            <p:cNvPr id="7" name="Picture 6" descr="NFLH_4km.CR.AreaMap.2008-10.gif"/>
            <p:cNvPicPr>
              <a:picLocks noChangeAspect="1"/>
            </p:cNvPicPr>
            <p:nvPr/>
          </p:nvPicPr>
          <p:blipFill>
            <a:blip r:embed="rId6" cstate="print"/>
            <a:srcRect l="7972" b="4323"/>
            <a:stretch>
              <a:fillRect/>
            </a:stretch>
          </p:blipFill>
          <p:spPr>
            <a:xfrm>
              <a:off x="4704736" y="3229467"/>
              <a:ext cx="3937819" cy="29242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282813" y="5309419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HE_TERMINAL" pitchFamily="49" charset="0"/>
                </a:rPr>
                <a:t>NFLH</a:t>
              </a:r>
              <a:endParaRPr lang="en-US" sz="2400" b="1" dirty="0">
                <a:solidFill>
                  <a:schemeClr val="bg1"/>
                </a:solidFill>
                <a:latin typeface="HE_TERMINAL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07975" y="1489586"/>
            <a:ext cx="4116064" cy="3333136"/>
            <a:chOff x="4807975" y="1489586"/>
            <a:chExt cx="4116064" cy="3333136"/>
          </a:xfrm>
        </p:grpSpPr>
        <p:pic>
          <p:nvPicPr>
            <p:cNvPr id="4" name="Picture 3" descr="APH_qaa_443_9.CR.AreaMap.2009-08.gif"/>
            <p:cNvPicPr>
              <a:picLocks noChangeAspect="1"/>
            </p:cNvPicPr>
            <p:nvPr/>
          </p:nvPicPr>
          <p:blipFill>
            <a:blip r:embed="rId2" cstate="print"/>
            <a:srcRect l="11733" r="3327" b="3703"/>
            <a:stretch>
              <a:fillRect/>
            </a:stretch>
          </p:blipFill>
          <p:spPr>
            <a:xfrm>
              <a:off x="4807975" y="1489586"/>
              <a:ext cx="4116064" cy="33331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211961" y="3421627"/>
              <a:ext cx="6896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HE_TERMINAL" pitchFamily="49" charset="0"/>
                </a:rPr>
                <a:t>a</a:t>
              </a:r>
              <a:r>
                <a:rPr lang="en-US" sz="2800" baseline="-25000" dirty="0" err="1" smtClean="0">
                  <a:solidFill>
                    <a:schemeClr val="bg1"/>
                  </a:solidFill>
                  <a:latin typeface="HE_TERMINAL" pitchFamily="49" charset="0"/>
                </a:rPr>
                <a:t>ph</a:t>
              </a:r>
              <a:endParaRPr lang="en-US" sz="2800" baseline="-25000" dirty="0">
                <a:solidFill>
                  <a:schemeClr val="bg1"/>
                </a:solidFill>
                <a:latin typeface="HE_TERMINAL" pitchFamily="49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176981"/>
            <a:ext cx="8908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The IOP-based products, absorption and backscattering </a:t>
            </a:r>
          </a:p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coefficients, provide additional insight into the </a:t>
            </a:r>
          </a:p>
          <a:p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constituents of  color, particularly in the coastal zone.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CHLO_9km.CR.AreaMap.2009-08.gif"/>
          <p:cNvPicPr>
            <a:picLocks noChangeAspect="1"/>
          </p:cNvPicPr>
          <p:nvPr/>
        </p:nvPicPr>
        <p:blipFill>
          <a:blip r:embed="rId3" cstate="print"/>
          <a:srcRect l="14166" r="3770" b="3703"/>
          <a:stretch>
            <a:fillRect/>
          </a:stretch>
        </p:blipFill>
        <p:spPr>
          <a:xfrm>
            <a:off x="206476" y="1474838"/>
            <a:ext cx="4522197" cy="379033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807973" y="1814050"/>
            <a:ext cx="4074245" cy="3141408"/>
            <a:chOff x="4807973" y="1814050"/>
            <a:chExt cx="4074245" cy="3141408"/>
          </a:xfrm>
        </p:grpSpPr>
        <p:pic>
          <p:nvPicPr>
            <p:cNvPr id="5" name="Picture 4" descr="BBP_gsm_443_9.CR.AreaMap.2009-08.gif"/>
            <p:cNvPicPr>
              <a:picLocks noChangeAspect="1"/>
            </p:cNvPicPr>
            <p:nvPr/>
          </p:nvPicPr>
          <p:blipFill>
            <a:blip r:embed="rId4" cstate="print"/>
            <a:srcRect l="7972" r="3106" b="4013"/>
            <a:stretch>
              <a:fillRect/>
            </a:stretch>
          </p:blipFill>
          <p:spPr>
            <a:xfrm>
              <a:off x="4807973" y="1814050"/>
              <a:ext cx="4074245" cy="31414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300451" y="3642852"/>
              <a:ext cx="6896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HE_TERMINAL" pitchFamily="49" charset="0"/>
                </a:rPr>
                <a:t>b</a:t>
              </a:r>
              <a:r>
                <a:rPr lang="en-US" sz="2800" baseline="-25000" dirty="0" err="1" smtClean="0">
                  <a:solidFill>
                    <a:schemeClr val="bg1"/>
                  </a:solidFill>
                  <a:latin typeface="HE_TERMINAL" pitchFamily="49" charset="0"/>
                </a:rPr>
                <a:t>bp</a:t>
              </a:r>
              <a:endParaRPr lang="en-US" sz="2800" baseline="-25000" dirty="0">
                <a:solidFill>
                  <a:schemeClr val="bg1"/>
                </a:solidFill>
                <a:latin typeface="HE_TERMINAL" pitchFamily="49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37472" y="2094271"/>
            <a:ext cx="4038052" cy="3141406"/>
            <a:chOff x="4837472" y="2094271"/>
            <a:chExt cx="4038052" cy="3141406"/>
          </a:xfrm>
        </p:grpSpPr>
        <p:pic>
          <p:nvPicPr>
            <p:cNvPr id="6" name="Picture 5" descr="CDOM_9km.CR.AreaMap.2009-08.gif"/>
            <p:cNvPicPr>
              <a:picLocks noChangeAspect="1"/>
            </p:cNvPicPr>
            <p:nvPr/>
          </p:nvPicPr>
          <p:blipFill>
            <a:blip r:embed="rId5" cstate="print"/>
            <a:srcRect l="8415" r="2885" b="3394"/>
            <a:stretch>
              <a:fillRect/>
            </a:stretch>
          </p:blipFill>
          <p:spPr>
            <a:xfrm>
              <a:off x="4837472" y="2094271"/>
              <a:ext cx="4038052" cy="314140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42155" y="4129548"/>
              <a:ext cx="11144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HE_TERMINAL" pitchFamily="49" charset="0"/>
                </a:rPr>
                <a:t>CDOM</a:t>
              </a:r>
            </a:p>
            <a:p>
              <a:r>
                <a:rPr lang="en-US" sz="2400" b="1" dirty="0" smtClean="0">
                  <a:latin typeface="HE_TERMINAL" pitchFamily="49" charset="0"/>
                </a:rPr>
                <a:t>Index</a:t>
              </a:r>
              <a:endParaRPr lang="en-US" sz="2400" b="1" dirty="0">
                <a:latin typeface="HE_TERMINAL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22725" y="2448232"/>
            <a:ext cx="4112056" cy="3144848"/>
            <a:chOff x="4822725" y="2448232"/>
            <a:chExt cx="4112056" cy="3144848"/>
          </a:xfrm>
        </p:grpSpPr>
        <p:pic>
          <p:nvPicPr>
            <p:cNvPr id="7" name="Picture 6" descr="ADG_qaa_443_9.CR.AreaMap.2009-08.gif"/>
            <p:cNvPicPr>
              <a:picLocks noChangeAspect="1"/>
            </p:cNvPicPr>
            <p:nvPr/>
          </p:nvPicPr>
          <p:blipFill>
            <a:blip r:embed="rId6" cstate="print"/>
            <a:srcRect l="5318" r="3991" b="3703"/>
            <a:stretch>
              <a:fillRect/>
            </a:stretch>
          </p:blipFill>
          <p:spPr>
            <a:xfrm>
              <a:off x="4822725" y="2448232"/>
              <a:ext cx="4112056" cy="314484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359445" y="4409768"/>
              <a:ext cx="6896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  <a:latin typeface="HE_TERMINAL" pitchFamily="49" charset="0"/>
                </a:rPr>
                <a:t>a</a:t>
              </a:r>
              <a:r>
                <a:rPr lang="en-US" sz="2800" baseline="-25000" dirty="0" err="1" smtClean="0">
                  <a:solidFill>
                    <a:schemeClr val="bg1"/>
                  </a:solidFill>
                  <a:latin typeface="HE_TERMINAL" pitchFamily="49" charset="0"/>
                </a:rPr>
                <a:t>dg</a:t>
              </a:r>
              <a:endParaRPr lang="en-US" sz="2800" baseline="-25000" dirty="0">
                <a:solidFill>
                  <a:schemeClr val="bg1"/>
                </a:solidFill>
                <a:latin typeface="HE_TERMINAL" pitchFamily="49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5975" y="5943600"/>
            <a:ext cx="232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Created with the NASA</a:t>
            </a:r>
          </a:p>
          <a:p>
            <a:r>
              <a:rPr lang="en-US" dirty="0" smtClean="0"/>
              <a:t>Giovanni </a:t>
            </a:r>
            <a:r>
              <a:rPr lang="en-US" dirty="0"/>
              <a:t>s</a:t>
            </a:r>
            <a:r>
              <a:rPr lang="en-US" dirty="0" smtClean="0"/>
              <a:t>ystem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806991" y="3048000"/>
            <a:ext cx="4148981" cy="3525724"/>
            <a:chOff x="4806991" y="3048000"/>
            <a:chExt cx="4148981" cy="3525724"/>
          </a:xfrm>
        </p:grpSpPr>
        <p:pic>
          <p:nvPicPr>
            <p:cNvPr id="8" name="Picture 7" descr="ZEU_lee_9.CR.AreaMap.2009-08.gif"/>
            <p:cNvPicPr>
              <a:picLocks noChangeAspect="1"/>
            </p:cNvPicPr>
            <p:nvPr/>
          </p:nvPicPr>
          <p:blipFill>
            <a:blip r:embed="rId7" cstate="print"/>
            <a:srcRect l="13502" r="2442"/>
            <a:stretch>
              <a:fillRect/>
            </a:stretch>
          </p:blipFill>
          <p:spPr>
            <a:xfrm>
              <a:off x="4806991" y="3048000"/>
              <a:ext cx="4148981" cy="352572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176682" y="5294672"/>
              <a:ext cx="14157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HE_TERMINAL" pitchFamily="49" charset="0"/>
                </a:rPr>
                <a:t>Euphotic</a:t>
              </a:r>
              <a:endParaRPr lang="en-US" sz="2000" b="1" dirty="0" smtClean="0">
                <a:latin typeface="HE_TERMINAL" pitchFamily="49" charset="0"/>
              </a:endParaRPr>
            </a:p>
            <a:p>
              <a:r>
                <a:rPr lang="en-US" sz="2000" b="1" dirty="0" smtClean="0">
                  <a:latin typeface="HE_TERMINAL" pitchFamily="49" charset="0"/>
                </a:rPr>
                <a:t>depth</a:t>
              </a:r>
              <a:endParaRPr lang="en-US" sz="2000" b="1" dirty="0">
                <a:latin typeface="HE_TERMINAL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549" y="236466"/>
            <a:ext cx="8486389" cy="6247864"/>
          </a:xfrm>
          <a:prstGeom prst="rect">
            <a:avLst/>
          </a:prstGeom>
          <a:solidFill>
            <a:srgbClr val="FFFF99">
              <a:alpha val="4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ahoma" pitchFamily="34" charset="0"/>
                <a:cs typeface="Tahoma" pitchFamily="34" charset="0"/>
              </a:rPr>
              <a:t>Current fields of fruitful research</a:t>
            </a:r>
          </a:p>
          <a:p>
            <a:endParaRPr lang="en-US" dirty="0"/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Global dissolved organic matter budgets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Refinement of particulate inorganic carbon estimates 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Advanced algorithms for chlorophyll utilizing fluorescence </a:t>
            </a:r>
          </a:p>
          <a:p>
            <a:pPr>
              <a:buClr>
                <a:srgbClr val="FF6600"/>
              </a:buClr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   line height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Detection of phytoplankton functional groups</a:t>
            </a: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 Better estimates in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oligotrophic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(low concentration) waters</a:t>
            </a:r>
          </a:p>
          <a:p>
            <a:pPr>
              <a:buClr>
                <a:srgbClr val="FF6600"/>
              </a:buClr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(subject of Chuanmin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Hu’s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presentation Thursday)</a:t>
            </a:r>
          </a:p>
          <a:p>
            <a:pPr>
              <a:buClr>
                <a:srgbClr val="FF6600"/>
              </a:buClr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6600"/>
              </a:buClr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6600"/>
              </a:buClr>
            </a:pP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6600"/>
              </a:buClr>
              <a:buFont typeface="Wingdings" pitchFamily="2" charset="2"/>
              <a:buChar char="v"/>
            </a:pPr>
            <a:endParaRPr lang="en-US" sz="2400" dirty="0" smtClean="0">
              <a:latin typeface="Tahoma" pitchFamily="34" charset="0"/>
              <a:cs typeface="Tahoma" pitchFamily="34" charset="0"/>
            </a:endParaRPr>
          </a:p>
          <a:p>
            <a:pPr>
              <a:buClr>
                <a:srgbClr val="FF6600"/>
              </a:buClr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   </a:t>
            </a:r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Ultimately trying to achieve better estimates 	    	   of global net primary productivity</a:t>
            </a:r>
            <a:endParaRPr lang="en-US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Bent-Up Arrow 2"/>
          <p:cNvSpPr/>
          <p:nvPr/>
        </p:nvSpPr>
        <p:spPr>
          <a:xfrm rot="5400000">
            <a:off x="-162010" y="4601718"/>
            <a:ext cx="2501768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sub_S2004153171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9196" y="3408518"/>
            <a:ext cx="1724997" cy="206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olorbar_chl_nasa_001_to_500"/>
          <p:cNvPicPr>
            <a:picLocks noChangeAspect="1" noChangeArrowheads="1"/>
          </p:cNvPicPr>
          <p:nvPr/>
        </p:nvPicPr>
        <p:blipFill>
          <a:blip r:embed="rId3" cstate="print"/>
          <a:srcRect l="12987" r="6494" b="5905"/>
          <a:stretch>
            <a:fillRect/>
          </a:stretch>
        </p:blipFill>
        <p:spPr bwMode="auto">
          <a:xfrm>
            <a:off x="7469598" y="3642852"/>
            <a:ext cx="426353" cy="164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198" t="13472" r="22209" b="5181"/>
          <a:stretch>
            <a:fillRect/>
          </a:stretch>
        </p:blipFill>
        <p:spPr bwMode="auto">
          <a:xfrm>
            <a:off x="235976" y="265469"/>
            <a:ext cx="6223818" cy="616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987845" y="4277033"/>
            <a:ext cx="2979174" cy="1198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Diatoms (red )</a:t>
            </a:r>
          </a:p>
          <a:p>
            <a:r>
              <a:rPr lang="en-US" b="1" dirty="0" smtClean="0"/>
              <a:t>Large phytoplankton (yellow)</a:t>
            </a:r>
          </a:p>
          <a:p>
            <a:r>
              <a:rPr lang="en-US" b="1" dirty="0" smtClean="0"/>
              <a:t>Small phytoplankton (blue)</a:t>
            </a:r>
          </a:p>
          <a:p>
            <a:r>
              <a:rPr lang="en-US" b="1" dirty="0" smtClean="0"/>
              <a:t>~ </a:t>
            </a:r>
            <a:r>
              <a:rPr lang="en-US" b="1" dirty="0" err="1" smtClean="0"/>
              <a:t>Prochlorococcus</a:t>
            </a:r>
            <a:r>
              <a:rPr lang="en-US" b="1" dirty="0" smtClean="0"/>
              <a:t> ( green)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6116" y="176981"/>
            <a:ext cx="292240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Biogeographical</a:t>
            </a:r>
            <a:r>
              <a:rPr lang="en-US" b="1" dirty="0" smtClean="0"/>
              <a:t> provinces</a:t>
            </a:r>
          </a:p>
          <a:p>
            <a:r>
              <a:rPr lang="en-US" b="1" dirty="0" smtClean="0"/>
              <a:t>defined by dominant species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9103" y="5985387"/>
            <a:ext cx="3521798" cy="646331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Modeling Diverse Communities of Marine Microbes </a:t>
            </a:r>
          </a:p>
          <a:p>
            <a:r>
              <a:rPr lang="en-US" sz="1200" dirty="0" smtClean="0"/>
              <a:t>Michael J. Follows and Stephanie </a:t>
            </a:r>
            <a:r>
              <a:rPr lang="en-US" sz="1200" dirty="0" err="1" smtClean="0"/>
              <a:t>Dutkiewicz</a:t>
            </a:r>
            <a:endParaRPr lang="en-US" sz="1200" dirty="0" smtClean="0"/>
          </a:p>
          <a:p>
            <a:r>
              <a:rPr lang="en-US" sz="1200" dirty="0" smtClean="0"/>
              <a:t>Annual Reviews in Marine Science 3, 427-451.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33534" y="1032387"/>
            <a:ext cx="2403989" cy="3139321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Species diversity in the global ocean </a:t>
            </a:r>
          </a:p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complicates NPP estimation;  </a:t>
            </a:r>
          </a:p>
          <a:p>
            <a:endParaRPr lang="en-US" b="1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Species dominance will shift with</a:t>
            </a:r>
          </a:p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climate change and general warming</a:t>
            </a:r>
          </a:p>
          <a:p>
            <a:r>
              <a:rPr lang="en-US" b="1" dirty="0" smtClean="0">
                <a:latin typeface="Tahoma" pitchFamily="34" charset="0"/>
                <a:cs typeface="Tahoma" pitchFamily="34" charset="0"/>
              </a:rPr>
              <a:t>of ocean 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>waters</a:t>
            </a:r>
            <a:endParaRPr lang="en-US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prochlorococ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0904" y="5560141"/>
            <a:ext cx="1373004" cy="1096911"/>
          </a:xfrm>
          <a:prstGeom prst="rect">
            <a:avLst/>
          </a:prstGeom>
        </p:spPr>
      </p:pic>
      <p:sp>
        <p:nvSpPr>
          <p:cNvPr id="9" name="Bent-Up Arrow 8"/>
          <p:cNvSpPr/>
          <p:nvPr/>
        </p:nvSpPr>
        <p:spPr>
          <a:xfrm rot="5400000">
            <a:off x="6106054" y="5501370"/>
            <a:ext cx="908943" cy="731520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50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Bookman Old Style" pitchFamily="18" charset="0"/>
              </a:rPr>
              <a:t>Net Primary Production</a:t>
            </a:r>
            <a:endParaRPr lang="en-US" sz="2800" b="1" dirty="0">
              <a:latin typeface="Bookman Old Style" pitchFamily="18" charset="0"/>
            </a:endParaRPr>
          </a:p>
        </p:txBody>
      </p:sp>
      <p:pic>
        <p:nvPicPr>
          <p:cNvPr id="4" name="Picture 3" descr="NPP_DA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961" y="912494"/>
            <a:ext cx="3672840" cy="1912620"/>
          </a:xfrm>
          <a:prstGeom prst="rect">
            <a:avLst/>
          </a:prstGeom>
        </p:spPr>
      </p:pic>
      <p:pic>
        <p:nvPicPr>
          <p:cNvPr id="5" name="Picture 4" descr="NPP_Behrenfeld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6139" y="2669669"/>
            <a:ext cx="5618480" cy="3972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47677" y="1248153"/>
            <a:ext cx="48590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Several models exist</a:t>
            </a:r>
          </a:p>
          <a:p>
            <a:pPr>
              <a:buFont typeface="Arial"/>
              <a:buChar char="•"/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cs typeface="Tahoma" pitchFamily="34" charset="0"/>
              </a:rPr>
              <a:t>Chl</a:t>
            </a: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-based mostly (+ SST, PAR)</a:t>
            </a:r>
          </a:p>
          <a:p>
            <a:pPr>
              <a:buFont typeface="Arial"/>
              <a:buChar char="•"/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Carbon-based estimates are </a:t>
            </a:r>
            <a:r>
              <a:rPr lang="en-US" sz="2000" b="1" i="1" dirty="0" smtClean="0">
                <a:latin typeface="Tahoma" pitchFamily="34" charset="0"/>
                <a:cs typeface="Tahoma" pitchFamily="34" charset="0"/>
              </a:rPr>
              <a:t>recent</a:t>
            </a:r>
          </a:p>
          <a:p>
            <a:pPr>
              <a:buFont typeface="Arial"/>
              <a:buChar char="•"/>
            </a:pPr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 Not fully reconciled</a:t>
            </a:r>
            <a:endParaRPr 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471" y="5958348"/>
            <a:ext cx="2187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Figures courtesy of </a:t>
            </a:r>
          </a:p>
          <a:p>
            <a:r>
              <a:rPr lang="en-US" dirty="0" err="1" smtClean="0"/>
              <a:t>Stephane</a:t>
            </a:r>
            <a:r>
              <a:rPr lang="en-US" dirty="0" smtClean="0"/>
              <a:t> Maritorena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768</Words>
  <Application>Microsoft Office PowerPoint</Application>
  <PresentationFormat>On-screen Show (4:3)</PresentationFormat>
  <Paragraphs>117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Inherently Obvious Progress (IOP):  New Ocean Data Products for Carbon Cycle Research</vt:lpstr>
      <vt:lpstr>Slide 2</vt:lpstr>
      <vt:lpstr>Slide 3</vt:lpstr>
      <vt:lpstr>Slide 4</vt:lpstr>
      <vt:lpstr>Slide 5</vt:lpstr>
      <vt:lpstr>Slide 6</vt:lpstr>
      <vt:lpstr>Slide 7</vt:lpstr>
      <vt:lpstr>Slide 8</vt:lpstr>
      <vt:lpstr>Net Primary Production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jacker</dc:creator>
  <cp:lastModifiedBy>jacker</cp:lastModifiedBy>
  <cp:revision>45</cp:revision>
  <dcterms:created xsi:type="dcterms:W3CDTF">2011-09-27T16:38:44Z</dcterms:created>
  <dcterms:modified xsi:type="dcterms:W3CDTF">2011-09-30T14:41:32Z</dcterms:modified>
</cp:coreProperties>
</file>