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2" r:id="rId4"/>
  </p:sldMasterIdLst>
  <p:notesMasterIdLst>
    <p:notesMasterId r:id="rId29"/>
  </p:notesMasterIdLst>
  <p:sldIdLst>
    <p:sldId id="256" r:id="rId5"/>
    <p:sldId id="257" r:id="rId6"/>
    <p:sldId id="259" r:id="rId7"/>
    <p:sldId id="281" r:id="rId8"/>
    <p:sldId id="267" r:id="rId9"/>
    <p:sldId id="258" r:id="rId10"/>
    <p:sldId id="285" r:id="rId11"/>
    <p:sldId id="286" r:id="rId12"/>
    <p:sldId id="287" r:id="rId13"/>
    <p:sldId id="290" r:id="rId14"/>
    <p:sldId id="289" r:id="rId15"/>
    <p:sldId id="288" r:id="rId16"/>
    <p:sldId id="292" r:id="rId17"/>
    <p:sldId id="291" r:id="rId18"/>
    <p:sldId id="293" r:id="rId19"/>
    <p:sldId id="294" r:id="rId20"/>
    <p:sldId id="295" r:id="rId21"/>
    <p:sldId id="296" r:id="rId22"/>
    <p:sldId id="299" r:id="rId23"/>
    <p:sldId id="297" r:id="rId24"/>
    <p:sldId id="266" r:id="rId25"/>
    <p:sldId id="298" r:id="rId26"/>
    <p:sldId id="300" r:id="rId27"/>
    <p:sldId id="276" r:id="rId28"/>
  </p:sldIdLst>
  <p:sldSz cx="13003213" cy="9752013"/>
  <p:notesSz cx="6858000" cy="9144000"/>
  <p:defaultTextStyle>
    <a:defPPr>
      <a:defRPr lang="en-GB"/>
    </a:defPPr>
    <a:lvl1pPr algn="l" defTabSz="457200" rtl="0" fontAlgn="base">
      <a:spcBef>
        <a:spcPct val="0"/>
      </a:spcBef>
      <a:spcAft>
        <a:spcPct val="0"/>
      </a:spcAft>
      <a:buClr>
        <a:srgbClr val="000000"/>
      </a:buClr>
      <a:buSzPct val="100000"/>
      <a:buFont typeface="Times New Roman" pitchFamily="18" charset="0"/>
      <a:defRPr sz="1100" kern="1200">
        <a:solidFill>
          <a:schemeClr val="tx1"/>
        </a:solidFill>
        <a:latin typeface="Times New Roman" pitchFamily="18"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sz="1100" kern="1200">
        <a:solidFill>
          <a:schemeClr val="tx1"/>
        </a:solidFill>
        <a:latin typeface="Times New Roman" pitchFamily="18"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sz="1100" kern="1200">
        <a:solidFill>
          <a:schemeClr val="tx1"/>
        </a:solidFill>
        <a:latin typeface="Times New Roman" pitchFamily="18"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sz="1100" kern="1200">
        <a:solidFill>
          <a:schemeClr val="tx1"/>
        </a:solidFill>
        <a:latin typeface="Times New Roman" pitchFamily="18"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sz="1100" kern="1200">
        <a:solidFill>
          <a:schemeClr val="tx1"/>
        </a:solidFill>
        <a:latin typeface="Times New Roman" pitchFamily="18" charset="0"/>
        <a:ea typeface="+mn-ea"/>
        <a:cs typeface="+mn-cs"/>
      </a:defRPr>
    </a:lvl5pPr>
    <a:lvl6pPr marL="2286000" algn="l" defTabSz="914400" rtl="0" eaLnBrk="1" latinLnBrk="0" hangingPunct="1">
      <a:defRPr sz="1100" kern="1200">
        <a:solidFill>
          <a:schemeClr val="tx1"/>
        </a:solidFill>
        <a:latin typeface="Times New Roman" pitchFamily="18" charset="0"/>
        <a:ea typeface="+mn-ea"/>
        <a:cs typeface="+mn-cs"/>
      </a:defRPr>
    </a:lvl6pPr>
    <a:lvl7pPr marL="2743200" algn="l" defTabSz="914400" rtl="0" eaLnBrk="1" latinLnBrk="0" hangingPunct="1">
      <a:defRPr sz="1100" kern="1200">
        <a:solidFill>
          <a:schemeClr val="tx1"/>
        </a:solidFill>
        <a:latin typeface="Times New Roman" pitchFamily="18" charset="0"/>
        <a:ea typeface="+mn-ea"/>
        <a:cs typeface="+mn-cs"/>
      </a:defRPr>
    </a:lvl7pPr>
    <a:lvl8pPr marL="3200400" algn="l" defTabSz="914400" rtl="0" eaLnBrk="1" latinLnBrk="0" hangingPunct="1">
      <a:defRPr sz="1100" kern="1200">
        <a:solidFill>
          <a:schemeClr val="tx1"/>
        </a:solidFill>
        <a:latin typeface="Times New Roman" pitchFamily="18" charset="0"/>
        <a:ea typeface="+mn-ea"/>
        <a:cs typeface="+mn-cs"/>
      </a:defRPr>
    </a:lvl8pPr>
    <a:lvl9pPr marL="3657600" algn="l" defTabSz="914400" rtl="0" eaLnBrk="1" latinLnBrk="0" hangingPunct="1">
      <a:defRPr sz="11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66" autoAdjust="0"/>
    <p:restoredTop sz="94660"/>
  </p:normalViewPr>
  <p:slideViewPr>
    <p:cSldViewPr>
      <p:cViewPr>
        <p:scale>
          <a:sx n="75" d="100"/>
          <a:sy n="75" d="100"/>
        </p:scale>
        <p:origin x="-1080"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sldImg"/>
          </p:nvPr>
        </p:nvSpPr>
        <p:spPr bwMode="auto">
          <a:xfrm>
            <a:off x="-14227175" y="-11796713"/>
            <a:ext cx="16656050" cy="1249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7170" name="Rectangle 2"/>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smtClean="0"/>
          </a:p>
        </p:txBody>
      </p:sp>
    </p:spTree>
    <p:extLst>
      <p:ext uri="{BB962C8B-B14F-4D97-AF65-F5344CB8AC3E}">
        <p14:creationId xmlns:p14="http://schemas.microsoft.com/office/powerpoint/2010/main" val="401901308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2"/>
          <p:cNvSpPr txBox="1">
            <a:spLocks noChangeArrowheads="1" noTextEdit="1"/>
          </p:cNvSpPr>
          <p:nvPr>
            <p:ph type="sldImg"/>
          </p:nvPr>
        </p:nvSpPr>
        <p:spPr>
          <a:xfrm>
            <a:off x="0" y="0"/>
            <a:ext cx="1588" cy="1588"/>
          </a:xfrm>
          <a:ln/>
          <a:extLst>
            <a:ext uri="{91240B29-F687-4F45-9708-019B960494DF}">
              <a14:hiddenLine xmlns:a14="http://schemas.microsoft.com/office/drawing/2010/main" w="9525">
                <a:solidFill>
                  <a:srgbClr val="000000"/>
                </a:solidFill>
                <a:miter lim="800000"/>
                <a:headEnd/>
                <a:tailEnd/>
              </a14:hiddenLine>
            </a:ext>
          </a:extLst>
        </p:spPr>
      </p:sp>
      <p:sp>
        <p:nvSpPr>
          <p:cNvPr id="78851" name="Text Box 3"/>
          <p:cNvSpPr txBox="1">
            <a:spLocks noChangeArrowheads="1"/>
          </p:cNvSpPr>
          <p:nvPr>
            <p:ph type="body" idx="1"/>
          </p:nvPr>
        </p:nvSpPr>
        <p:spPr>
          <a:xfrm>
            <a:off x="0" y="0"/>
            <a:ext cx="1588" cy="1588"/>
          </a:xfrm>
          <a:ln/>
        </p:spPr>
        <p:txBody>
          <a:bodyPr lIns="90000" tIns="45000" rIns="90000" bIns="45000"/>
          <a:lstStyle/>
          <a:p>
            <a:pPr eaLnBrk="1" hangingPunct="1">
              <a:spcBef>
                <a:spcPct val="0"/>
              </a:spcBef>
            </a:pPr>
            <a:r>
              <a:rPr lang="en-US">
                <a:latin typeface="+mn-lt" charset="0"/>
              </a:rPr>
              <a:t>Optical techniques were used to determine bubble size distributions (BSDs) from 1-125 μm radius at 6-9 m depths under sustained high wind conditions (13-15 m s-1, Hs 3-5 m) and during large-scale wave breaking in an effort to both capture the size distribution of small bubbles and to determine the bubble contribution to backscattering in the Southern Ocean.  Deep bubble plumes were identified using multiple instruments which measure the optical volume scattering function, in particular at the very near forward angles and at the critical scattering angle for bubbles between 60° and 80° (see bottom surface plot).  For three stations, two to three-fold enhancements in critical angle scattering are observed in the measurements periodically throughout the 30-minute deployment and then fell off abruptly thereafter.  The presence of air bubbles is the only natural mechanism known to produce this critical angle scattering.  Concomitant enhancements in particle size distribution and critical angle scattering during wave breaking events were used to differentiate the concentration of bubbles from other particles (plot at right where blue lines are normalized critical angle scattering and green lines are numbers of 2.5 um particles L-1 um-1).  </a:t>
            </a:r>
          </a:p>
        </p:txBody>
      </p:sp>
      <p:sp>
        <p:nvSpPr>
          <p:cNvPr id="78852" name="Text Box 4"/>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fld id="{070910D0-47E5-411A-B68A-C4A090BEDC53}" type="slidenum">
              <a:rPr lang="en-US" sz="1800">
                <a:solidFill>
                  <a:srgbClr val="000000"/>
                </a:solidFill>
                <a:latin typeface="+mn-lt" charset="0"/>
                <a:ea typeface="Arial Unicode MS" pitchFamily="34" charset="-128"/>
                <a:cs typeface="Arial Unicode MS" pitchFamily="34" charset="-128"/>
              </a:rPr>
              <a:pPr/>
              <a:t>13</a:t>
            </a:fld>
            <a:endParaRPr lang="en-US" sz="1800">
              <a:solidFill>
                <a:srgbClr val="000000"/>
              </a:solidFill>
              <a:latin typeface="+mn-lt" charset="0"/>
              <a:ea typeface="Arial Unicode MS" pitchFamily="34" charset="-128"/>
              <a:cs typeface="Arial Unicode MS"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Rectangle 1"/>
          <p:cNvSpPr txBox="1">
            <a:spLocks noChangeArrowheads="1"/>
          </p:cNvSpPr>
          <p:nvPr>
            <p:ph type="sldImg"/>
          </p:nvPr>
        </p:nvSpPr>
        <p:spPr bwMode="auto">
          <a:xfrm>
            <a:off x="1588" y="0"/>
            <a:ext cx="1587"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p:cNvSpPr txBox="1">
            <a:spLocks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noTextEdit="1"/>
          </p:cNvSpPr>
          <p:nvPr>
            <p:ph type="sldImg"/>
          </p:nvPr>
        </p:nvSpPr>
        <p:spPr>
          <a:xfrm>
            <a:off x="1143000" y="685800"/>
            <a:ext cx="4572000" cy="3429000"/>
          </a:xfrm>
        </p:spPr>
      </p:sp>
      <p:sp>
        <p:nvSpPr>
          <p:cNvPr id="75779" name="Rectangle 3"/>
          <p:cNvSpPr>
            <a:spLocks noGrp="1" noChangeArrowheads="1"/>
          </p:cNvSpPr>
          <p:nvPr>
            <p:ph type="body" idx="1"/>
          </p:nvPr>
        </p:nvSpPr>
        <p:spPr>
          <a:xfrm>
            <a:off x="685800" y="4343400"/>
            <a:ext cx="5486400" cy="4114800"/>
          </a:xfrm>
        </p:spPr>
        <p:txBody>
          <a:bodyPr/>
          <a:lstStyle/>
          <a:p>
            <a:r>
              <a:rPr lang="en-US"/>
              <a:t>Study area for accompanying remote sensing PIC images shown with dashed line.  Results from SO Gas Ex demonstrated using radiometry (above water radiance measurements), IOP measurements (acid-labile backscattering), microscopy (polarized light microscopy) and analytical PIC measurements (made using Inductively coupled plasma optical emission spectroscopy) that PIC indeed was present at elevated concentrations in the “Great Calcite Belt”.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noTextEdit="1"/>
          </p:cNvSpPr>
          <p:nvPr>
            <p:ph type="sldImg"/>
          </p:nvPr>
        </p:nvSpPr>
        <p:spPr>
          <a:xfrm>
            <a:off x="1143000" y="685800"/>
            <a:ext cx="4572000" cy="3429000"/>
          </a:xfrm>
        </p:spPr>
      </p:sp>
      <p:sp>
        <p:nvSpPr>
          <p:cNvPr id="73731" name="Rectangle 3"/>
          <p:cNvSpPr>
            <a:spLocks noGrp="1" noChangeArrowheads="1"/>
          </p:cNvSpPr>
          <p:nvPr>
            <p:ph type="body" idx="1"/>
          </p:nvPr>
        </p:nvSpPr>
        <p:spPr>
          <a:xfrm>
            <a:off x="685800" y="4343400"/>
            <a:ext cx="5486400" cy="4114800"/>
          </a:xfrm>
        </p:spPr>
        <p:txBody>
          <a:bodyPr/>
          <a:lstStyle/>
          <a:p>
            <a:r>
              <a:rPr lang="en-US"/>
              <a:t>Figure shows the MODIS PIC product.  Dashed line shows study region and locations of the two Gas-Ex sites within.  Black lines show the positions of fronts based on MODIS SST images.  Figure shows the position of the Sub tropical front (STF), and two sub-antarctic fronts (SAF1 and SAF2), polar front (PF) and the Southern part of the Antarctic Circumpolar Current Front (SACCF), as determined using MODIS thermal bands.  S. Ocean Gas-ex sites shown with a white + and X symbols, respectively.  Note extraordinary co-location of PIC boundaries and temperature fronts over much of the region.  Also note how SO Gas-Ex sites were right at the SAF2, region of high PIC.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noTextEdit="1"/>
          </p:cNvSpPr>
          <p:nvPr>
            <p:ph type="sldImg"/>
          </p:nvPr>
        </p:nvSpPr>
        <p:spPr>
          <a:xfrm>
            <a:off x="1143000" y="685800"/>
            <a:ext cx="4572000" cy="3429000"/>
          </a:xfrm>
        </p:spPr>
      </p:sp>
      <p:sp>
        <p:nvSpPr>
          <p:cNvPr id="71683" name="Rectangle 3"/>
          <p:cNvSpPr>
            <a:spLocks noGrp="1" noChangeArrowheads="1"/>
          </p:cNvSpPr>
          <p:nvPr>
            <p:ph type="body" idx="1"/>
          </p:nvPr>
        </p:nvSpPr>
        <p:spPr>
          <a:xfrm>
            <a:off x="685800" y="4343400"/>
            <a:ext cx="5486400" cy="4114800"/>
          </a:xfrm>
        </p:spPr>
        <p:txBody>
          <a:bodyPr/>
          <a:lstStyle/>
          <a:p>
            <a:r>
              <a:rPr lang="en-US"/>
              <a:t>Birefringent micrograph showing plated coccolithohpores and detached coccoliths at multiple stations during SO- Gas-Ex.  Images made at 400X magnification under cross polarized light.  Scale bar at left.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89DF158E-0E99-46F1-B693-AA2FF125034F}" type="slidenum">
              <a:rPr lang="en-US"/>
              <a:pPr/>
              <a:t>‹#›</a:t>
            </a:fld>
            <a:endParaRPr lang="en-US"/>
          </a:p>
        </p:txBody>
      </p:sp>
    </p:spTree>
    <p:extLst>
      <p:ext uri="{BB962C8B-B14F-4D97-AF65-F5344CB8AC3E}">
        <p14:creationId xmlns:p14="http://schemas.microsoft.com/office/powerpoint/2010/main" val="416406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500108F1-A53F-4406-A392-32823ADF8C99}" type="slidenum">
              <a:rPr lang="en-US"/>
              <a:pPr/>
              <a:t>‹#›</a:t>
            </a:fld>
            <a:endParaRPr lang="en-US"/>
          </a:p>
        </p:txBody>
      </p:sp>
    </p:spTree>
    <p:extLst>
      <p:ext uri="{BB962C8B-B14F-4D97-AF65-F5344CB8AC3E}">
        <p14:creationId xmlns:p14="http://schemas.microsoft.com/office/powerpoint/2010/main" val="41984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0663" cy="9205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7900" y="546100"/>
            <a:ext cx="8134350" cy="9205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C0EE7420-352A-4BC1-9B3E-4D1BE8029B5F}" type="slidenum">
              <a:rPr lang="en-US"/>
              <a:pPr/>
              <a:t>‹#›</a:t>
            </a:fld>
            <a:endParaRPr lang="en-US"/>
          </a:p>
        </p:txBody>
      </p:sp>
    </p:spTree>
    <p:extLst>
      <p:ext uri="{BB962C8B-B14F-4D97-AF65-F5344CB8AC3E}">
        <p14:creationId xmlns:p14="http://schemas.microsoft.com/office/powerpoint/2010/main" val="318672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B989BC62-4518-46AF-BE73-D979F17B7813}" type="slidenum">
              <a:rPr lang="en-US"/>
              <a:pPr/>
              <a:t>‹#›</a:t>
            </a:fld>
            <a:endParaRPr lang="en-US"/>
          </a:p>
        </p:txBody>
      </p:sp>
    </p:spTree>
    <p:extLst>
      <p:ext uri="{BB962C8B-B14F-4D97-AF65-F5344CB8AC3E}">
        <p14:creationId xmlns:p14="http://schemas.microsoft.com/office/powerpoint/2010/main" val="1431650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9F826A92-95E7-4C03-AB13-BBF4FBEED7BF}" type="slidenum">
              <a:rPr lang="en-US"/>
              <a:pPr/>
              <a:t>‹#›</a:t>
            </a:fld>
            <a:endParaRPr lang="en-US"/>
          </a:p>
        </p:txBody>
      </p:sp>
    </p:spTree>
    <p:extLst>
      <p:ext uri="{BB962C8B-B14F-4D97-AF65-F5344CB8AC3E}">
        <p14:creationId xmlns:p14="http://schemas.microsoft.com/office/powerpoint/2010/main" val="282150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9A756654-3583-4C99-A5B3-9D9EFCC6429F}" type="slidenum">
              <a:rPr lang="en-US"/>
              <a:pPr/>
              <a:t>‹#›</a:t>
            </a:fld>
            <a:endParaRPr lang="en-US"/>
          </a:p>
        </p:txBody>
      </p:sp>
    </p:spTree>
    <p:extLst>
      <p:ext uri="{BB962C8B-B14F-4D97-AF65-F5344CB8AC3E}">
        <p14:creationId xmlns:p14="http://schemas.microsoft.com/office/powerpoint/2010/main" val="3976024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7900" y="2819400"/>
            <a:ext cx="5446713" cy="693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819400"/>
            <a:ext cx="5448300" cy="693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4418AECA-FF89-42E8-87D3-DE072FF91615}" type="slidenum">
              <a:rPr lang="en-US"/>
              <a:pPr/>
              <a:t>‹#›</a:t>
            </a:fld>
            <a:endParaRPr lang="en-US"/>
          </a:p>
        </p:txBody>
      </p:sp>
    </p:spTree>
    <p:extLst>
      <p:ext uri="{BB962C8B-B14F-4D97-AF65-F5344CB8AC3E}">
        <p14:creationId xmlns:p14="http://schemas.microsoft.com/office/powerpoint/2010/main" val="421307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22C73632-4408-4AF4-8E30-467356A8FEC2}" type="slidenum">
              <a:rPr lang="en-US"/>
              <a:pPr/>
              <a:t>‹#›</a:t>
            </a:fld>
            <a:endParaRPr lang="en-US"/>
          </a:p>
        </p:txBody>
      </p:sp>
    </p:spTree>
    <p:extLst>
      <p:ext uri="{BB962C8B-B14F-4D97-AF65-F5344CB8AC3E}">
        <p14:creationId xmlns:p14="http://schemas.microsoft.com/office/powerpoint/2010/main" val="3771026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CA2B6EA2-F36B-45E5-B5BD-05D523364C7F}" type="slidenum">
              <a:rPr lang="en-US"/>
              <a:pPr/>
              <a:t>‹#›</a:t>
            </a:fld>
            <a:endParaRPr lang="en-US"/>
          </a:p>
        </p:txBody>
      </p:sp>
    </p:spTree>
    <p:extLst>
      <p:ext uri="{BB962C8B-B14F-4D97-AF65-F5344CB8AC3E}">
        <p14:creationId xmlns:p14="http://schemas.microsoft.com/office/powerpoint/2010/main" val="1494380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04F47FD0-B3AF-4AF2-898E-54DE9C67E053}" type="slidenum">
              <a:rPr lang="en-US"/>
              <a:pPr/>
              <a:t>‹#›</a:t>
            </a:fld>
            <a:endParaRPr lang="en-US"/>
          </a:p>
        </p:txBody>
      </p:sp>
    </p:spTree>
    <p:extLst>
      <p:ext uri="{BB962C8B-B14F-4D97-AF65-F5344CB8AC3E}">
        <p14:creationId xmlns:p14="http://schemas.microsoft.com/office/powerpoint/2010/main" val="3354838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572181D5-3564-4215-9581-5CA2F23AB3F5}" type="slidenum">
              <a:rPr lang="en-US"/>
              <a:pPr/>
              <a:t>‹#›</a:t>
            </a:fld>
            <a:endParaRPr lang="en-US"/>
          </a:p>
        </p:txBody>
      </p:sp>
    </p:spTree>
    <p:extLst>
      <p:ext uri="{BB962C8B-B14F-4D97-AF65-F5344CB8AC3E}">
        <p14:creationId xmlns:p14="http://schemas.microsoft.com/office/powerpoint/2010/main" val="192209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8E5A174-656D-448D-89EC-82A5A22BE8CA}" type="slidenum">
              <a:rPr lang="en-US"/>
              <a:pPr/>
              <a:t>‹#›</a:t>
            </a:fld>
            <a:endParaRPr lang="en-US"/>
          </a:p>
        </p:txBody>
      </p:sp>
    </p:spTree>
    <p:extLst>
      <p:ext uri="{BB962C8B-B14F-4D97-AF65-F5344CB8AC3E}">
        <p14:creationId xmlns:p14="http://schemas.microsoft.com/office/powerpoint/2010/main" val="3727191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9C778FC-0723-42AD-818D-46A41B1314E1}" type="slidenum">
              <a:rPr lang="en-US"/>
              <a:pPr/>
              <a:t>‹#›</a:t>
            </a:fld>
            <a:endParaRPr lang="en-US"/>
          </a:p>
        </p:txBody>
      </p:sp>
    </p:spTree>
    <p:extLst>
      <p:ext uri="{BB962C8B-B14F-4D97-AF65-F5344CB8AC3E}">
        <p14:creationId xmlns:p14="http://schemas.microsoft.com/office/powerpoint/2010/main" val="2643331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B95971A-C375-4845-8576-83949A50F840}" type="slidenum">
              <a:rPr lang="en-US"/>
              <a:pPr/>
              <a:t>‹#›</a:t>
            </a:fld>
            <a:endParaRPr lang="en-US"/>
          </a:p>
        </p:txBody>
      </p:sp>
    </p:spTree>
    <p:extLst>
      <p:ext uri="{BB962C8B-B14F-4D97-AF65-F5344CB8AC3E}">
        <p14:creationId xmlns:p14="http://schemas.microsoft.com/office/powerpoint/2010/main" val="1811596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0663" cy="9205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7900" y="546100"/>
            <a:ext cx="8134350" cy="9205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08C807F4-D4DD-4AE7-ACB0-511DEBEC90EF}" type="slidenum">
              <a:rPr lang="en-US"/>
              <a:pPr/>
              <a:t>‹#›</a:t>
            </a:fld>
            <a:endParaRPr lang="en-US"/>
          </a:p>
        </p:txBody>
      </p:sp>
    </p:spTree>
    <p:extLst>
      <p:ext uri="{BB962C8B-B14F-4D97-AF65-F5344CB8AC3E}">
        <p14:creationId xmlns:p14="http://schemas.microsoft.com/office/powerpoint/2010/main" val="2616336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F7781D9D-0762-46B9-BD29-CB1C78560AC3}" type="slidenum">
              <a:rPr lang="en-US"/>
              <a:pPr/>
              <a:t>‹#›</a:t>
            </a:fld>
            <a:endParaRPr lang="en-US"/>
          </a:p>
        </p:txBody>
      </p:sp>
    </p:spTree>
    <p:extLst>
      <p:ext uri="{BB962C8B-B14F-4D97-AF65-F5344CB8AC3E}">
        <p14:creationId xmlns:p14="http://schemas.microsoft.com/office/powerpoint/2010/main" val="2135658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A1503329-EAE8-4170-BAD7-004CDABA51B8}" type="slidenum">
              <a:rPr lang="en-US"/>
              <a:pPr/>
              <a:t>‹#›</a:t>
            </a:fld>
            <a:endParaRPr lang="en-US"/>
          </a:p>
        </p:txBody>
      </p:sp>
    </p:spTree>
    <p:extLst>
      <p:ext uri="{BB962C8B-B14F-4D97-AF65-F5344CB8AC3E}">
        <p14:creationId xmlns:p14="http://schemas.microsoft.com/office/powerpoint/2010/main" val="1841030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8A2C3B7F-DE75-4F8B-A193-16B403EC7EF0}" type="slidenum">
              <a:rPr lang="en-US"/>
              <a:pPr/>
              <a:t>‹#›</a:t>
            </a:fld>
            <a:endParaRPr lang="en-US"/>
          </a:p>
        </p:txBody>
      </p:sp>
    </p:spTree>
    <p:extLst>
      <p:ext uri="{BB962C8B-B14F-4D97-AF65-F5344CB8AC3E}">
        <p14:creationId xmlns:p14="http://schemas.microsoft.com/office/powerpoint/2010/main" val="1591371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7900" y="2819400"/>
            <a:ext cx="5446713" cy="693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819400"/>
            <a:ext cx="5448300" cy="693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99D9EF00-72FE-46E9-AEA3-F0BC91573B34}" type="slidenum">
              <a:rPr lang="en-US"/>
              <a:pPr/>
              <a:t>‹#›</a:t>
            </a:fld>
            <a:endParaRPr lang="en-US"/>
          </a:p>
        </p:txBody>
      </p:sp>
    </p:spTree>
    <p:extLst>
      <p:ext uri="{BB962C8B-B14F-4D97-AF65-F5344CB8AC3E}">
        <p14:creationId xmlns:p14="http://schemas.microsoft.com/office/powerpoint/2010/main" val="178517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481964C9-D568-4301-B047-42FB18A4DABF}" type="slidenum">
              <a:rPr lang="en-US"/>
              <a:pPr/>
              <a:t>‹#›</a:t>
            </a:fld>
            <a:endParaRPr lang="en-US"/>
          </a:p>
        </p:txBody>
      </p:sp>
    </p:spTree>
    <p:extLst>
      <p:ext uri="{BB962C8B-B14F-4D97-AF65-F5344CB8AC3E}">
        <p14:creationId xmlns:p14="http://schemas.microsoft.com/office/powerpoint/2010/main" val="4281536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0C9AE67F-DBB3-4F10-871F-77322A639B9B}" type="slidenum">
              <a:rPr lang="en-US"/>
              <a:pPr/>
              <a:t>‹#›</a:t>
            </a:fld>
            <a:endParaRPr lang="en-US"/>
          </a:p>
        </p:txBody>
      </p:sp>
    </p:spTree>
    <p:extLst>
      <p:ext uri="{BB962C8B-B14F-4D97-AF65-F5344CB8AC3E}">
        <p14:creationId xmlns:p14="http://schemas.microsoft.com/office/powerpoint/2010/main" val="2094725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FE9F1D9C-8938-43F3-A15B-B3510393EDDE}" type="slidenum">
              <a:rPr lang="en-US"/>
              <a:pPr/>
              <a:t>‹#›</a:t>
            </a:fld>
            <a:endParaRPr lang="en-US"/>
          </a:p>
        </p:txBody>
      </p:sp>
    </p:spTree>
    <p:extLst>
      <p:ext uri="{BB962C8B-B14F-4D97-AF65-F5344CB8AC3E}">
        <p14:creationId xmlns:p14="http://schemas.microsoft.com/office/powerpoint/2010/main" val="122013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D4163ECA-BD34-4147-BE41-597BACAB993A}" type="slidenum">
              <a:rPr lang="en-US"/>
              <a:pPr/>
              <a:t>‹#›</a:t>
            </a:fld>
            <a:endParaRPr lang="en-US"/>
          </a:p>
        </p:txBody>
      </p:sp>
    </p:spTree>
    <p:extLst>
      <p:ext uri="{BB962C8B-B14F-4D97-AF65-F5344CB8AC3E}">
        <p14:creationId xmlns:p14="http://schemas.microsoft.com/office/powerpoint/2010/main" val="600891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71E93CC-DB91-49E4-BF1E-7DC9569AB579}" type="slidenum">
              <a:rPr lang="en-US"/>
              <a:pPr/>
              <a:t>‹#›</a:t>
            </a:fld>
            <a:endParaRPr lang="en-US"/>
          </a:p>
        </p:txBody>
      </p:sp>
    </p:spTree>
    <p:extLst>
      <p:ext uri="{BB962C8B-B14F-4D97-AF65-F5344CB8AC3E}">
        <p14:creationId xmlns:p14="http://schemas.microsoft.com/office/powerpoint/2010/main" val="1262120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498AACF2-CA5A-40CD-923B-D9B1CF9B40AF}" type="slidenum">
              <a:rPr lang="en-US"/>
              <a:pPr/>
              <a:t>‹#›</a:t>
            </a:fld>
            <a:endParaRPr lang="en-US"/>
          </a:p>
        </p:txBody>
      </p:sp>
    </p:spTree>
    <p:extLst>
      <p:ext uri="{BB962C8B-B14F-4D97-AF65-F5344CB8AC3E}">
        <p14:creationId xmlns:p14="http://schemas.microsoft.com/office/powerpoint/2010/main" val="1974369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96DC369-CC64-4F89-811E-CB0EC07CFD88}" type="slidenum">
              <a:rPr lang="en-US"/>
              <a:pPr/>
              <a:t>‹#›</a:t>
            </a:fld>
            <a:endParaRPr lang="en-US"/>
          </a:p>
        </p:txBody>
      </p:sp>
    </p:spTree>
    <p:extLst>
      <p:ext uri="{BB962C8B-B14F-4D97-AF65-F5344CB8AC3E}">
        <p14:creationId xmlns:p14="http://schemas.microsoft.com/office/powerpoint/2010/main" val="1109269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0663" cy="9205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7900" y="546100"/>
            <a:ext cx="8134350" cy="9205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CEB9DF9-33D1-48E1-B05D-B0EBF546CC2F}" type="slidenum">
              <a:rPr lang="en-US"/>
              <a:pPr/>
              <a:t>‹#›</a:t>
            </a:fld>
            <a:endParaRPr lang="en-US"/>
          </a:p>
        </p:txBody>
      </p:sp>
    </p:spTree>
    <p:extLst>
      <p:ext uri="{BB962C8B-B14F-4D97-AF65-F5344CB8AC3E}">
        <p14:creationId xmlns:p14="http://schemas.microsoft.com/office/powerpoint/2010/main" val="3740804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B03C7B52-1F95-4A16-B772-B5DB8EF080EC}" type="slidenum">
              <a:rPr lang="en-US"/>
              <a:pPr/>
              <a:t>‹#›</a:t>
            </a:fld>
            <a:endParaRPr lang="en-US"/>
          </a:p>
        </p:txBody>
      </p:sp>
    </p:spTree>
    <p:extLst>
      <p:ext uri="{BB962C8B-B14F-4D97-AF65-F5344CB8AC3E}">
        <p14:creationId xmlns:p14="http://schemas.microsoft.com/office/powerpoint/2010/main" val="1458872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DBDC6421-737C-49B3-B9AE-D97BCA5ECCC0}" type="slidenum">
              <a:rPr lang="en-US"/>
              <a:pPr/>
              <a:t>‹#›</a:t>
            </a:fld>
            <a:endParaRPr lang="en-US"/>
          </a:p>
        </p:txBody>
      </p:sp>
    </p:spTree>
    <p:extLst>
      <p:ext uri="{BB962C8B-B14F-4D97-AF65-F5344CB8AC3E}">
        <p14:creationId xmlns:p14="http://schemas.microsoft.com/office/powerpoint/2010/main" val="3448536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9847859A-33D6-47F5-8B08-3ECC24CB318C}" type="slidenum">
              <a:rPr lang="en-US"/>
              <a:pPr/>
              <a:t>‹#›</a:t>
            </a:fld>
            <a:endParaRPr lang="en-US"/>
          </a:p>
        </p:txBody>
      </p:sp>
    </p:spTree>
    <p:extLst>
      <p:ext uri="{BB962C8B-B14F-4D97-AF65-F5344CB8AC3E}">
        <p14:creationId xmlns:p14="http://schemas.microsoft.com/office/powerpoint/2010/main" val="1154901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7900" y="2819400"/>
            <a:ext cx="5446713" cy="693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819400"/>
            <a:ext cx="5448300" cy="693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FE5EFC5B-6DA2-4364-858F-CF4947B2D6A4}" type="slidenum">
              <a:rPr lang="en-US"/>
              <a:pPr/>
              <a:t>‹#›</a:t>
            </a:fld>
            <a:endParaRPr lang="en-US"/>
          </a:p>
        </p:txBody>
      </p:sp>
    </p:spTree>
    <p:extLst>
      <p:ext uri="{BB962C8B-B14F-4D97-AF65-F5344CB8AC3E}">
        <p14:creationId xmlns:p14="http://schemas.microsoft.com/office/powerpoint/2010/main" val="1599703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35EFB439-0358-4E5D-B77B-421CBC810039}" type="slidenum">
              <a:rPr lang="en-US"/>
              <a:pPr/>
              <a:t>‹#›</a:t>
            </a:fld>
            <a:endParaRPr lang="en-US"/>
          </a:p>
        </p:txBody>
      </p:sp>
    </p:spTree>
    <p:extLst>
      <p:ext uri="{BB962C8B-B14F-4D97-AF65-F5344CB8AC3E}">
        <p14:creationId xmlns:p14="http://schemas.microsoft.com/office/powerpoint/2010/main" val="1322091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131705CD-4A24-4E33-8151-79ABE9875AD7}" type="slidenum">
              <a:rPr lang="en-US"/>
              <a:pPr/>
              <a:t>‹#›</a:t>
            </a:fld>
            <a:endParaRPr lang="en-US"/>
          </a:p>
        </p:txBody>
      </p:sp>
    </p:spTree>
    <p:extLst>
      <p:ext uri="{BB962C8B-B14F-4D97-AF65-F5344CB8AC3E}">
        <p14:creationId xmlns:p14="http://schemas.microsoft.com/office/powerpoint/2010/main" val="124912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7900" y="2819400"/>
            <a:ext cx="5446713" cy="693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819400"/>
            <a:ext cx="5448300" cy="693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F52FD427-7789-463C-B1A7-0D1FAB303189}" type="slidenum">
              <a:rPr lang="en-US"/>
              <a:pPr/>
              <a:t>‹#›</a:t>
            </a:fld>
            <a:endParaRPr lang="en-US"/>
          </a:p>
        </p:txBody>
      </p:sp>
    </p:spTree>
    <p:extLst>
      <p:ext uri="{BB962C8B-B14F-4D97-AF65-F5344CB8AC3E}">
        <p14:creationId xmlns:p14="http://schemas.microsoft.com/office/powerpoint/2010/main" val="4244369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327AF170-F132-4440-840F-6F8CF9D141FC}" type="slidenum">
              <a:rPr lang="en-US"/>
              <a:pPr/>
              <a:t>‹#›</a:t>
            </a:fld>
            <a:endParaRPr lang="en-US"/>
          </a:p>
        </p:txBody>
      </p:sp>
    </p:spTree>
    <p:extLst>
      <p:ext uri="{BB962C8B-B14F-4D97-AF65-F5344CB8AC3E}">
        <p14:creationId xmlns:p14="http://schemas.microsoft.com/office/powerpoint/2010/main" val="1232027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AB378F3-669A-4224-AD08-CDC8BEF98EDA}" type="slidenum">
              <a:rPr lang="en-US"/>
              <a:pPr/>
              <a:t>‹#›</a:t>
            </a:fld>
            <a:endParaRPr lang="en-US"/>
          </a:p>
        </p:txBody>
      </p:sp>
    </p:spTree>
    <p:extLst>
      <p:ext uri="{BB962C8B-B14F-4D97-AF65-F5344CB8AC3E}">
        <p14:creationId xmlns:p14="http://schemas.microsoft.com/office/powerpoint/2010/main" val="2751735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253006B9-E0B6-433E-A4CC-0A8FB1A0ECEE}" type="slidenum">
              <a:rPr lang="en-US"/>
              <a:pPr/>
              <a:t>‹#›</a:t>
            </a:fld>
            <a:endParaRPr lang="en-US"/>
          </a:p>
        </p:txBody>
      </p:sp>
    </p:spTree>
    <p:extLst>
      <p:ext uri="{BB962C8B-B14F-4D97-AF65-F5344CB8AC3E}">
        <p14:creationId xmlns:p14="http://schemas.microsoft.com/office/powerpoint/2010/main" val="3831751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13AA49A-D8F9-4538-8B0B-6248EFD7B54B}" type="slidenum">
              <a:rPr lang="en-US"/>
              <a:pPr/>
              <a:t>‹#›</a:t>
            </a:fld>
            <a:endParaRPr lang="en-US"/>
          </a:p>
        </p:txBody>
      </p:sp>
    </p:spTree>
    <p:extLst>
      <p:ext uri="{BB962C8B-B14F-4D97-AF65-F5344CB8AC3E}">
        <p14:creationId xmlns:p14="http://schemas.microsoft.com/office/powerpoint/2010/main" val="2916589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0663" cy="9205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7900" y="546100"/>
            <a:ext cx="8134350" cy="9205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945C5BC-5442-40EE-825E-C04B576A057B}" type="slidenum">
              <a:rPr lang="en-US"/>
              <a:pPr/>
              <a:t>‹#›</a:t>
            </a:fld>
            <a:endParaRPr lang="en-US"/>
          </a:p>
        </p:txBody>
      </p:sp>
    </p:spTree>
    <p:extLst>
      <p:ext uri="{BB962C8B-B14F-4D97-AF65-F5344CB8AC3E}">
        <p14:creationId xmlns:p14="http://schemas.microsoft.com/office/powerpoint/2010/main" val="3452853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8E62BE62-FA42-4897-AA22-66E8859464F2}" type="slidenum">
              <a:rPr lang="en-US"/>
              <a:pPr/>
              <a:t>‹#›</a:t>
            </a:fld>
            <a:endParaRPr lang="en-US"/>
          </a:p>
        </p:txBody>
      </p:sp>
    </p:spTree>
    <p:extLst>
      <p:ext uri="{BB962C8B-B14F-4D97-AF65-F5344CB8AC3E}">
        <p14:creationId xmlns:p14="http://schemas.microsoft.com/office/powerpoint/2010/main" val="80578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2022934B-27BB-4A35-95A2-BB9A45E12A1A}" type="slidenum">
              <a:rPr lang="en-US"/>
              <a:pPr/>
              <a:t>‹#›</a:t>
            </a:fld>
            <a:endParaRPr lang="en-US"/>
          </a:p>
        </p:txBody>
      </p:sp>
    </p:spTree>
    <p:extLst>
      <p:ext uri="{BB962C8B-B14F-4D97-AF65-F5344CB8AC3E}">
        <p14:creationId xmlns:p14="http://schemas.microsoft.com/office/powerpoint/2010/main" val="136586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C1BF4CA7-E821-43D5-93B1-6B9BE2D26C4B}" type="slidenum">
              <a:rPr lang="en-US"/>
              <a:pPr/>
              <a:t>‹#›</a:t>
            </a:fld>
            <a:endParaRPr lang="en-US"/>
          </a:p>
        </p:txBody>
      </p:sp>
    </p:spTree>
    <p:extLst>
      <p:ext uri="{BB962C8B-B14F-4D97-AF65-F5344CB8AC3E}">
        <p14:creationId xmlns:p14="http://schemas.microsoft.com/office/powerpoint/2010/main" val="508624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405A3446-4AB8-47AA-AEF6-E6559B03A8F9}" type="slidenum">
              <a:rPr lang="en-US"/>
              <a:pPr/>
              <a:t>‹#›</a:t>
            </a:fld>
            <a:endParaRPr lang="en-US"/>
          </a:p>
        </p:txBody>
      </p:sp>
    </p:spTree>
    <p:extLst>
      <p:ext uri="{BB962C8B-B14F-4D97-AF65-F5344CB8AC3E}">
        <p14:creationId xmlns:p14="http://schemas.microsoft.com/office/powerpoint/2010/main" val="2374793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1FF91582-9D87-4673-ABEE-3427B019B598}" type="slidenum">
              <a:rPr lang="en-US"/>
              <a:pPr/>
              <a:t>‹#›</a:t>
            </a:fld>
            <a:endParaRPr lang="en-US"/>
          </a:p>
        </p:txBody>
      </p:sp>
    </p:spTree>
    <p:extLst>
      <p:ext uri="{BB962C8B-B14F-4D97-AF65-F5344CB8AC3E}">
        <p14:creationId xmlns:p14="http://schemas.microsoft.com/office/powerpoint/2010/main" val="2029868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77900" y="546100"/>
            <a:ext cx="11047413" cy="2271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316" tIns="76316" rIns="133914" bIns="76316"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977900" y="2819400"/>
            <a:ext cx="11047413"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316" tIns="76316" rIns="133914" bIns="76316"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sldNum"/>
          </p:nvPr>
        </p:nvSpPr>
        <p:spPr bwMode="auto">
          <a:xfrm>
            <a:off x="10466388" y="8890000"/>
            <a:ext cx="417512"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96" tIns="46798" rIns="89996" bIns="46798" numCol="1" anchor="t" anchorCtr="1" compatLnSpc="1">
            <a:prstTxWarp prst="textNoShape">
              <a:avLst/>
            </a:prstTxWarp>
          </a:bodyPr>
          <a:lstStyle>
            <a:lvl1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a:solidFill>
                  <a:srgbClr val="000000"/>
                </a:solidFill>
                <a:latin typeface="Gill Sans" pitchFamily="80" charset="0"/>
                <a:cs typeface="Arial" charset="0"/>
              </a:defRPr>
            </a:lvl1pPr>
          </a:lstStyle>
          <a:p>
            <a:fld id="{2C030B7B-5AF2-454F-A7FB-FFA7D988152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8788" rtl="0" fontAlgn="base">
        <a:spcBef>
          <a:spcPct val="0"/>
        </a:spcBef>
        <a:spcAft>
          <a:spcPct val="0"/>
        </a:spcAft>
        <a:buClr>
          <a:srgbClr val="000000"/>
        </a:buClr>
        <a:buSzPct val="100000"/>
        <a:buFont typeface="Times New Roman" pitchFamily="18" charset="0"/>
        <a:defRPr sz="6300">
          <a:solidFill>
            <a:srgbClr val="000000"/>
          </a:solidFill>
          <a:latin typeface="+mj-lt"/>
          <a:ea typeface="+mj-ea"/>
          <a:cs typeface="+mj-cs"/>
        </a:defRPr>
      </a:lvl1pPr>
      <a:lvl2pPr marL="742950" indent="-28416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2pPr>
      <a:lvl3pPr marL="1143000" indent="-228600"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3pPr>
      <a:lvl4pPr marL="1600200"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4pPr>
      <a:lvl5pPr marL="20558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5pPr>
      <a:lvl6pPr marL="25130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6pPr>
      <a:lvl7pPr marL="29702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7pPr>
      <a:lvl8pPr marL="34274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8pPr>
      <a:lvl9pPr marL="38846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9pPr>
    </p:titleStyle>
    <p:bodyStyle>
      <a:lvl1pPr marL="342900" indent="-342900" algn="l" defTabSz="458788" rtl="0" fontAlgn="base">
        <a:spcBef>
          <a:spcPts val="1100"/>
        </a:spcBef>
        <a:spcAft>
          <a:spcPct val="0"/>
        </a:spcAft>
        <a:buClr>
          <a:srgbClr val="000000"/>
        </a:buClr>
        <a:buSzPct val="100000"/>
        <a:buFont typeface="Times New Roman" pitchFamily="18" charset="0"/>
        <a:defRPr sz="4400">
          <a:solidFill>
            <a:srgbClr val="000000"/>
          </a:solidFill>
          <a:latin typeface="+mn-lt"/>
          <a:ea typeface="+mn-ea"/>
          <a:cs typeface="+mn-cs"/>
        </a:defRPr>
      </a:lvl1pPr>
      <a:lvl2pPr marL="742950" indent="-284163" algn="l" defTabSz="458788" rtl="0" fontAlgn="base">
        <a:spcBef>
          <a:spcPts val="913"/>
        </a:spcBef>
        <a:spcAft>
          <a:spcPct val="0"/>
        </a:spcAft>
        <a:buClr>
          <a:srgbClr val="000000"/>
        </a:buClr>
        <a:buSzPct val="100000"/>
        <a:buFont typeface="Times New Roman" pitchFamily="18" charset="0"/>
        <a:defRPr sz="3800">
          <a:solidFill>
            <a:srgbClr val="000000"/>
          </a:solidFill>
          <a:latin typeface="+mn-lt"/>
        </a:defRPr>
      </a:lvl2pPr>
      <a:lvl3pPr marL="1143000" indent="-228600" algn="l" defTabSz="458788" rtl="0" fontAlgn="base">
        <a:spcBef>
          <a:spcPts val="800"/>
        </a:spcBef>
        <a:spcAft>
          <a:spcPct val="0"/>
        </a:spcAft>
        <a:buClr>
          <a:srgbClr val="000000"/>
        </a:buClr>
        <a:buSzPct val="100000"/>
        <a:buFont typeface="Times New Roman" pitchFamily="18" charset="0"/>
        <a:defRPr sz="3400">
          <a:solidFill>
            <a:srgbClr val="000000"/>
          </a:solidFill>
          <a:latin typeface="+mn-lt"/>
        </a:defRPr>
      </a:lvl3pPr>
      <a:lvl4pPr marL="1600200"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4pPr>
      <a:lvl5pPr marL="20558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5pPr>
      <a:lvl6pPr marL="25130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6pPr>
      <a:lvl7pPr marL="29702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7pPr>
      <a:lvl8pPr marL="34274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8pPr>
      <a:lvl9pPr marL="38846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77900" y="546100"/>
            <a:ext cx="11047413" cy="2271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316" tIns="76316" rIns="133914" bIns="76316" numCol="1" anchor="ctr" anchorCtr="0" compatLnSpc="1">
            <a:prstTxWarp prst="textNoShape">
              <a:avLst/>
            </a:prstTxWarp>
          </a:bodyPr>
          <a:lstStyle/>
          <a:p>
            <a:pPr lvl="0"/>
            <a:r>
              <a:rPr lang="en-GB" smtClean="0"/>
              <a:t>Click to edit the title text format</a:t>
            </a:r>
          </a:p>
        </p:txBody>
      </p:sp>
      <p:sp>
        <p:nvSpPr>
          <p:cNvPr id="2050" name="Rectangle 2"/>
          <p:cNvSpPr>
            <a:spLocks noGrp="1" noChangeArrowheads="1"/>
          </p:cNvSpPr>
          <p:nvPr>
            <p:ph type="body" idx="1"/>
          </p:nvPr>
        </p:nvSpPr>
        <p:spPr bwMode="auto">
          <a:xfrm>
            <a:off x="977900" y="2819400"/>
            <a:ext cx="11047413"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316" tIns="76316" rIns="133914" bIns="76316"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051" name="Rectangle 3"/>
          <p:cNvSpPr>
            <a:spLocks noGrp="1" noChangeArrowheads="1"/>
          </p:cNvSpPr>
          <p:nvPr>
            <p:ph type="sldNum"/>
          </p:nvPr>
        </p:nvSpPr>
        <p:spPr bwMode="auto">
          <a:xfrm>
            <a:off x="10479088" y="8890000"/>
            <a:ext cx="388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96" tIns="46798" rIns="89996" bIns="46798" numCol="1" anchor="t" anchorCtr="1" compatLnSpc="1">
            <a:prstTxWarp prst="textNoShape">
              <a:avLst/>
            </a:prstTxWarp>
          </a:bodyPr>
          <a:lstStyle>
            <a:lvl1pPr algn="ctr" defTabSz="458788">
              <a:buClrTx/>
              <a:buFontTx/>
              <a:buNone/>
              <a:defRPr sz="1600">
                <a:solidFill>
                  <a:srgbClr val="000000"/>
                </a:solidFill>
                <a:latin typeface="+mn-lt"/>
                <a:cs typeface="Arial" charset="0"/>
              </a:defRPr>
            </a:lvl1pPr>
          </a:lstStyle>
          <a:p>
            <a:fld id="{76BBF0EF-075C-4042-A6D2-A6467F3270A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8788" rtl="0" fontAlgn="base">
        <a:spcBef>
          <a:spcPct val="0"/>
        </a:spcBef>
        <a:spcAft>
          <a:spcPct val="0"/>
        </a:spcAft>
        <a:buClr>
          <a:srgbClr val="000000"/>
        </a:buClr>
        <a:buSzPct val="100000"/>
        <a:buFont typeface="Times New Roman" pitchFamily="18" charset="0"/>
        <a:defRPr sz="5800">
          <a:solidFill>
            <a:srgbClr val="000000"/>
          </a:solidFill>
          <a:latin typeface="+mj-lt"/>
          <a:ea typeface="+mj-ea"/>
          <a:cs typeface="+mj-cs"/>
        </a:defRPr>
      </a:lvl1pPr>
      <a:lvl2pPr marL="742950" indent="-284163" algn="ctr" defTabSz="458788" rtl="0" fontAlgn="base">
        <a:spcBef>
          <a:spcPct val="0"/>
        </a:spcBef>
        <a:spcAft>
          <a:spcPct val="0"/>
        </a:spcAft>
        <a:buClr>
          <a:srgbClr val="000000"/>
        </a:buClr>
        <a:buSzPct val="100000"/>
        <a:buFont typeface="Times New Roman" pitchFamily="18" charset="0"/>
        <a:defRPr sz="5800">
          <a:solidFill>
            <a:srgbClr val="000000"/>
          </a:solidFill>
          <a:latin typeface="Arial" charset="0"/>
        </a:defRPr>
      </a:lvl2pPr>
      <a:lvl3pPr marL="1143000" indent="-228600" algn="ctr" defTabSz="458788" rtl="0" fontAlgn="base">
        <a:spcBef>
          <a:spcPct val="0"/>
        </a:spcBef>
        <a:spcAft>
          <a:spcPct val="0"/>
        </a:spcAft>
        <a:buClr>
          <a:srgbClr val="000000"/>
        </a:buClr>
        <a:buSzPct val="100000"/>
        <a:buFont typeface="Times New Roman" pitchFamily="18" charset="0"/>
        <a:defRPr sz="5800">
          <a:solidFill>
            <a:srgbClr val="000000"/>
          </a:solidFill>
          <a:latin typeface="Arial" charset="0"/>
        </a:defRPr>
      </a:lvl3pPr>
      <a:lvl4pPr marL="1600200" indent="-227013" algn="ctr" defTabSz="458788" rtl="0" fontAlgn="base">
        <a:spcBef>
          <a:spcPct val="0"/>
        </a:spcBef>
        <a:spcAft>
          <a:spcPct val="0"/>
        </a:spcAft>
        <a:buClr>
          <a:srgbClr val="000000"/>
        </a:buClr>
        <a:buSzPct val="100000"/>
        <a:buFont typeface="Times New Roman" pitchFamily="18" charset="0"/>
        <a:defRPr sz="5800">
          <a:solidFill>
            <a:srgbClr val="000000"/>
          </a:solidFill>
          <a:latin typeface="Arial" charset="0"/>
        </a:defRPr>
      </a:lvl4pPr>
      <a:lvl5pPr marL="2055813" indent="-227013" algn="ctr" defTabSz="458788" rtl="0" fontAlgn="base">
        <a:spcBef>
          <a:spcPct val="0"/>
        </a:spcBef>
        <a:spcAft>
          <a:spcPct val="0"/>
        </a:spcAft>
        <a:buClr>
          <a:srgbClr val="000000"/>
        </a:buClr>
        <a:buSzPct val="100000"/>
        <a:buFont typeface="Times New Roman" pitchFamily="18" charset="0"/>
        <a:defRPr sz="5800">
          <a:solidFill>
            <a:srgbClr val="000000"/>
          </a:solidFill>
          <a:latin typeface="Arial" charset="0"/>
        </a:defRPr>
      </a:lvl5pPr>
      <a:lvl6pPr marL="2513013" indent="-227013" algn="ctr" defTabSz="458788" rtl="0" fontAlgn="base">
        <a:spcBef>
          <a:spcPct val="0"/>
        </a:spcBef>
        <a:spcAft>
          <a:spcPct val="0"/>
        </a:spcAft>
        <a:buClr>
          <a:srgbClr val="000000"/>
        </a:buClr>
        <a:buSzPct val="100000"/>
        <a:buFont typeface="Times New Roman" pitchFamily="18" charset="0"/>
        <a:defRPr sz="5800">
          <a:solidFill>
            <a:srgbClr val="000000"/>
          </a:solidFill>
          <a:latin typeface="Arial" charset="0"/>
        </a:defRPr>
      </a:lvl6pPr>
      <a:lvl7pPr marL="2970213" indent="-227013" algn="ctr" defTabSz="458788" rtl="0" fontAlgn="base">
        <a:spcBef>
          <a:spcPct val="0"/>
        </a:spcBef>
        <a:spcAft>
          <a:spcPct val="0"/>
        </a:spcAft>
        <a:buClr>
          <a:srgbClr val="000000"/>
        </a:buClr>
        <a:buSzPct val="100000"/>
        <a:buFont typeface="Times New Roman" pitchFamily="18" charset="0"/>
        <a:defRPr sz="5800">
          <a:solidFill>
            <a:srgbClr val="000000"/>
          </a:solidFill>
          <a:latin typeface="Arial" charset="0"/>
        </a:defRPr>
      </a:lvl7pPr>
      <a:lvl8pPr marL="3427413" indent="-227013" algn="ctr" defTabSz="458788" rtl="0" fontAlgn="base">
        <a:spcBef>
          <a:spcPct val="0"/>
        </a:spcBef>
        <a:spcAft>
          <a:spcPct val="0"/>
        </a:spcAft>
        <a:buClr>
          <a:srgbClr val="000000"/>
        </a:buClr>
        <a:buSzPct val="100000"/>
        <a:buFont typeface="Times New Roman" pitchFamily="18" charset="0"/>
        <a:defRPr sz="5800">
          <a:solidFill>
            <a:srgbClr val="000000"/>
          </a:solidFill>
          <a:latin typeface="Arial" charset="0"/>
        </a:defRPr>
      </a:lvl8pPr>
      <a:lvl9pPr marL="3884613" indent="-227013" algn="ctr" defTabSz="458788" rtl="0" fontAlgn="base">
        <a:spcBef>
          <a:spcPct val="0"/>
        </a:spcBef>
        <a:spcAft>
          <a:spcPct val="0"/>
        </a:spcAft>
        <a:buClr>
          <a:srgbClr val="000000"/>
        </a:buClr>
        <a:buSzPct val="100000"/>
        <a:buFont typeface="Times New Roman" pitchFamily="18" charset="0"/>
        <a:defRPr sz="5800">
          <a:solidFill>
            <a:srgbClr val="000000"/>
          </a:solidFill>
          <a:latin typeface="Arial" charset="0"/>
        </a:defRPr>
      </a:lvl9pPr>
    </p:titleStyle>
    <p:bodyStyle>
      <a:lvl1pPr marL="342900" indent="-342900" algn="l" defTabSz="458788" rtl="0" fontAlgn="base">
        <a:spcBef>
          <a:spcPts val="1100"/>
        </a:spcBef>
        <a:spcAft>
          <a:spcPct val="0"/>
        </a:spcAft>
        <a:buClr>
          <a:srgbClr val="000000"/>
        </a:buClr>
        <a:buSzPct val="100000"/>
        <a:buFont typeface="Times New Roman" pitchFamily="18" charset="0"/>
        <a:defRPr sz="4300">
          <a:solidFill>
            <a:srgbClr val="000000"/>
          </a:solidFill>
          <a:latin typeface="+mn-lt"/>
          <a:ea typeface="+mn-ea"/>
          <a:cs typeface="+mn-cs"/>
        </a:defRPr>
      </a:lvl1pPr>
      <a:lvl2pPr marL="742950" indent="-284163" algn="l" defTabSz="458788" rtl="0" fontAlgn="base">
        <a:spcBef>
          <a:spcPts val="913"/>
        </a:spcBef>
        <a:spcAft>
          <a:spcPct val="0"/>
        </a:spcAft>
        <a:buClr>
          <a:srgbClr val="000000"/>
        </a:buClr>
        <a:buSzPct val="100000"/>
        <a:buFont typeface="Times New Roman" pitchFamily="18" charset="0"/>
        <a:defRPr sz="3600">
          <a:solidFill>
            <a:srgbClr val="000000"/>
          </a:solidFill>
          <a:latin typeface="+mn-lt"/>
        </a:defRPr>
      </a:lvl2pPr>
      <a:lvl3pPr marL="1143000" indent="-228600" algn="l" defTabSz="458788" rtl="0" fontAlgn="base">
        <a:spcBef>
          <a:spcPts val="800"/>
        </a:spcBef>
        <a:spcAft>
          <a:spcPct val="0"/>
        </a:spcAft>
        <a:buClr>
          <a:srgbClr val="000000"/>
        </a:buClr>
        <a:buSzPct val="100000"/>
        <a:buFont typeface="Times New Roman" pitchFamily="18" charset="0"/>
        <a:defRPr sz="3000">
          <a:solidFill>
            <a:srgbClr val="000000"/>
          </a:solidFill>
          <a:latin typeface="+mn-lt"/>
        </a:defRPr>
      </a:lvl3pPr>
      <a:lvl4pPr marL="1600200" indent="-227013" algn="l" defTabSz="458788" rtl="0" fontAlgn="base">
        <a:spcBef>
          <a:spcPts val="688"/>
        </a:spcBef>
        <a:spcAft>
          <a:spcPct val="0"/>
        </a:spcAft>
        <a:buClr>
          <a:srgbClr val="000000"/>
        </a:buClr>
        <a:buSzPct val="100000"/>
        <a:buFont typeface="Times New Roman" pitchFamily="18" charset="0"/>
        <a:defRPr sz="2400">
          <a:solidFill>
            <a:srgbClr val="000000"/>
          </a:solidFill>
          <a:latin typeface="+mn-lt"/>
        </a:defRPr>
      </a:lvl4pPr>
      <a:lvl5pPr marL="2055813" indent="-227013" algn="l" defTabSz="458788" rtl="0" fontAlgn="base">
        <a:spcBef>
          <a:spcPts val="688"/>
        </a:spcBef>
        <a:spcAft>
          <a:spcPct val="0"/>
        </a:spcAft>
        <a:buClr>
          <a:srgbClr val="000000"/>
        </a:buClr>
        <a:buSzPct val="100000"/>
        <a:buFont typeface="Times New Roman" pitchFamily="18" charset="0"/>
        <a:defRPr sz="2400">
          <a:solidFill>
            <a:srgbClr val="000000"/>
          </a:solidFill>
          <a:latin typeface="+mn-lt"/>
        </a:defRPr>
      </a:lvl5pPr>
      <a:lvl6pPr marL="2513013" indent="-227013" algn="l" defTabSz="458788" rtl="0" fontAlgn="base">
        <a:spcBef>
          <a:spcPts val="688"/>
        </a:spcBef>
        <a:spcAft>
          <a:spcPct val="0"/>
        </a:spcAft>
        <a:buClr>
          <a:srgbClr val="000000"/>
        </a:buClr>
        <a:buSzPct val="100000"/>
        <a:buFont typeface="Times New Roman" pitchFamily="18" charset="0"/>
        <a:defRPr sz="2400">
          <a:solidFill>
            <a:srgbClr val="000000"/>
          </a:solidFill>
          <a:latin typeface="+mn-lt"/>
        </a:defRPr>
      </a:lvl6pPr>
      <a:lvl7pPr marL="2970213" indent="-227013" algn="l" defTabSz="458788" rtl="0" fontAlgn="base">
        <a:spcBef>
          <a:spcPts val="688"/>
        </a:spcBef>
        <a:spcAft>
          <a:spcPct val="0"/>
        </a:spcAft>
        <a:buClr>
          <a:srgbClr val="000000"/>
        </a:buClr>
        <a:buSzPct val="100000"/>
        <a:buFont typeface="Times New Roman" pitchFamily="18" charset="0"/>
        <a:defRPr sz="2400">
          <a:solidFill>
            <a:srgbClr val="000000"/>
          </a:solidFill>
          <a:latin typeface="+mn-lt"/>
        </a:defRPr>
      </a:lvl7pPr>
      <a:lvl8pPr marL="3427413" indent="-227013" algn="l" defTabSz="458788" rtl="0" fontAlgn="base">
        <a:spcBef>
          <a:spcPts val="688"/>
        </a:spcBef>
        <a:spcAft>
          <a:spcPct val="0"/>
        </a:spcAft>
        <a:buClr>
          <a:srgbClr val="000000"/>
        </a:buClr>
        <a:buSzPct val="100000"/>
        <a:buFont typeface="Times New Roman" pitchFamily="18" charset="0"/>
        <a:defRPr sz="2400">
          <a:solidFill>
            <a:srgbClr val="000000"/>
          </a:solidFill>
          <a:latin typeface="+mn-lt"/>
        </a:defRPr>
      </a:lvl8pPr>
      <a:lvl9pPr marL="3884613" indent="-227013" algn="l" defTabSz="458788" rtl="0" fontAlgn="base">
        <a:spcBef>
          <a:spcPts val="688"/>
        </a:spcBef>
        <a:spcAft>
          <a:spcPct val="0"/>
        </a:spcAft>
        <a:buClr>
          <a:srgbClr val="000000"/>
        </a:buClr>
        <a:buSzPct val="100000"/>
        <a:buFont typeface="Times New Roman" pitchFamily="18" charset="0"/>
        <a:defRPr sz="2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977900" y="546100"/>
            <a:ext cx="11047413" cy="2271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316" tIns="76316" rIns="133914" bIns="76316" numCol="1" anchor="ctr" anchorCtr="0" compatLnSpc="1">
            <a:prstTxWarp prst="textNoShape">
              <a:avLst/>
            </a:prstTxWarp>
          </a:bodyPr>
          <a:lstStyle/>
          <a:p>
            <a:pPr lvl="0"/>
            <a:r>
              <a:rPr lang="en-GB" smtClean="0"/>
              <a:t>Click to edit the title text format</a:t>
            </a:r>
          </a:p>
        </p:txBody>
      </p:sp>
      <p:sp>
        <p:nvSpPr>
          <p:cNvPr id="3074" name="Rectangle 2"/>
          <p:cNvSpPr>
            <a:spLocks noGrp="1" noChangeArrowheads="1"/>
          </p:cNvSpPr>
          <p:nvPr>
            <p:ph type="body" idx="1"/>
          </p:nvPr>
        </p:nvSpPr>
        <p:spPr bwMode="auto">
          <a:xfrm>
            <a:off x="977900" y="2819400"/>
            <a:ext cx="11047413"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316" tIns="76316" rIns="133914" bIns="76316"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3075" name="Rectangle 3"/>
          <p:cNvSpPr>
            <a:spLocks noGrp="1" noChangeArrowheads="1"/>
          </p:cNvSpPr>
          <p:nvPr>
            <p:ph type="sldNum"/>
          </p:nvPr>
        </p:nvSpPr>
        <p:spPr bwMode="auto">
          <a:xfrm>
            <a:off x="10466388" y="8890000"/>
            <a:ext cx="417512"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96" tIns="46798" rIns="89996" bIns="46798" numCol="1" anchor="t" anchorCtr="1" compatLnSpc="1">
            <a:prstTxWarp prst="textNoShape">
              <a:avLst/>
            </a:prstTxWarp>
          </a:bodyPr>
          <a:lstStyle>
            <a:lvl1pPr algn="ctr" defTabSz="458788">
              <a:buClrTx/>
              <a:buFontTx/>
              <a:buNone/>
              <a:defRPr sz="1800">
                <a:solidFill>
                  <a:srgbClr val="000000"/>
                </a:solidFill>
                <a:latin typeface="+mn-lt"/>
                <a:cs typeface="Arial" charset="0"/>
              </a:defRPr>
            </a:lvl1pPr>
          </a:lstStyle>
          <a:p>
            <a:fld id="{3F441693-4390-4E35-BDDC-C92479685E0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8788" rtl="0" fontAlgn="base">
        <a:spcBef>
          <a:spcPct val="0"/>
        </a:spcBef>
        <a:spcAft>
          <a:spcPct val="0"/>
        </a:spcAft>
        <a:buClr>
          <a:srgbClr val="000000"/>
        </a:buClr>
        <a:buSzPct val="100000"/>
        <a:buFont typeface="Times New Roman" pitchFamily="18" charset="0"/>
        <a:defRPr sz="6300">
          <a:solidFill>
            <a:srgbClr val="000000"/>
          </a:solidFill>
          <a:latin typeface="+mj-lt"/>
          <a:ea typeface="+mj-ea"/>
          <a:cs typeface="+mj-cs"/>
        </a:defRPr>
      </a:lvl1pPr>
      <a:lvl2pPr marL="742950" indent="-28416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2pPr>
      <a:lvl3pPr marL="1143000" indent="-228600"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3pPr>
      <a:lvl4pPr marL="1600200"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4pPr>
      <a:lvl5pPr marL="20558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5pPr>
      <a:lvl6pPr marL="25130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6pPr>
      <a:lvl7pPr marL="29702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7pPr>
      <a:lvl8pPr marL="34274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8pPr>
      <a:lvl9pPr marL="38846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9pPr>
    </p:titleStyle>
    <p:bodyStyle>
      <a:lvl1pPr marL="342900" indent="-342900" algn="l" defTabSz="458788" rtl="0" fontAlgn="base">
        <a:spcBef>
          <a:spcPts val="1100"/>
        </a:spcBef>
        <a:spcAft>
          <a:spcPct val="0"/>
        </a:spcAft>
        <a:buClr>
          <a:srgbClr val="000000"/>
        </a:buClr>
        <a:buSzPct val="100000"/>
        <a:buFont typeface="Times New Roman" pitchFamily="18" charset="0"/>
        <a:defRPr sz="4400">
          <a:solidFill>
            <a:srgbClr val="000000"/>
          </a:solidFill>
          <a:latin typeface="+mn-lt"/>
          <a:ea typeface="+mn-ea"/>
          <a:cs typeface="+mn-cs"/>
        </a:defRPr>
      </a:lvl1pPr>
      <a:lvl2pPr marL="742950" indent="-284163" algn="l" defTabSz="458788" rtl="0" fontAlgn="base">
        <a:spcBef>
          <a:spcPts val="913"/>
        </a:spcBef>
        <a:spcAft>
          <a:spcPct val="0"/>
        </a:spcAft>
        <a:buClr>
          <a:srgbClr val="000000"/>
        </a:buClr>
        <a:buSzPct val="100000"/>
        <a:buFont typeface="Times New Roman" pitchFamily="18" charset="0"/>
        <a:defRPr sz="3800">
          <a:solidFill>
            <a:srgbClr val="000000"/>
          </a:solidFill>
          <a:latin typeface="+mn-lt"/>
        </a:defRPr>
      </a:lvl2pPr>
      <a:lvl3pPr marL="1143000" indent="-228600" algn="l" defTabSz="458788" rtl="0" fontAlgn="base">
        <a:spcBef>
          <a:spcPts val="800"/>
        </a:spcBef>
        <a:spcAft>
          <a:spcPct val="0"/>
        </a:spcAft>
        <a:buClr>
          <a:srgbClr val="000000"/>
        </a:buClr>
        <a:buSzPct val="100000"/>
        <a:buFont typeface="Times New Roman" pitchFamily="18" charset="0"/>
        <a:defRPr sz="3400">
          <a:solidFill>
            <a:srgbClr val="000000"/>
          </a:solidFill>
          <a:latin typeface="+mn-lt"/>
        </a:defRPr>
      </a:lvl3pPr>
      <a:lvl4pPr marL="1600200"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4pPr>
      <a:lvl5pPr marL="20558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5pPr>
      <a:lvl6pPr marL="25130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6pPr>
      <a:lvl7pPr marL="29702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7pPr>
      <a:lvl8pPr marL="34274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8pPr>
      <a:lvl9pPr marL="38846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977900" y="546100"/>
            <a:ext cx="11047413" cy="2271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316" tIns="76316" rIns="133914" bIns="76316" numCol="1" anchor="ctr" anchorCtr="0" compatLnSpc="1">
            <a:prstTxWarp prst="textNoShape">
              <a:avLst/>
            </a:prstTxWarp>
          </a:bodyPr>
          <a:lstStyle/>
          <a:p>
            <a:pPr lvl="0"/>
            <a:r>
              <a:rPr lang="en-GB" smtClean="0"/>
              <a:t>Click to edit the title text format</a:t>
            </a:r>
          </a:p>
        </p:txBody>
      </p:sp>
      <p:sp>
        <p:nvSpPr>
          <p:cNvPr id="5122" name="Rectangle 2"/>
          <p:cNvSpPr>
            <a:spLocks noGrp="1" noChangeArrowheads="1"/>
          </p:cNvSpPr>
          <p:nvPr>
            <p:ph type="body" idx="1"/>
          </p:nvPr>
        </p:nvSpPr>
        <p:spPr bwMode="auto">
          <a:xfrm>
            <a:off x="977900" y="2819400"/>
            <a:ext cx="11047413"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316" tIns="76316" rIns="133914" bIns="76316"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5123" name="Rectangle 3"/>
          <p:cNvSpPr>
            <a:spLocks noGrp="1" noChangeArrowheads="1"/>
          </p:cNvSpPr>
          <p:nvPr>
            <p:ph type="sldNum"/>
          </p:nvPr>
        </p:nvSpPr>
        <p:spPr bwMode="auto">
          <a:xfrm>
            <a:off x="10466388" y="8890000"/>
            <a:ext cx="417512"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96" tIns="46798" rIns="89996" bIns="46798" numCol="1" anchor="t" anchorCtr="1" compatLnSpc="1">
            <a:prstTxWarp prst="textNoShape">
              <a:avLst/>
            </a:prstTxWarp>
          </a:bodyPr>
          <a:lstStyle>
            <a:lvl1pPr algn="ctr" defTabSz="458788">
              <a:buClrTx/>
              <a:buFontTx/>
              <a:buNone/>
              <a:defRPr sz="1800">
                <a:solidFill>
                  <a:srgbClr val="000000"/>
                </a:solidFill>
                <a:latin typeface="+mn-lt"/>
                <a:cs typeface="Arial" charset="0"/>
              </a:defRPr>
            </a:lvl1pPr>
          </a:lstStyle>
          <a:p>
            <a:fld id="{9E122AF6-F0CD-4BC0-964C-5C1CA761E4A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8788" rtl="0" fontAlgn="base">
        <a:spcBef>
          <a:spcPct val="0"/>
        </a:spcBef>
        <a:spcAft>
          <a:spcPct val="0"/>
        </a:spcAft>
        <a:buClr>
          <a:srgbClr val="000000"/>
        </a:buClr>
        <a:buSzPct val="100000"/>
        <a:buFont typeface="Times New Roman" pitchFamily="18" charset="0"/>
        <a:defRPr sz="6300">
          <a:solidFill>
            <a:srgbClr val="000000"/>
          </a:solidFill>
          <a:latin typeface="+mj-lt"/>
          <a:ea typeface="+mj-ea"/>
          <a:cs typeface="+mj-cs"/>
        </a:defRPr>
      </a:lvl1pPr>
      <a:lvl2pPr marL="742950" indent="-28416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2pPr>
      <a:lvl3pPr marL="1143000" indent="-228600"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3pPr>
      <a:lvl4pPr marL="1600200"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4pPr>
      <a:lvl5pPr marL="20558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5pPr>
      <a:lvl6pPr marL="25130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6pPr>
      <a:lvl7pPr marL="29702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7pPr>
      <a:lvl8pPr marL="34274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8pPr>
      <a:lvl9pPr marL="3884613" indent="-227013" algn="ctr" defTabSz="458788" rtl="0" fontAlgn="base">
        <a:spcBef>
          <a:spcPct val="0"/>
        </a:spcBef>
        <a:spcAft>
          <a:spcPct val="0"/>
        </a:spcAft>
        <a:buClr>
          <a:srgbClr val="000000"/>
        </a:buClr>
        <a:buSzPct val="100000"/>
        <a:buFont typeface="Times New Roman" pitchFamily="18" charset="0"/>
        <a:defRPr sz="6300">
          <a:solidFill>
            <a:srgbClr val="000000"/>
          </a:solidFill>
          <a:latin typeface="Arial" charset="0"/>
        </a:defRPr>
      </a:lvl9pPr>
    </p:titleStyle>
    <p:bodyStyle>
      <a:lvl1pPr marL="342900" indent="-342900" algn="l" defTabSz="458788" rtl="0" fontAlgn="base">
        <a:spcBef>
          <a:spcPts val="1100"/>
        </a:spcBef>
        <a:spcAft>
          <a:spcPct val="0"/>
        </a:spcAft>
        <a:buClr>
          <a:srgbClr val="000000"/>
        </a:buClr>
        <a:buSzPct val="100000"/>
        <a:buFont typeface="Times New Roman" pitchFamily="18" charset="0"/>
        <a:defRPr sz="4400">
          <a:solidFill>
            <a:srgbClr val="000000"/>
          </a:solidFill>
          <a:latin typeface="+mn-lt"/>
          <a:ea typeface="+mn-ea"/>
          <a:cs typeface="+mn-cs"/>
        </a:defRPr>
      </a:lvl1pPr>
      <a:lvl2pPr marL="742950" indent="-284163" algn="l" defTabSz="458788" rtl="0" fontAlgn="base">
        <a:spcBef>
          <a:spcPts val="913"/>
        </a:spcBef>
        <a:spcAft>
          <a:spcPct val="0"/>
        </a:spcAft>
        <a:buClr>
          <a:srgbClr val="000000"/>
        </a:buClr>
        <a:buSzPct val="100000"/>
        <a:buFont typeface="Times New Roman" pitchFamily="18" charset="0"/>
        <a:defRPr sz="3800">
          <a:solidFill>
            <a:srgbClr val="000000"/>
          </a:solidFill>
          <a:latin typeface="+mn-lt"/>
        </a:defRPr>
      </a:lvl2pPr>
      <a:lvl3pPr marL="1143000" indent="-228600" algn="l" defTabSz="458788" rtl="0" fontAlgn="base">
        <a:spcBef>
          <a:spcPts val="800"/>
        </a:spcBef>
        <a:spcAft>
          <a:spcPct val="0"/>
        </a:spcAft>
        <a:buClr>
          <a:srgbClr val="000000"/>
        </a:buClr>
        <a:buSzPct val="100000"/>
        <a:buFont typeface="Times New Roman" pitchFamily="18" charset="0"/>
        <a:defRPr sz="3400">
          <a:solidFill>
            <a:srgbClr val="000000"/>
          </a:solidFill>
          <a:latin typeface="+mn-lt"/>
        </a:defRPr>
      </a:lvl3pPr>
      <a:lvl4pPr marL="1600200"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4pPr>
      <a:lvl5pPr marL="20558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5pPr>
      <a:lvl6pPr marL="25130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6pPr>
      <a:lvl7pPr marL="29702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7pPr>
      <a:lvl8pPr marL="34274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8pPr>
      <a:lvl9pPr marL="3884613" indent="-227013" algn="l" defTabSz="458788" rtl="0" fontAlgn="base">
        <a:spcBef>
          <a:spcPts val="688"/>
        </a:spcBef>
        <a:spcAft>
          <a:spcPct val="0"/>
        </a:spcAft>
        <a:buClr>
          <a:srgbClr val="000000"/>
        </a:buClr>
        <a:buSzPct val="100000"/>
        <a:buFont typeface="Times New Roman" pitchFamily="18" charset="0"/>
        <a:defRPr sz="28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24.xml"/><Relationship Id="rId5" Type="http://schemas.openxmlformats.org/officeDocument/2006/relationships/image" Target="../media/image33.wmf"/><Relationship Id="rId4" Type="http://schemas.openxmlformats.org/officeDocument/2006/relationships/image" Target="../media/image32.wmf"/></Relationships>
</file>

<file path=ppt/slides/_rels/slide1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24.xml"/><Relationship Id="rId4" Type="http://schemas.openxmlformats.org/officeDocument/2006/relationships/image" Target="../media/image39.wmf"/></Relationships>
</file>

<file path=ppt/slides/_rels/slide1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slides/_rels/slide2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24.xml"/><Relationship Id="rId4" Type="http://schemas.openxmlformats.org/officeDocument/2006/relationships/image" Target="../media/image55.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003213" cy="9752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Rectangle 2"/>
          <p:cNvSpPr>
            <a:spLocks noChangeArrowheads="1"/>
          </p:cNvSpPr>
          <p:nvPr/>
        </p:nvSpPr>
        <p:spPr bwMode="auto">
          <a:xfrm>
            <a:off x="4227513" y="4114800"/>
            <a:ext cx="5832475"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57956" bIns="0"/>
          <a:lstStyle/>
          <a:p>
            <a:pPr marL="57150" algn="ctr" defTabSz="458788">
              <a:buClrTx/>
              <a:buFontTx/>
              <a:buNone/>
              <a:tabLst>
                <a:tab pos="57150" algn="l"/>
                <a:tab pos="969963" algn="l"/>
                <a:tab pos="1884363" algn="l"/>
                <a:tab pos="2798763" algn="l"/>
                <a:tab pos="3713163" algn="l"/>
                <a:tab pos="4630738" algn="l"/>
                <a:tab pos="5543550" algn="l"/>
                <a:tab pos="6457950" algn="l"/>
                <a:tab pos="7372350" algn="l"/>
                <a:tab pos="8286750" algn="l"/>
                <a:tab pos="9201150" algn="l"/>
                <a:tab pos="10115550" algn="l"/>
              </a:tabLst>
            </a:pPr>
            <a:r>
              <a:rPr lang="en-US" sz="2800" b="1">
                <a:solidFill>
                  <a:srgbClr val="000000"/>
                </a:solidFill>
              </a:rPr>
              <a:t>Carlos E. Del Castillo</a:t>
            </a:r>
          </a:p>
          <a:p>
            <a:pPr marL="57150" algn="ctr" defTabSz="458788">
              <a:buClrTx/>
              <a:buFontTx/>
              <a:buNone/>
              <a:tabLst>
                <a:tab pos="57150" algn="l"/>
                <a:tab pos="969963" algn="l"/>
                <a:tab pos="1884363" algn="l"/>
                <a:tab pos="2798763" algn="l"/>
                <a:tab pos="3713163" algn="l"/>
                <a:tab pos="4630738" algn="l"/>
                <a:tab pos="5543550" algn="l"/>
                <a:tab pos="6457950" algn="l"/>
                <a:tab pos="7372350" algn="l"/>
                <a:tab pos="8286750" algn="l"/>
                <a:tab pos="9201150" algn="l"/>
                <a:tab pos="10115550" algn="l"/>
              </a:tabLst>
            </a:pPr>
            <a:r>
              <a:rPr lang="en-US" sz="2800" b="1">
                <a:solidFill>
                  <a:srgbClr val="000000"/>
                </a:solidFill>
              </a:rPr>
              <a:t>The Johns Hopkins University</a:t>
            </a:r>
          </a:p>
          <a:p>
            <a:pPr marL="57150" algn="ctr" defTabSz="458788">
              <a:buClrTx/>
              <a:buFontTx/>
              <a:buNone/>
              <a:tabLst>
                <a:tab pos="57150" algn="l"/>
                <a:tab pos="969963" algn="l"/>
                <a:tab pos="1884363" algn="l"/>
                <a:tab pos="2798763" algn="l"/>
                <a:tab pos="3713163" algn="l"/>
                <a:tab pos="4630738" algn="l"/>
                <a:tab pos="5543550" algn="l"/>
                <a:tab pos="6457950" algn="l"/>
                <a:tab pos="7372350" algn="l"/>
                <a:tab pos="8286750" algn="l"/>
                <a:tab pos="9201150" algn="l"/>
                <a:tab pos="10115550" algn="l"/>
              </a:tabLst>
            </a:pPr>
            <a:r>
              <a:rPr lang="en-US" sz="2800" b="1">
                <a:solidFill>
                  <a:srgbClr val="000000"/>
                </a:solidFill>
              </a:rPr>
              <a:t>Applied Physics Laboratory</a:t>
            </a:r>
          </a:p>
        </p:txBody>
      </p:sp>
      <p:sp>
        <p:nvSpPr>
          <p:cNvPr id="8195" name="Rectangle 3"/>
          <p:cNvSpPr>
            <a:spLocks noChangeArrowheads="1"/>
          </p:cNvSpPr>
          <p:nvPr>
            <p:ph type="title"/>
          </p:nvPr>
        </p:nvSpPr>
        <p:spPr>
          <a:xfrm>
            <a:off x="3579813" y="0"/>
            <a:ext cx="6707187" cy="3365500"/>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Ins="191870"/>
          <a:lstStyle/>
          <a:p>
            <a:pPr marL="57150">
              <a:buClrTx/>
              <a:buFontTx/>
              <a:buNone/>
              <a:tabLst>
                <a:tab pos="57150" algn="l"/>
                <a:tab pos="911225" algn="l"/>
                <a:tab pos="1825625" algn="l"/>
                <a:tab pos="2740025" algn="l"/>
                <a:tab pos="3654425" algn="l"/>
                <a:tab pos="4572000" algn="l"/>
                <a:tab pos="5484813" algn="l"/>
                <a:tab pos="6399213" algn="l"/>
                <a:tab pos="7313613" algn="l"/>
                <a:tab pos="8228013" algn="l"/>
                <a:tab pos="9142413" algn="l"/>
                <a:tab pos="10056813" algn="l"/>
              </a:tabLst>
            </a:pPr>
            <a:r>
              <a:rPr lang="en-US" b="1">
                <a:solidFill>
                  <a:srgbClr val="004383"/>
                </a:solidFill>
                <a:latin typeface="Times New Roman" pitchFamily="18" charset="0"/>
              </a:rPr>
              <a:t>Southern Ocean</a:t>
            </a:r>
            <a:br>
              <a:rPr lang="en-US" b="1">
                <a:solidFill>
                  <a:srgbClr val="004383"/>
                </a:solidFill>
                <a:latin typeface="Times New Roman" pitchFamily="18" charset="0"/>
              </a:rPr>
            </a:br>
            <a:r>
              <a:rPr lang="en-US" b="1">
                <a:solidFill>
                  <a:srgbClr val="004383"/>
                </a:solidFill>
                <a:latin typeface="Times New Roman" pitchFamily="18" charset="0"/>
              </a:rPr>
              <a:t>Gas Exchange Experiment</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7800"/>
            <a:ext cx="3214688" cy="301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6513" y="8232775"/>
            <a:ext cx="942975" cy="927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6075" y="8234363"/>
            <a:ext cx="920750" cy="92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1" name="Picture 9" descr="3Dmbal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600" y="8231188"/>
            <a:ext cx="1143000" cy="944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t="8116" b="6087"/>
          <a:stretch>
            <a:fillRect/>
          </a:stretch>
        </p:blipFill>
        <p:spPr bwMode="auto">
          <a:xfrm>
            <a:off x="406400" y="1828800"/>
            <a:ext cx="12042775" cy="775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5" name="Text Box 3"/>
          <p:cNvSpPr txBox="1">
            <a:spLocks noChangeArrowheads="1"/>
          </p:cNvSpPr>
          <p:nvPr/>
        </p:nvSpPr>
        <p:spPr bwMode="auto">
          <a:xfrm>
            <a:off x="177800" y="914400"/>
            <a:ext cx="1248251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1800">
                <a:solidFill>
                  <a:schemeClr val="tx1"/>
                </a:solidFill>
                <a:latin typeface="Times New Roman" pitchFamily="18" charset="0"/>
              </a:rPr>
              <a:t>Balch et al. data support hypothesis that high reflectance feature observed during S.O. Gas-Ex is part of a much larger feature of elevated PIC observed annually for entire AQUA mission, “The Great Calcite Belt”.  Additional cruises underway to test this hypothesis.</a:t>
            </a:r>
            <a:endParaRPr lang="en-US" sz="2600">
              <a:solidFill>
                <a:schemeClr val="tx1"/>
              </a:solidFill>
              <a:latin typeface="Arial" charset="0"/>
            </a:endParaRPr>
          </a:p>
        </p:txBody>
      </p:sp>
      <p:sp>
        <p:nvSpPr>
          <p:cNvPr id="74756" name="Rectangle 4"/>
          <p:cNvSpPr>
            <a:spLocks noChangeArrowheads="1"/>
          </p:cNvSpPr>
          <p:nvPr/>
        </p:nvSpPr>
        <p:spPr bwMode="auto">
          <a:xfrm>
            <a:off x="4010025" y="6500813"/>
            <a:ext cx="1190625" cy="1084262"/>
          </a:xfrm>
          <a:prstGeom prst="rect">
            <a:avLst/>
          </a:prstGeom>
          <a:noFill/>
          <a:ln w="38100">
            <a:solidFill>
              <a:schemeClr val="bg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7" name="Text Box 5"/>
          <p:cNvSpPr txBox="1">
            <a:spLocks noChangeArrowheads="1"/>
          </p:cNvSpPr>
          <p:nvPr/>
        </p:nvSpPr>
        <p:spPr bwMode="auto">
          <a:xfrm>
            <a:off x="8788400" y="9067800"/>
            <a:ext cx="41021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chemeClr val="bg2"/>
                </a:solidFill>
                <a:latin typeface="Arial" charset="0"/>
              </a:rPr>
              <a:t>Balch, Bigelow Laboratory</a:t>
            </a:r>
          </a:p>
        </p:txBody>
      </p:sp>
      <p:sp>
        <p:nvSpPr>
          <p:cNvPr id="74758" name="Rectangle 6"/>
          <p:cNvSpPr>
            <a:spLocks noChangeArrowheads="1"/>
          </p:cNvSpPr>
          <p:nvPr/>
        </p:nvSpPr>
        <p:spPr bwMode="auto">
          <a:xfrm>
            <a:off x="325438" y="6718300"/>
            <a:ext cx="12136437" cy="758825"/>
          </a:xfrm>
          <a:prstGeom prst="rect">
            <a:avLst/>
          </a:prstGeom>
          <a:noFill/>
          <a:ln w="38100">
            <a:solidFill>
              <a:srgbClr val="FF33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9" name="Text Box 7"/>
          <p:cNvSpPr txBox="1">
            <a:spLocks noChangeArrowheads="1"/>
          </p:cNvSpPr>
          <p:nvPr/>
        </p:nvSpPr>
        <p:spPr bwMode="auto">
          <a:xfrm>
            <a:off x="406400" y="152400"/>
            <a:ext cx="12268200" cy="822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ctr">
              <a:spcBef>
                <a:spcPct val="50000"/>
              </a:spcBef>
            </a:pPr>
            <a:r>
              <a:rPr lang="en-US" sz="2400" b="1" u="sng">
                <a:solidFill>
                  <a:schemeClr val="tx1"/>
                </a:solidFill>
                <a:latin typeface="Times New Roman" pitchFamily="18" charset="0"/>
              </a:rPr>
              <a:t>Southern Ocean Remote Sensing Imagery Typically Shows High Reflectance.  This could be coccoliths of bubble injection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4758"/>
                                        </p:tgtEl>
                                        <p:attrNameLst>
                                          <p:attrName>style.visibility</p:attrName>
                                        </p:attrNameLst>
                                      </p:cBhvr>
                                      <p:to>
                                        <p:strVal val="visible"/>
                                      </p:to>
                                    </p:set>
                                    <p:anim calcmode="lin" valueType="num">
                                      <p:cBhvr>
                                        <p:cTn id="7" dur="1000" fill="hold"/>
                                        <p:tgtEl>
                                          <p:spTgt spid="74758"/>
                                        </p:tgtEl>
                                        <p:attrNameLst>
                                          <p:attrName>ppt_w</p:attrName>
                                        </p:attrNameLst>
                                      </p:cBhvr>
                                      <p:tavLst>
                                        <p:tav tm="0">
                                          <p:val>
                                            <p:fltVal val="0"/>
                                          </p:val>
                                        </p:tav>
                                        <p:tav tm="100000">
                                          <p:val>
                                            <p:strVal val="#ppt_w"/>
                                          </p:val>
                                        </p:tav>
                                      </p:tavLst>
                                    </p:anim>
                                    <p:anim calcmode="lin" valueType="num">
                                      <p:cBhvr>
                                        <p:cTn id="8" dur="1000" fill="hold"/>
                                        <p:tgtEl>
                                          <p:spTgt spid="74758"/>
                                        </p:tgtEl>
                                        <p:attrNameLst>
                                          <p:attrName>ppt_h</p:attrName>
                                        </p:attrNameLst>
                                      </p:cBhvr>
                                      <p:tavLst>
                                        <p:tav tm="0">
                                          <p:val>
                                            <p:fltVal val="0"/>
                                          </p:val>
                                        </p:tav>
                                        <p:tav tm="100000">
                                          <p:val>
                                            <p:strVal val="#ppt_h"/>
                                          </p:val>
                                        </p:tav>
                                      </p:tavLst>
                                    </p:anim>
                                    <p:anim calcmode="lin" valueType="num">
                                      <p:cBhvr>
                                        <p:cTn id="9" dur="1000" fill="hold"/>
                                        <p:tgtEl>
                                          <p:spTgt spid="747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7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88" y="373063"/>
            <a:ext cx="11069637" cy="901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7" name="Text Box 3"/>
          <p:cNvSpPr txBox="1">
            <a:spLocks noChangeArrowheads="1"/>
          </p:cNvSpPr>
          <p:nvPr/>
        </p:nvSpPr>
        <p:spPr bwMode="auto">
          <a:xfrm>
            <a:off x="193675" y="9153525"/>
            <a:ext cx="68897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chemeClr val="tx1"/>
                </a:solidFill>
                <a:latin typeface="Arial" charset="0"/>
              </a:rPr>
              <a:t>March 2008- MODIS Aqua monthly composite</a:t>
            </a:r>
          </a:p>
        </p:txBody>
      </p:sp>
      <p:sp>
        <p:nvSpPr>
          <p:cNvPr id="72708" name="Text Box 4"/>
          <p:cNvSpPr txBox="1">
            <a:spLocks noChangeArrowheads="1"/>
          </p:cNvSpPr>
          <p:nvPr/>
        </p:nvSpPr>
        <p:spPr bwMode="auto">
          <a:xfrm>
            <a:off x="952500" y="52388"/>
            <a:ext cx="60229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rgbClr val="FF3300"/>
                </a:solidFill>
                <a:latin typeface="Arial" charset="0"/>
              </a:rPr>
              <a:t>Patagonian shelf coccolithophore bloom</a:t>
            </a:r>
          </a:p>
        </p:txBody>
      </p:sp>
      <p:sp>
        <p:nvSpPr>
          <p:cNvPr id="72709" name="Line 5"/>
          <p:cNvSpPr>
            <a:spLocks noChangeShapeType="1"/>
          </p:cNvSpPr>
          <p:nvPr/>
        </p:nvSpPr>
        <p:spPr bwMode="auto">
          <a:xfrm>
            <a:off x="4010025" y="541338"/>
            <a:ext cx="541338" cy="303371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0" name="Text Box 6"/>
          <p:cNvSpPr txBox="1">
            <a:spLocks noChangeArrowheads="1"/>
          </p:cNvSpPr>
          <p:nvPr/>
        </p:nvSpPr>
        <p:spPr bwMode="auto">
          <a:xfrm>
            <a:off x="10077450" y="9231313"/>
            <a:ext cx="2771775"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chemeClr val="tx1"/>
                </a:solidFill>
                <a:latin typeface="Arial" charset="0"/>
              </a:rPr>
              <a:t>Balch et al., 2011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2817813" y="2058988"/>
            <a:ext cx="9655175" cy="7215187"/>
            <a:chOff x="720" y="816"/>
            <a:chExt cx="4277" cy="3196"/>
          </a:xfrm>
        </p:grpSpPr>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816"/>
              <a:ext cx="4277" cy="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Text Box 4"/>
            <p:cNvSpPr txBox="1">
              <a:spLocks noChangeArrowheads="1"/>
            </p:cNvSpPr>
            <p:nvPr/>
          </p:nvSpPr>
          <p:spPr bwMode="auto">
            <a:xfrm>
              <a:off x="3312" y="3648"/>
              <a:ext cx="13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chemeClr val="bg1"/>
                  </a:solidFill>
                  <a:latin typeface="Arial" charset="0"/>
                </a:rPr>
                <a:t>Stn 136; image 104</a:t>
              </a:r>
            </a:p>
          </p:txBody>
        </p:sp>
      </p:grpSp>
      <p:grpSp>
        <p:nvGrpSpPr>
          <p:cNvPr id="70661" name="Group 5"/>
          <p:cNvGrpSpPr>
            <a:grpSpLocks/>
          </p:cNvGrpSpPr>
          <p:nvPr/>
        </p:nvGrpSpPr>
        <p:grpSpPr bwMode="auto">
          <a:xfrm>
            <a:off x="4551363" y="5959475"/>
            <a:ext cx="3398837" cy="1176338"/>
            <a:chOff x="1680" y="2647"/>
            <a:chExt cx="1506" cy="521"/>
          </a:xfrm>
        </p:grpSpPr>
        <p:sp>
          <p:nvSpPr>
            <p:cNvPr id="70662" name="Line 6"/>
            <p:cNvSpPr>
              <a:spLocks noChangeShapeType="1"/>
            </p:cNvSpPr>
            <p:nvPr/>
          </p:nvSpPr>
          <p:spPr bwMode="auto">
            <a:xfrm flipH="1">
              <a:off x="1680" y="2976"/>
              <a:ext cx="192" cy="192"/>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3" name="Text Box 7"/>
            <p:cNvSpPr txBox="1">
              <a:spLocks noChangeArrowheads="1"/>
            </p:cNvSpPr>
            <p:nvPr/>
          </p:nvSpPr>
          <p:spPr bwMode="auto">
            <a:xfrm>
              <a:off x="1718" y="2647"/>
              <a:ext cx="14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800">
                  <a:solidFill>
                    <a:srgbClr val="FF3300"/>
                  </a:solidFill>
                  <a:latin typeface="Arial" charset="0"/>
                </a:rPr>
                <a:t>Detached coccolith</a:t>
              </a:r>
            </a:p>
          </p:txBody>
        </p:sp>
      </p:grpSp>
      <p:grpSp>
        <p:nvGrpSpPr>
          <p:cNvPr id="70664" name="Group 8"/>
          <p:cNvGrpSpPr>
            <a:grpSpLocks/>
          </p:cNvGrpSpPr>
          <p:nvPr/>
        </p:nvGrpSpPr>
        <p:grpSpPr bwMode="auto">
          <a:xfrm>
            <a:off x="8559800" y="5743575"/>
            <a:ext cx="3917950" cy="1119188"/>
            <a:chOff x="3408" y="2576"/>
            <a:chExt cx="1735" cy="496"/>
          </a:xfrm>
        </p:grpSpPr>
        <p:sp>
          <p:nvSpPr>
            <p:cNvPr id="70665" name="Line 9"/>
            <p:cNvSpPr>
              <a:spLocks noChangeShapeType="1"/>
            </p:cNvSpPr>
            <p:nvPr/>
          </p:nvSpPr>
          <p:spPr bwMode="auto">
            <a:xfrm flipH="1">
              <a:off x="3600" y="2880"/>
              <a:ext cx="192" cy="192"/>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6" name="Text Box 10"/>
            <p:cNvSpPr txBox="1">
              <a:spLocks noChangeArrowheads="1"/>
            </p:cNvSpPr>
            <p:nvPr/>
          </p:nvSpPr>
          <p:spPr bwMode="auto">
            <a:xfrm>
              <a:off x="3408" y="2576"/>
              <a:ext cx="17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800">
                  <a:solidFill>
                    <a:srgbClr val="FF3300"/>
                  </a:solidFill>
                  <a:latin typeface="Arial" charset="0"/>
                </a:rPr>
                <a:t>Plated coccolithophore</a:t>
              </a:r>
            </a:p>
          </p:txBody>
        </p:sp>
      </p:grpSp>
      <p:sp>
        <p:nvSpPr>
          <p:cNvPr id="70667" name="Rectangle 11"/>
          <p:cNvSpPr>
            <a:spLocks noGrp="1" noChangeArrowheads="1"/>
          </p:cNvSpPr>
          <p:nvPr>
            <p:ph type="title"/>
          </p:nvPr>
        </p:nvSpPr>
        <p:spPr>
          <a:xfrm>
            <a:off x="939800" y="762000"/>
            <a:ext cx="11703050" cy="1625600"/>
          </a:xfrm>
        </p:spPr>
        <p:txBody>
          <a:bodyPr/>
          <a:lstStyle/>
          <a:p>
            <a:r>
              <a:rPr lang="en-US" sz="2400">
                <a:latin typeface="Times New Roman" pitchFamily="18" charset="0"/>
              </a:rPr>
              <a:t>Coccolithophores and detached coccoliths were highly abundant at the So Ocean Gas-ex site.  Pictures say a thousand words…</a:t>
            </a:r>
          </a:p>
        </p:txBody>
      </p:sp>
      <p:grpSp>
        <p:nvGrpSpPr>
          <p:cNvPr id="70668" name="Group 12"/>
          <p:cNvGrpSpPr>
            <a:grpSpLocks/>
          </p:cNvGrpSpPr>
          <p:nvPr/>
        </p:nvGrpSpPr>
        <p:grpSpPr bwMode="auto">
          <a:xfrm>
            <a:off x="2817813" y="2058988"/>
            <a:ext cx="9752012" cy="7259637"/>
            <a:chOff x="972" y="1008"/>
            <a:chExt cx="3815" cy="2851"/>
          </a:xfrm>
        </p:grpSpPr>
        <p:pic>
          <p:nvPicPr>
            <p:cNvPr id="7066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 y="1008"/>
              <a:ext cx="3815" cy="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70" name="Text Box 14"/>
            <p:cNvSpPr txBox="1">
              <a:spLocks noChangeArrowheads="1"/>
            </p:cNvSpPr>
            <p:nvPr/>
          </p:nvSpPr>
          <p:spPr bwMode="auto">
            <a:xfrm>
              <a:off x="3360" y="3552"/>
              <a:ext cx="1392"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buClrTx/>
                <a:buSzTx/>
                <a:buFontTx/>
                <a:buNone/>
              </a:pPr>
              <a:r>
                <a:rPr lang="en-US" sz="2600">
                  <a:solidFill>
                    <a:schemeClr val="bg1"/>
                  </a:solidFill>
                  <a:latin typeface="Arial" charset="0"/>
                </a:rPr>
                <a:t>Stn 120; image 61</a:t>
              </a:r>
            </a:p>
          </p:txBody>
        </p:sp>
      </p:grpSp>
      <p:grpSp>
        <p:nvGrpSpPr>
          <p:cNvPr id="70671" name="Group 15"/>
          <p:cNvGrpSpPr>
            <a:grpSpLocks/>
          </p:cNvGrpSpPr>
          <p:nvPr/>
        </p:nvGrpSpPr>
        <p:grpSpPr bwMode="auto">
          <a:xfrm>
            <a:off x="2817813" y="2058988"/>
            <a:ext cx="9655175" cy="7215187"/>
            <a:chOff x="720" y="816"/>
            <a:chExt cx="4277" cy="3196"/>
          </a:xfrm>
        </p:grpSpPr>
        <p:pic>
          <p:nvPicPr>
            <p:cNvPr id="7067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816"/>
              <a:ext cx="4277" cy="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73" name="Text Box 17"/>
            <p:cNvSpPr txBox="1">
              <a:spLocks noChangeArrowheads="1"/>
            </p:cNvSpPr>
            <p:nvPr/>
          </p:nvSpPr>
          <p:spPr bwMode="auto">
            <a:xfrm>
              <a:off x="3504" y="3648"/>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buClrTx/>
                <a:buSzTx/>
                <a:buFontTx/>
                <a:buNone/>
              </a:pPr>
              <a:r>
                <a:rPr lang="en-US" sz="2600">
                  <a:solidFill>
                    <a:schemeClr val="bg1"/>
                  </a:solidFill>
                  <a:latin typeface="Arial" charset="0"/>
                </a:rPr>
                <a:t>Stn 140; image 112</a:t>
              </a:r>
            </a:p>
          </p:txBody>
        </p:sp>
      </p:grpSp>
      <p:grpSp>
        <p:nvGrpSpPr>
          <p:cNvPr id="70674" name="Group 18"/>
          <p:cNvGrpSpPr>
            <a:grpSpLocks/>
          </p:cNvGrpSpPr>
          <p:nvPr/>
        </p:nvGrpSpPr>
        <p:grpSpPr bwMode="auto">
          <a:xfrm>
            <a:off x="2817813" y="2058988"/>
            <a:ext cx="9655175" cy="7215187"/>
            <a:chOff x="528" y="864"/>
            <a:chExt cx="4277" cy="3196"/>
          </a:xfrm>
        </p:grpSpPr>
        <p:pic>
          <p:nvPicPr>
            <p:cNvPr id="70675"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864"/>
              <a:ext cx="4277" cy="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76" name="Text Box 20"/>
            <p:cNvSpPr txBox="1">
              <a:spLocks noChangeArrowheads="1"/>
            </p:cNvSpPr>
            <p:nvPr/>
          </p:nvSpPr>
          <p:spPr bwMode="auto">
            <a:xfrm>
              <a:off x="3072" y="3744"/>
              <a:ext cx="13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chemeClr val="bg1"/>
                  </a:solidFill>
                  <a:latin typeface="Arial" charset="0"/>
                </a:rPr>
                <a:t>Stn 108; image 116</a:t>
              </a:r>
            </a:p>
          </p:txBody>
        </p:sp>
      </p:grpSp>
      <p:sp>
        <p:nvSpPr>
          <p:cNvPr id="70677" name="Text Box 21"/>
          <p:cNvSpPr txBox="1">
            <a:spLocks noChangeArrowheads="1"/>
          </p:cNvSpPr>
          <p:nvPr/>
        </p:nvSpPr>
        <p:spPr bwMode="auto">
          <a:xfrm>
            <a:off x="325438" y="9231313"/>
            <a:ext cx="6167437"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chemeClr val="tx1"/>
                </a:solidFill>
                <a:latin typeface="Arial" charset="0"/>
              </a:rPr>
              <a:t>Birefringence polarized-light micrographs</a:t>
            </a:r>
          </a:p>
        </p:txBody>
      </p:sp>
      <p:sp>
        <p:nvSpPr>
          <p:cNvPr id="70678" name="Rectangle 22"/>
          <p:cNvSpPr>
            <a:spLocks noChangeArrowheads="1"/>
          </p:cNvSpPr>
          <p:nvPr/>
        </p:nvSpPr>
        <p:spPr bwMode="auto">
          <a:xfrm>
            <a:off x="325438" y="6915150"/>
            <a:ext cx="649287" cy="1079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9" name="Text Box 23"/>
          <p:cNvSpPr txBox="1">
            <a:spLocks noChangeArrowheads="1"/>
          </p:cNvSpPr>
          <p:nvPr/>
        </p:nvSpPr>
        <p:spPr bwMode="auto">
          <a:xfrm>
            <a:off x="974725" y="6718300"/>
            <a:ext cx="1081088"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chemeClr val="tx1"/>
                </a:solidFill>
                <a:latin typeface="Arial" charset="0"/>
              </a:rPr>
              <a:t>10</a:t>
            </a:r>
            <a:r>
              <a:rPr lang="en-US" sz="2600">
                <a:solidFill>
                  <a:schemeClr val="tx1"/>
                </a:solidFill>
                <a:latin typeface="Symbol" pitchFamily="18" charset="2"/>
              </a:rPr>
              <a:t>m</a:t>
            </a:r>
            <a:r>
              <a:rPr lang="en-US" sz="2600">
                <a:solidFill>
                  <a:schemeClr val="tx1"/>
                </a:solidFill>
                <a:latin typeface="Arial" charset="0"/>
              </a:rPr>
              <a:t>m</a:t>
            </a:r>
          </a:p>
        </p:txBody>
      </p:sp>
      <p:sp>
        <p:nvSpPr>
          <p:cNvPr id="70680" name="Text Box 24"/>
          <p:cNvSpPr txBox="1">
            <a:spLocks noChangeArrowheads="1"/>
          </p:cNvSpPr>
          <p:nvPr/>
        </p:nvSpPr>
        <p:spPr bwMode="auto">
          <a:xfrm>
            <a:off x="8966200" y="9231313"/>
            <a:ext cx="3929063"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chemeClr val="tx1"/>
                </a:solidFill>
                <a:latin typeface="Arial" charset="0"/>
              </a:rPr>
              <a:t>Balch, Bigelow Lab, 2011</a:t>
            </a:r>
          </a:p>
        </p:txBody>
      </p:sp>
      <p:sp>
        <p:nvSpPr>
          <p:cNvPr id="70681" name="Text Box 25"/>
          <p:cNvSpPr txBox="1">
            <a:spLocks noChangeArrowheads="1"/>
          </p:cNvSpPr>
          <p:nvPr/>
        </p:nvSpPr>
        <p:spPr bwMode="auto">
          <a:xfrm>
            <a:off x="217488" y="2978150"/>
            <a:ext cx="2490787"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028" tIns="65014" rIns="130028" bIns="65014">
            <a:spAutoFit/>
          </a:bodyPr>
          <a:lstStyle>
            <a:lvl1pPr defTabSz="650875">
              <a:defRPr sz="1200">
                <a:solidFill>
                  <a:srgbClr val="000000"/>
                </a:solidFill>
                <a:latin typeface="Gill Sans" pitchFamily="80" charset="0"/>
              </a:defRPr>
            </a:lvl1pPr>
            <a:lvl2pPr marL="1055688" indent="-404813" defTabSz="650875">
              <a:defRPr sz="1200">
                <a:solidFill>
                  <a:srgbClr val="000000"/>
                </a:solidFill>
                <a:latin typeface="Gill Sans" pitchFamily="80" charset="0"/>
              </a:defRPr>
            </a:lvl2pPr>
            <a:lvl3pPr marL="1625600" indent="-325438" defTabSz="650875">
              <a:defRPr sz="1200">
                <a:solidFill>
                  <a:srgbClr val="000000"/>
                </a:solidFill>
                <a:latin typeface="Gill Sans" pitchFamily="80" charset="0"/>
              </a:defRPr>
            </a:lvl3pPr>
            <a:lvl4pPr marL="2274888" indent="-323850" defTabSz="650875">
              <a:defRPr sz="1200">
                <a:solidFill>
                  <a:srgbClr val="000000"/>
                </a:solidFill>
                <a:latin typeface="Gill Sans" pitchFamily="80" charset="0"/>
              </a:defRPr>
            </a:lvl4pPr>
            <a:lvl5pPr marL="2925763" indent="-325438" defTabSz="650875">
              <a:defRPr sz="1200">
                <a:solidFill>
                  <a:srgbClr val="000000"/>
                </a:solidFill>
                <a:latin typeface="Gill Sans" pitchFamily="80" charset="0"/>
              </a:defRPr>
            </a:lvl5pPr>
            <a:lvl6pPr marL="33829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38401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42973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4754563" indent="-325438" defTabSz="650875"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SzTx/>
              <a:buFontTx/>
              <a:buNone/>
            </a:pPr>
            <a:r>
              <a:rPr lang="en-US" sz="2600">
                <a:solidFill>
                  <a:schemeClr val="tx1"/>
                </a:solidFill>
                <a:latin typeface="Arial" charset="0"/>
              </a:rPr>
              <a:t>Typical coccolith concentrations:</a:t>
            </a:r>
          </a:p>
          <a:p>
            <a:pPr>
              <a:buClrTx/>
              <a:buSzTx/>
              <a:buFontTx/>
              <a:buNone/>
            </a:pPr>
            <a:r>
              <a:rPr lang="en-US" sz="2600">
                <a:solidFill>
                  <a:schemeClr val="tx1"/>
                </a:solidFill>
                <a:latin typeface="Arial" charset="0"/>
              </a:rPr>
              <a:t>10,000-40,000</a:t>
            </a:r>
          </a:p>
          <a:p>
            <a:pPr>
              <a:buClrTx/>
              <a:buSzTx/>
              <a:buFontTx/>
              <a:buNone/>
            </a:pPr>
            <a:r>
              <a:rPr lang="en-US" sz="2600">
                <a:solidFill>
                  <a:schemeClr val="tx1"/>
                </a:solidFill>
                <a:latin typeface="Arial" charset="0"/>
              </a:rPr>
              <a:t>per mL</a:t>
            </a:r>
          </a:p>
          <a:p>
            <a:pPr>
              <a:buClrTx/>
              <a:buSzTx/>
              <a:buFontTx/>
              <a:buNone/>
            </a:pPr>
            <a:r>
              <a:rPr lang="en-US" sz="2600">
                <a:solidFill>
                  <a:schemeClr val="tx1"/>
                </a:solidFill>
                <a:latin typeface="Arial" charset="0"/>
              </a:rPr>
              <a:t>Plated cells:</a:t>
            </a:r>
          </a:p>
          <a:p>
            <a:pPr>
              <a:buClrTx/>
              <a:buSzTx/>
              <a:buFontTx/>
              <a:buNone/>
            </a:pPr>
            <a:r>
              <a:rPr lang="en-US" sz="2600">
                <a:solidFill>
                  <a:schemeClr val="tx1"/>
                </a:solidFill>
                <a:latin typeface="Arial" charset="0"/>
              </a:rPr>
              <a:t>200-500 per mL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0668"/>
                                        </p:tgtEl>
                                        <p:attrNameLst>
                                          <p:attrName>style.visibility</p:attrName>
                                        </p:attrNameLst>
                                      </p:cBhvr>
                                      <p:to>
                                        <p:strVal val="visible"/>
                                      </p:to>
                                    </p:set>
                                    <p:anim calcmode="lin" valueType="num">
                                      <p:cBhvr>
                                        <p:cTn id="15" dur="1000" fill="hold"/>
                                        <p:tgtEl>
                                          <p:spTgt spid="70668"/>
                                        </p:tgtEl>
                                        <p:attrNameLst>
                                          <p:attrName>ppt_w</p:attrName>
                                        </p:attrNameLst>
                                      </p:cBhvr>
                                      <p:tavLst>
                                        <p:tav tm="0">
                                          <p:val>
                                            <p:fltVal val="0"/>
                                          </p:val>
                                        </p:tav>
                                        <p:tav tm="100000">
                                          <p:val>
                                            <p:strVal val="#ppt_w"/>
                                          </p:val>
                                        </p:tav>
                                      </p:tavLst>
                                    </p:anim>
                                    <p:anim calcmode="lin" valueType="num">
                                      <p:cBhvr>
                                        <p:cTn id="16" dur="1000" fill="hold"/>
                                        <p:tgtEl>
                                          <p:spTgt spid="70668"/>
                                        </p:tgtEl>
                                        <p:attrNameLst>
                                          <p:attrName>ppt_h</p:attrName>
                                        </p:attrNameLst>
                                      </p:cBhvr>
                                      <p:tavLst>
                                        <p:tav tm="0">
                                          <p:val>
                                            <p:fltVal val="0"/>
                                          </p:val>
                                        </p:tav>
                                        <p:tav tm="100000">
                                          <p:val>
                                            <p:strVal val="#ppt_h"/>
                                          </p:val>
                                        </p:tav>
                                      </p:tavLst>
                                    </p:anim>
                                    <p:anim calcmode="lin" valueType="num">
                                      <p:cBhvr>
                                        <p:cTn id="17" dur="1000" fill="hold"/>
                                        <p:tgtEl>
                                          <p:spTgt spid="7066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06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70671"/>
                                        </p:tgtEl>
                                        <p:attrNameLst>
                                          <p:attrName>style.visibility</p:attrName>
                                        </p:attrNameLst>
                                      </p:cBhvr>
                                      <p:to>
                                        <p:strVal val="visible"/>
                                      </p:to>
                                    </p:set>
                                    <p:anim calcmode="lin" valueType="num">
                                      <p:cBhvr>
                                        <p:cTn id="23" dur="1000" fill="hold"/>
                                        <p:tgtEl>
                                          <p:spTgt spid="70671"/>
                                        </p:tgtEl>
                                        <p:attrNameLst>
                                          <p:attrName>ppt_w</p:attrName>
                                        </p:attrNameLst>
                                      </p:cBhvr>
                                      <p:tavLst>
                                        <p:tav tm="0">
                                          <p:val>
                                            <p:fltVal val="0"/>
                                          </p:val>
                                        </p:tav>
                                        <p:tav tm="100000">
                                          <p:val>
                                            <p:strVal val="#ppt_w"/>
                                          </p:val>
                                        </p:tav>
                                      </p:tavLst>
                                    </p:anim>
                                    <p:anim calcmode="lin" valueType="num">
                                      <p:cBhvr>
                                        <p:cTn id="24" dur="1000" fill="hold"/>
                                        <p:tgtEl>
                                          <p:spTgt spid="70671"/>
                                        </p:tgtEl>
                                        <p:attrNameLst>
                                          <p:attrName>ppt_h</p:attrName>
                                        </p:attrNameLst>
                                      </p:cBhvr>
                                      <p:tavLst>
                                        <p:tav tm="0">
                                          <p:val>
                                            <p:fltVal val="0"/>
                                          </p:val>
                                        </p:tav>
                                        <p:tav tm="100000">
                                          <p:val>
                                            <p:strVal val="#ppt_h"/>
                                          </p:val>
                                        </p:tav>
                                      </p:tavLst>
                                    </p:anim>
                                    <p:anim calcmode="lin" valueType="num">
                                      <p:cBhvr>
                                        <p:cTn id="25" dur="1000" fill="hold"/>
                                        <p:tgtEl>
                                          <p:spTgt spid="7067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06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70674"/>
                                        </p:tgtEl>
                                        <p:attrNameLst>
                                          <p:attrName>style.visibility</p:attrName>
                                        </p:attrNameLst>
                                      </p:cBhvr>
                                      <p:to>
                                        <p:strVal val="visible"/>
                                      </p:to>
                                    </p:set>
                                    <p:anim calcmode="lin" valueType="num">
                                      <p:cBhvr>
                                        <p:cTn id="31" dur="1000" fill="hold"/>
                                        <p:tgtEl>
                                          <p:spTgt spid="70674"/>
                                        </p:tgtEl>
                                        <p:attrNameLst>
                                          <p:attrName>ppt_w</p:attrName>
                                        </p:attrNameLst>
                                      </p:cBhvr>
                                      <p:tavLst>
                                        <p:tav tm="0">
                                          <p:val>
                                            <p:fltVal val="0"/>
                                          </p:val>
                                        </p:tav>
                                        <p:tav tm="100000">
                                          <p:val>
                                            <p:strVal val="#ppt_w"/>
                                          </p:val>
                                        </p:tav>
                                      </p:tavLst>
                                    </p:anim>
                                    <p:anim calcmode="lin" valueType="num">
                                      <p:cBhvr>
                                        <p:cTn id="32" dur="1000" fill="hold"/>
                                        <p:tgtEl>
                                          <p:spTgt spid="70674"/>
                                        </p:tgtEl>
                                        <p:attrNameLst>
                                          <p:attrName>ppt_h</p:attrName>
                                        </p:attrNameLst>
                                      </p:cBhvr>
                                      <p:tavLst>
                                        <p:tav tm="0">
                                          <p:val>
                                            <p:fltVal val="0"/>
                                          </p:val>
                                        </p:tav>
                                        <p:tav tm="100000">
                                          <p:val>
                                            <p:strVal val="#ppt_h"/>
                                          </p:val>
                                        </p:tav>
                                      </p:tavLst>
                                    </p:anim>
                                    <p:anim calcmode="lin" valueType="num">
                                      <p:cBhvr>
                                        <p:cTn id="33" dur="1000" fill="hold"/>
                                        <p:tgtEl>
                                          <p:spTgt spid="7067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06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371600"/>
            <a:ext cx="4010025" cy="190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0" y="1219200"/>
            <a:ext cx="3844925" cy="2166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33" name="Rectangle 9"/>
          <p:cNvSpPr>
            <a:spLocks noChangeArrowheads="1"/>
          </p:cNvSpPr>
          <p:nvPr/>
        </p:nvSpPr>
        <p:spPr bwMode="auto">
          <a:xfrm>
            <a:off x="558800" y="3200400"/>
            <a:ext cx="3340100" cy="134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980" tIns="63990" rIns="127980" bIns="63990">
            <a:spAutoFit/>
          </a:bodyPr>
          <a:lstStyle/>
          <a:p>
            <a:pPr algn="ctr" defTabSz="650875">
              <a:tabLst>
                <a:tab pos="1028700" algn="l"/>
                <a:tab pos="2058988" algn="l"/>
                <a:tab pos="3087688" algn="l"/>
              </a:tabLst>
            </a:pPr>
            <a:r>
              <a:rPr lang="en-US" sz="2000" b="1">
                <a:solidFill>
                  <a:srgbClr val="000000"/>
                </a:solidFill>
                <a:latin typeface="Cambria" pitchFamily="18" charset="0"/>
                <a:ea typeface="Arial Unicode MS" pitchFamily="34" charset="-128"/>
                <a:cs typeface="Arial Unicode MS" pitchFamily="34" charset="-128"/>
              </a:rPr>
              <a:t>LISST</a:t>
            </a:r>
          </a:p>
          <a:p>
            <a:pPr algn="ctr" defTabSz="650875">
              <a:tabLst>
                <a:tab pos="1028700" algn="l"/>
                <a:tab pos="2058988" algn="l"/>
                <a:tab pos="3087688" algn="l"/>
              </a:tabLst>
            </a:pPr>
            <a:r>
              <a:rPr lang="en-US" sz="2000">
                <a:solidFill>
                  <a:srgbClr val="000000"/>
                </a:solidFill>
                <a:latin typeface="Cambria" pitchFamily="18" charset="0"/>
                <a:ea typeface="Arial Unicode MS" pitchFamily="34" charset="-128"/>
                <a:cs typeface="Arial Unicode MS" pitchFamily="34" charset="-128"/>
              </a:rPr>
              <a:t>Particle size distribution</a:t>
            </a:r>
          </a:p>
          <a:p>
            <a:pPr algn="ctr" defTabSz="650875">
              <a:tabLst>
                <a:tab pos="1028700" algn="l"/>
                <a:tab pos="2058988" algn="l"/>
                <a:tab pos="3087688" algn="l"/>
              </a:tabLst>
            </a:pPr>
            <a:r>
              <a:rPr lang="en-US" sz="2000">
                <a:solidFill>
                  <a:srgbClr val="000000"/>
                </a:solidFill>
                <a:latin typeface="Cambria" pitchFamily="18" charset="0"/>
                <a:ea typeface="Arial Unicode MS" pitchFamily="34" charset="-128"/>
                <a:cs typeface="Arial Unicode MS" pitchFamily="34" charset="-128"/>
              </a:rPr>
              <a:t>by laser diffraction, </a:t>
            </a:r>
          </a:p>
          <a:p>
            <a:pPr algn="ctr" defTabSz="650875">
              <a:tabLst>
                <a:tab pos="1028700" algn="l"/>
                <a:tab pos="2058988" algn="l"/>
                <a:tab pos="3087688" algn="l"/>
              </a:tabLst>
            </a:pPr>
            <a:endParaRPr lang="en-US" sz="2000">
              <a:solidFill>
                <a:srgbClr val="000000"/>
              </a:solidFill>
              <a:latin typeface="Cambria" pitchFamily="18" charset="0"/>
              <a:ea typeface="Arial Unicode MS" pitchFamily="34" charset="-128"/>
              <a:cs typeface="Arial Unicode MS" pitchFamily="34" charset="-128"/>
            </a:endParaRPr>
          </a:p>
        </p:txBody>
      </p:sp>
      <p:sp>
        <p:nvSpPr>
          <p:cNvPr id="77836" name="Rectangle 12"/>
          <p:cNvSpPr>
            <a:spLocks noChangeArrowheads="1"/>
          </p:cNvSpPr>
          <p:nvPr/>
        </p:nvSpPr>
        <p:spPr bwMode="auto">
          <a:xfrm>
            <a:off x="4368800" y="3429000"/>
            <a:ext cx="4343400" cy="782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980" tIns="63990" rIns="127980" bIns="63990">
            <a:spAutoFit/>
          </a:bodyPr>
          <a:lstStyle/>
          <a:p>
            <a:pPr algn="ctr" defTabSz="650875">
              <a:tabLst>
                <a:tab pos="1028700" algn="l"/>
                <a:tab pos="2058988" algn="l"/>
                <a:tab pos="3087688" algn="l"/>
              </a:tabLst>
            </a:pPr>
            <a:r>
              <a:rPr lang="en-US" sz="2000" b="1">
                <a:solidFill>
                  <a:srgbClr val="000000"/>
                </a:solidFill>
                <a:latin typeface="Cambria" pitchFamily="18" charset="0"/>
                <a:ea typeface="Arial Unicode MS" pitchFamily="34" charset="-128"/>
                <a:cs typeface="Arial Unicode MS" pitchFamily="34" charset="-128"/>
              </a:rPr>
              <a:t>MASCOT</a:t>
            </a:r>
          </a:p>
          <a:p>
            <a:pPr algn="ctr" defTabSz="650875">
              <a:tabLst>
                <a:tab pos="1028700" algn="l"/>
                <a:tab pos="2058988" algn="l"/>
                <a:tab pos="3087688" algn="l"/>
              </a:tabLst>
            </a:pPr>
            <a:r>
              <a:rPr lang="en-US" sz="2000">
                <a:solidFill>
                  <a:srgbClr val="000000"/>
                </a:solidFill>
                <a:latin typeface="Cambria" pitchFamily="18" charset="0"/>
                <a:ea typeface="Arial Unicode MS" pitchFamily="34" charset="-128"/>
                <a:cs typeface="Arial Unicode MS" pitchFamily="34" charset="-128"/>
              </a:rPr>
              <a:t>Volume scattering function</a:t>
            </a:r>
            <a:r>
              <a:rPr lang="en-US" sz="2300">
                <a:solidFill>
                  <a:srgbClr val="000000"/>
                </a:solidFill>
                <a:latin typeface="Cambria" pitchFamily="18" charset="0"/>
                <a:ea typeface="Arial Unicode MS" pitchFamily="34" charset="-128"/>
                <a:cs typeface="Arial Unicode MS" pitchFamily="34" charset="-128"/>
              </a:rPr>
              <a:t> </a:t>
            </a:r>
          </a:p>
        </p:txBody>
      </p:sp>
      <p:sp>
        <p:nvSpPr>
          <p:cNvPr id="77840" name="Rectangle 16"/>
          <p:cNvSpPr>
            <a:spLocks noChangeArrowheads="1"/>
          </p:cNvSpPr>
          <p:nvPr/>
        </p:nvSpPr>
        <p:spPr bwMode="auto">
          <a:xfrm>
            <a:off x="4984750" y="6508750"/>
            <a:ext cx="215900" cy="215900"/>
          </a:xfrm>
          <a:prstGeom prst="rect">
            <a:avLst/>
          </a:prstGeom>
          <a:solidFill>
            <a:srgbClr val="FFFFFF"/>
          </a:solidFill>
          <a:ln>
            <a:noFill/>
          </a:ln>
          <a:effectLst/>
          <a:extLst>
            <a:ext uri="{91240B29-F687-4F45-9708-019B960494DF}">
              <a14:hiddenLine xmlns:a14="http://schemas.microsoft.com/office/drawing/2010/main" w="2556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843" name="Rectangle 19"/>
          <p:cNvSpPr>
            <a:spLocks noChangeArrowheads="1"/>
          </p:cNvSpPr>
          <p:nvPr/>
        </p:nvSpPr>
        <p:spPr bwMode="auto">
          <a:xfrm>
            <a:off x="2166938" y="6018213"/>
            <a:ext cx="433387" cy="107950"/>
          </a:xfrm>
          <a:prstGeom prst="rect">
            <a:avLst/>
          </a:prstGeom>
          <a:solidFill>
            <a:srgbClr val="FFFFFF"/>
          </a:solidFill>
          <a:ln w="2556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846" name="Rectangle 22"/>
          <p:cNvSpPr>
            <a:spLocks noChangeArrowheads="1"/>
          </p:cNvSpPr>
          <p:nvPr/>
        </p:nvSpPr>
        <p:spPr bwMode="auto">
          <a:xfrm>
            <a:off x="139700" y="2320925"/>
            <a:ext cx="22987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7980" tIns="63990" rIns="127980" bIns="63990">
            <a:spAutoFit/>
          </a:bodyPr>
          <a:lstStyle/>
          <a:p>
            <a:pPr defTabSz="650875">
              <a:tabLst>
                <a:tab pos="1028700" algn="l"/>
                <a:tab pos="2058988" algn="l"/>
              </a:tabLst>
            </a:pPr>
            <a:r>
              <a:rPr lang="en-US" sz="1600">
                <a:solidFill>
                  <a:srgbClr val="FFFFFF"/>
                </a:solidFill>
                <a:latin typeface="Calibri" pitchFamily="34" charset="0"/>
                <a:ea typeface="Arial Unicode MS" pitchFamily="34" charset="-128"/>
                <a:cs typeface="Arial Unicode MS" pitchFamily="34" charset="-128"/>
              </a:rPr>
              <a:t>from Agrawal </a:t>
            </a:r>
            <a:r>
              <a:rPr lang="en-US" sz="1600" i="1">
                <a:solidFill>
                  <a:srgbClr val="FFFFFF"/>
                </a:solidFill>
                <a:latin typeface="Calibri" pitchFamily="34" charset="0"/>
                <a:ea typeface="Arial Unicode MS" pitchFamily="34" charset="-128"/>
                <a:cs typeface="Arial Unicode MS" pitchFamily="34" charset="-128"/>
              </a:rPr>
              <a:t>et al., </a:t>
            </a:r>
            <a:r>
              <a:rPr lang="en-US" sz="1600">
                <a:solidFill>
                  <a:srgbClr val="FFFFFF"/>
                </a:solidFill>
                <a:latin typeface="Calibri" pitchFamily="34" charset="0"/>
                <a:ea typeface="Arial Unicode MS" pitchFamily="34" charset="-128"/>
                <a:cs typeface="Arial Unicode MS" pitchFamily="34" charset="-128"/>
              </a:rPr>
              <a:t>2008</a:t>
            </a:r>
          </a:p>
        </p:txBody>
      </p:sp>
      <p:sp>
        <p:nvSpPr>
          <p:cNvPr id="77847" name="Rectangle 23"/>
          <p:cNvSpPr>
            <a:spLocks noChangeArrowheads="1"/>
          </p:cNvSpPr>
          <p:nvPr/>
        </p:nvSpPr>
        <p:spPr bwMode="auto">
          <a:xfrm>
            <a:off x="0" y="-22225"/>
            <a:ext cx="13003213" cy="9752013"/>
          </a:xfrm>
          <a:prstGeom prst="rect">
            <a:avLst/>
          </a:prstGeom>
          <a:noFill/>
          <a:ln w="38160">
            <a:solidFill>
              <a:srgbClr val="59595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848" name="Rectangle 24"/>
          <p:cNvSpPr>
            <a:spLocks noChangeArrowheads="1"/>
          </p:cNvSpPr>
          <p:nvPr/>
        </p:nvSpPr>
        <p:spPr bwMode="auto">
          <a:xfrm>
            <a:off x="-92075" y="-52388"/>
            <a:ext cx="13058775" cy="736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980" tIns="63990" rIns="127980" bIns="63990">
            <a:spAutoFit/>
          </a:bodyPr>
          <a:lstStyle/>
          <a:p>
            <a:pPr algn="ctr" defTabSz="650875">
              <a:tabLst>
                <a:tab pos="1028700" algn="l"/>
                <a:tab pos="2058988" algn="l"/>
                <a:tab pos="3087688" algn="l"/>
                <a:tab pos="4117975" algn="l"/>
                <a:tab pos="5146675" algn="l"/>
                <a:tab pos="6176963" algn="l"/>
                <a:tab pos="7205663" algn="l"/>
                <a:tab pos="8234363" algn="l"/>
                <a:tab pos="9264650" algn="l"/>
                <a:tab pos="10293350" algn="l"/>
                <a:tab pos="11323638" algn="l"/>
                <a:tab pos="12352338" algn="l"/>
              </a:tabLst>
            </a:pPr>
            <a:r>
              <a:rPr lang="en-US" sz="4000">
                <a:solidFill>
                  <a:srgbClr val="000000"/>
                </a:solidFill>
                <a:ea typeface="Arial Unicode MS" pitchFamily="34" charset="-128"/>
                <a:cs typeface="Arial Unicode MS" pitchFamily="34" charset="-128"/>
              </a:rPr>
              <a:t>SOGasEx Bubble Measurements</a:t>
            </a:r>
          </a:p>
        </p:txBody>
      </p:sp>
      <p:grpSp>
        <p:nvGrpSpPr>
          <p:cNvPr id="77854" name="Group 30"/>
          <p:cNvGrpSpPr>
            <a:grpSpLocks/>
          </p:cNvGrpSpPr>
          <p:nvPr/>
        </p:nvGrpSpPr>
        <p:grpSpPr bwMode="auto">
          <a:xfrm>
            <a:off x="8636000" y="1295400"/>
            <a:ext cx="4114800" cy="3556000"/>
            <a:chOff x="5440" y="816"/>
            <a:chExt cx="2592" cy="2240"/>
          </a:xfrm>
        </p:grpSpPr>
        <p:pic>
          <p:nvPicPr>
            <p:cNvPr id="778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 y="816"/>
              <a:ext cx="2591" cy="17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52" name="Rectangle 28"/>
            <p:cNvSpPr>
              <a:spLocks noChangeArrowheads="1"/>
            </p:cNvSpPr>
            <p:nvPr/>
          </p:nvSpPr>
          <p:spPr bwMode="auto">
            <a:xfrm>
              <a:off x="5440" y="2208"/>
              <a:ext cx="2592" cy="848"/>
            </a:xfrm>
            <a:prstGeom prst="rect">
              <a:avLst/>
            </a:pr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980" tIns="63990" rIns="127980" bIns="63990">
              <a:spAutoFit/>
            </a:bodyPr>
            <a:lstStyle/>
            <a:p>
              <a:pPr defTabSz="650875">
                <a:tabLst>
                  <a:tab pos="1028700" algn="l"/>
                  <a:tab pos="2058988" algn="l"/>
                  <a:tab pos="3087688" algn="l"/>
                </a:tabLst>
              </a:pPr>
              <a:r>
                <a:rPr lang="en-US" sz="2000" b="1">
                  <a:solidFill>
                    <a:srgbClr val="000000"/>
                  </a:solidFill>
                  <a:latin typeface="Cambria" pitchFamily="18" charset="0"/>
                  <a:ea typeface="Arial Unicode MS" pitchFamily="34" charset="-128"/>
                  <a:cs typeface="Arial Unicode MS" pitchFamily="34" charset="-128"/>
                </a:rPr>
                <a:t>Bubbles</a:t>
              </a:r>
              <a:r>
                <a:rPr lang="en-US" sz="2000" b="1" i="1">
                  <a:solidFill>
                    <a:srgbClr val="000000"/>
                  </a:solidFill>
                  <a:latin typeface="Cambria" pitchFamily="18" charset="0"/>
                  <a:ea typeface="Arial Unicode MS" pitchFamily="34" charset="-128"/>
                  <a:cs typeface="Arial Unicode MS" pitchFamily="34" charset="-128"/>
                </a:rPr>
                <a:t> </a:t>
              </a:r>
              <a:r>
                <a:rPr lang="en-US" sz="2000" b="1">
                  <a:solidFill>
                    <a:srgbClr val="000000"/>
                  </a:solidFill>
                  <a:latin typeface="Cambria" pitchFamily="18" charset="0"/>
                  <a:ea typeface="Arial Unicode MS" pitchFamily="34" charset="-128"/>
                  <a:cs typeface="Arial Unicode MS" pitchFamily="34" charset="-128"/>
                </a:rPr>
                <a:t>(</a:t>
              </a:r>
              <a:r>
                <a:rPr lang="en-US" sz="2000" b="1" i="1">
                  <a:solidFill>
                    <a:srgbClr val="000000"/>
                  </a:solidFill>
                  <a:latin typeface="Cambria" pitchFamily="18" charset="0"/>
                  <a:ea typeface="Arial Unicode MS" pitchFamily="34" charset="-128"/>
                  <a:cs typeface="Arial Unicode MS" pitchFamily="34" charset="-128"/>
                </a:rPr>
                <a:t>n</a:t>
              </a:r>
              <a:r>
                <a:rPr lang="en-US" sz="2000" b="1">
                  <a:solidFill>
                    <a:srgbClr val="000000"/>
                  </a:solidFill>
                  <a:latin typeface="Cambria" pitchFamily="18" charset="0"/>
                  <a:ea typeface="Arial Unicode MS" pitchFamily="34" charset="-128"/>
                  <a:cs typeface="Arial Unicode MS" pitchFamily="34" charset="-128"/>
                </a:rPr>
                <a:t>’</a:t>
              </a:r>
              <a:r>
                <a:rPr lang="en-US" sz="2000" b="1" i="1">
                  <a:solidFill>
                    <a:srgbClr val="000000"/>
                  </a:solidFill>
                  <a:latin typeface="Cambria" pitchFamily="18" charset="0"/>
                  <a:ea typeface="Arial Unicode MS" pitchFamily="34" charset="-128"/>
                  <a:cs typeface="Arial Unicode MS" pitchFamily="34" charset="-128"/>
                </a:rPr>
                <a:t> </a:t>
              </a:r>
              <a:r>
                <a:rPr lang="en-US" sz="2000" b="1">
                  <a:solidFill>
                    <a:srgbClr val="000000"/>
                  </a:solidFill>
                  <a:latin typeface="Cambria" pitchFamily="18" charset="0"/>
                  <a:ea typeface="Arial Unicode MS" pitchFamily="34" charset="-128"/>
                  <a:cs typeface="Arial Unicode MS" pitchFamily="34" charset="-128"/>
                </a:rPr>
                <a:t>&lt; 1)</a:t>
              </a:r>
            </a:p>
            <a:p>
              <a:pPr defTabSz="650875">
                <a:tabLst>
                  <a:tab pos="1028700" algn="l"/>
                  <a:tab pos="2058988" algn="l"/>
                  <a:tab pos="3087688" algn="l"/>
                </a:tabLst>
              </a:pPr>
              <a:r>
                <a:rPr lang="en-US" sz="2000">
                  <a:solidFill>
                    <a:srgbClr val="000000"/>
                  </a:solidFill>
                  <a:latin typeface="Cambria" pitchFamily="18" charset="0"/>
                  <a:ea typeface="Arial Unicode MS" pitchFamily="34" charset="-128"/>
                  <a:cs typeface="Arial Unicode MS" pitchFamily="34" charset="-128"/>
                </a:rPr>
                <a:t>Unique scattering properties—total reflection at the critical scattering angle (θc≈83°)</a:t>
              </a:r>
            </a:p>
          </p:txBody>
        </p:sp>
      </p:grpSp>
      <p:sp>
        <p:nvSpPr>
          <p:cNvPr id="77853" name="Rectangle 29"/>
          <p:cNvSpPr>
            <a:spLocks noChangeArrowheads="1"/>
          </p:cNvSpPr>
          <p:nvPr/>
        </p:nvSpPr>
        <p:spPr bwMode="auto">
          <a:xfrm>
            <a:off x="254000" y="762000"/>
            <a:ext cx="124682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7980" tIns="63990" rIns="127980" bIns="63990">
            <a:spAutoFit/>
          </a:bodyPr>
          <a:lstStyle/>
          <a:p>
            <a:pPr defTabSz="650875">
              <a:tabLst>
                <a:tab pos="1028700" algn="l"/>
                <a:tab pos="2058988" algn="l"/>
                <a:tab pos="3087688" algn="l"/>
                <a:tab pos="4117975" algn="l"/>
                <a:tab pos="5146675" algn="l"/>
                <a:tab pos="6176963" algn="l"/>
                <a:tab pos="7205663" algn="l"/>
              </a:tabLst>
            </a:pPr>
            <a:r>
              <a:rPr lang="en-US" sz="2000">
                <a:solidFill>
                  <a:srgbClr val="000000"/>
                </a:solidFill>
                <a:latin typeface="Cambria" pitchFamily="18" charset="0"/>
                <a:ea typeface="Arial Unicode MS" pitchFamily="34" charset="-128"/>
                <a:cs typeface="Arial Unicode MS" pitchFamily="34" charset="-128"/>
              </a:rPr>
              <a:t>Heidi Dierssen, Michael Twardowski, Kate Randolph, Christopher Zappa, &amp; Alejandro Cifuentes</a:t>
            </a:r>
          </a:p>
        </p:txBody>
      </p:sp>
      <p:pic>
        <p:nvPicPr>
          <p:cNvPr id="77855"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0" y="5105400"/>
            <a:ext cx="5943600" cy="1930400"/>
          </a:xfrm>
          <a:prstGeom prst="rect">
            <a:avLst/>
          </a:prstGeom>
          <a:noFill/>
          <a:extLst>
            <a:ext uri="{909E8E84-426E-40DD-AFC4-6F175D3DCCD1}">
              <a14:hiddenFill xmlns:a14="http://schemas.microsoft.com/office/drawing/2010/main">
                <a:solidFill>
                  <a:srgbClr val="FFFFFF"/>
                </a:solidFill>
              </a14:hiddenFill>
            </a:ext>
          </a:extLst>
        </p:spPr>
      </p:pic>
      <p:pic>
        <p:nvPicPr>
          <p:cNvPr id="77856"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800" y="4419600"/>
            <a:ext cx="6203950" cy="4992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57" name="Rectangle 33"/>
          <p:cNvSpPr>
            <a:spLocks noChangeArrowheads="1"/>
          </p:cNvSpPr>
          <p:nvPr/>
        </p:nvSpPr>
        <p:spPr bwMode="auto">
          <a:xfrm rot="10800000" flipV="1">
            <a:off x="7340600" y="7391400"/>
            <a:ext cx="4802188" cy="14652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800">
                <a:solidFill>
                  <a:srgbClr val="000000"/>
                </a:solidFill>
              </a:rPr>
              <a:t>Deep bubble plumes were identified using multiple instruments which measure the optical volume scattering function, in particular at the very near forward angles and at the critical scattering angle for bubbles between 60° and 80°.</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000" y="457200"/>
            <a:ext cx="3756025" cy="83613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800" y="457200"/>
            <a:ext cx="3451225" cy="4495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400" y="2590800"/>
            <a:ext cx="2903538" cy="6172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6400" y="5105400"/>
            <a:ext cx="3400425" cy="3810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9" name="Text Box 9"/>
          <p:cNvSpPr txBox="1">
            <a:spLocks noChangeArrowheads="1"/>
          </p:cNvSpPr>
          <p:nvPr/>
        </p:nvSpPr>
        <p:spPr bwMode="auto">
          <a:xfrm>
            <a:off x="9855200" y="8763000"/>
            <a:ext cx="28194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r">
              <a:spcBef>
                <a:spcPct val="50000"/>
              </a:spcBef>
            </a:pPr>
            <a:r>
              <a:rPr lang="en-US" sz="1400" b="1" i="1">
                <a:solidFill>
                  <a:schemeClr val="tx1"/>
                </a:solidFill>
                <a:latin typeface="Times New Roman" pitchFamily="18" charset="0"/>
              </a:rPr>
              <a:t>Del Castillo and Miller, 2011</a:t>
            </a:r>
          </a:p>
        </p:txBody>
      </p:sp>
      <p:sp>
        <p:nvSpPr>
          <p:cNvPr id="76810" name="Text Box 10"/>
          <p:cNvSpPr txBox="1">
            <a:spLocks noChangeArrowheads="1"/>
          </p:cNvSpPr>
          <p:nvPr/>
        </p:nvSpPr>
        <p:spPr bwMode="auto">
          <a:xfrm>
            <a:off x="482600" y="457200"/>
            <a:ext cx="3429000" cy="1920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2000">
                <a:solidFill>
                  <a:schemeClr val="tx1"/>
                </a:solidFill>
                <a:latin typeface="Times New Roman" pitchFamily="18" charset="0"/>
              </a:rPr>
              <a:t>CDOM abundances in the GasEx area were higher than average values for the Southern Ocean.  Biogeochemical and optical conditions may not be typical.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438400"/>
            <a:ext cx="6731000" cy="6142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4838700"/>
            <a:ext cx="5715000" cy="35623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0" y="1143000"/>
            <a:ext cx="5510213" cy="32797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5" name="Text Box 7"/>
          <p:cNvSpPr txBox="1">
            <a:spLocks noChangeArrowheads="1"/>
          </p:cNvSpPr>
          <p:nvPr/>
        </p:nvSpPr>
        <p:spPr bwMode="auto">
          <a:xfrm>
            <a:off x="482600" y="457200"/>
            <a:ext cx="5562600" cy="1917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2400">
                <a:solidFill>
                  <a:schemeClr val="tx1"/>
                </a:solidFill>
                <a:latin typeface="Times New Roman" pitchFamily="18" charset="0"/>
              </a:rPr>
              <a:t>Island mass effect from south Georgia Island, and likely runoff contributes to high chlorophyll and surface CDOM. Neither in-situ production, nor runoff can explain high CDOM values.</a:t>
            </a:r>
          </a:p>
        </p:txBody>
      </p:sp>
      <p:sp>
        <p:nvSpPr>
          <p:cNvPr id="83976" name="Text Box 8"/>
          <p:cNvSpPr txBox="1">
            <a:spLocks noChangeArrowheads="1"/>
          </p:cNvSpPr>
          <p:nvPr/>
        </p:nvSpPr>
        <p:spPr bwMode="auto">
          <a:xfrm>
            <a:off x="9550400" y="8839200"/>
            <a:ext cx="28194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r">
              <a:spcBef>
                <a:spcPct val="50000"/>
              </a:spcBef>
            </a:pPr>
            <a:r>
              <a:rPr lang="en-US" sz="1400" b="1" i="1">
                <a:solidFill>
                  <a:schemeClr val="tx1"/>
                </a:solidFill>
                <a:latin typeface="Times New Roman" pitchFamily="18" charset="0"/>
              </a:rPr>
              <a:t>Del Castillo and Miller, 2011</a:t>
            </a:r>
          </a:p>
        </p:txBody>
      </p:sp>
      <p:sp>
        <p:nvSpPr>
          <p:cNvPr id="83977" name="Oval 9"/>
          <p:cNvSpPr>
            <a:spLocks noChangeArrowheads="1"/>
          </p:cNvSpPr>
          <p:nvPr/>
        </p:nvSpPr>
        <p:spPr bwMode="auto">
          <a:xfrm>
            <a:off x="3454400" y="3581400"/>
            <a:ext cx="1295400" cy="12192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400175"/>
            <a:ext cx="3624263" cy="7667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1181100"/>
            <a:ext cx="3540125" cy="79724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800" y="1219200"/>
            <a:ext cx="3619500" cy="7848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9" name="Text Box 7"/>
          <p:cNvSpPr txBox="1">
            <a:spLocks noChangeArrowheads="1"/>
          </p:cNvSpPr>
          <p:nvPr/>
        </p:nvSpPr>
        <p:spPr bwMode="auto">
          <a:xfrm>
            <a:off x="1016000" y="304800"/>
            <a:ext cx="102108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2400" b="1">
                <a:solidFill>
                  <a:schemeClr val="tx1"/>
                </a:solidFill>
                <a:latin typeface="Times New Roman" pitchFamily="18" charset="0"/>
              </a:rPr>
              <a:t>Can we get reasonable estimates of IOP in the SO using remote sensing?</a:t>
            </a:r>
          </a:p>
        </p:txBody>
      </p:sp>
      <p:sp>
        <p:nvSpPr>
          <p:cNvPr id="85000" name="Text Box 8"/>
          <p:cNvSpPr txBox="1">
            <a:spLocks noChangeArrowheads="1"/>
          </p:cNvSpPr>
          <p:nvPr/>
        </p:nvSpPr>
        <p:spPr bwMode="auto">
          <a:xfrm>
            <a:off x="8178800" y="990600"/>
            <a:ext cx="35052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r">
              <a:spcBef>
                <a:spcPct val="50000"/>
              </a:spcBef>
            </a:pPr>
            <a:r>
              <a:rPr lang="en-US" sz="1400" b="1" i="1">
                <a:solidFill>
                  <a:schemeClr val="tx1"/>
                </a:solidFill>
                <a:latin typeface="Times New Roman" pitchFamily="18" charset="0"/>
              </a:rPr>
              <a:t>Lee et al., 2011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7035800" cy="5238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2" name="Text Box 6"/>
          <p:cNvSpPr txBox="1">
            <a:spLocks noChangeArrowheads="1"/>
          </p:cNvSpPr>
          <p:nvPr/>
        </p:nvSpPr>
        <p:spPr bwMode="auto">
          <a:xfrm>
            <a:off x="1168400" y="7315200"/>
            <a:ext cx="4800600" cy="942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400" b="1">
                <a:solidFill>
                  <a:schemeClr val="tx1"/>
                </a:solidFill>
                <a:latin typeface="Times New Roman" pitchFamily="18" charset="0"/>
              </a:rPr>
              <a:t>Chl-PP</a:t>
            </a:r>
            <a:r>
              <a:rPr lang="en-US" sz="1400" b="1" baseline="-25000">
                <a:solidFill>
                  <a:schemeClr val="tx1"/>
                </a:solidFill>
                <a:latin typeface="Times New Roman" pitchFamily="18" charset="0"/>
              </a:rPr>
              <a:t>B</a:t>
            </a:r>
            <a:r>
              <a:rPr lang="en-US" sz="1400" b="1">
                <a:solidFill>
                  <a:schemeClr val="tx1"/>
                </a:solidFill>
                <a:latin typeface="Times New Roman" pitchFamily="18" charset="0"/>
              </a:rPr>
              <a:t> = Beherenfeld and Falkowski, 1997</a:t>
            </a:r>
          </a:p>
          <a:p>
            <a:pPr>
              <a:spcBef>
                <a:spcPct val="50000"/>
              </a:spcBef>
            </a:pPr>
            <a:r>
              <a:rPr lang="en-US" sz="1400" b="1">
                <a:solidFill>
                  <a:schemeClr val="tx1"/>
                </a:solidFill>
                <a:latin typeface="Times New Roman" pitchFamily="18" charset="0"/>
              </a:rPr>
              <a:t>Chl-PPa = Arrigo et al. 2008</a:t>
            </a:r>
          </a:p>
          <a:p>
            <a:pPr>
              <a:spcBef>
                <a:spcPct val="50000"/>
              </a:spcBef>
            </a:pPr>
            <a:r>
              <a:rPr lang="en-US" sz="1400" b="1">
                <a:solidFill>
                  <a:schemeClr val="tx1"/>
                </a:solidFill>
                <a:latin typeface="Times New Roman" pitchFamily="18" charset="0"/>
              </a:rPr>
              <a:t>Aph-PP =  Lee et al., 1996</a:t>
            </a:r>
          </a:p>
        </p:txBody>
      </p:sp>
      <p:grpSp>
        <p:nvGrpSpPr>
          <p:cNvPr id="86027" name="Group 11"/>
          <p:cNvGrpSpPr>
            <a:grpSpLocks/>
          </p:cNvGrpSpPr>
          <p:nvPr/>
        </p:nvGrpSpPr>
        <p:grpSpPr bwMode="auto">
          <a:xfrm>
            <a:off x="6807200" y="1219200"/>
            <a:ext cx="6500813" cy="7138988"/>
            <a:chOff x="4144" y="1104"/>
            <a:chExt cx="3360" cy="3921"/>
          </a:xfrm>
        </p:grpSpPr>
        <p:pic>
          <p:nvPicPr>
            <p:cNvPr id="86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 y="1104"/>
              <a:ext cx="2914" cy="39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3" name="Text Box 7"/>
            <p:cNvSpPr txBox="1">
              <a:spLocks noChangeArrowheads="1"/>
            </p:cNvSpPr>
            <p:nvPr/>
          </p:nvSpPr>
          <p:spPr bwMode="auto">
            <a:xfrm>
              <a:off x="6880" y="1344"/>
              <a:ext cx="624" cy="1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100" b="1">
                  <a:solidFill>
                    <a:schemeClr val="tx1"/>
                  </a:solidFill>
                  <a:latin typeface="Times New Roman" pitchFamily="18" charset="0"/>
                </a:rPr>
                <a:t>Aph-PP</a:t>
              </a:r>
            </a:p>
          </p:txBody>
        </p:sp>
        <p:sp>
          <p:nvSpPr>
            <p:cNvPr id="86024" name="Text Box 8"/>
            <p:cNvSpPr txBox="1">
              <a:spLocks noChangeArrowheads="1"/>
            </p:cNvSpPr>
            <p:nvPr/>
          </p:nvSpPr>
          <p:spPr bwMode="auto">
            <a:xfrm>
              <a:off x="6880" y="2448"/>
              <a:ext cx="432" cy="1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100" b="1">
                  <a:solidFill>
                    <a:schemeClr val="tx1"/>
                  </a:solidFill>
                  <a:latin typeface="Times New Roman" pitchFamily="18" charset="0"/>
                </a:rPr>
                <a:t>Chl-PP</a:t>
              </a:r>
              <a:r>
                <a:rPr lang="en-US" sz="1100" b="1" baseline="-25000">
                  <a:solidFill>
                    <a:schemeClr val="tx1"/>
                  </a:solidFill>
                  <a:latin typeface="Times New Roman" pitchFamily="18" charset="0"/>
                </a:rPr>
                <a:t>B</a:t>
              </a:r>
              <a:endParaRPr lang="en-US" sz="1100" b="1">
                <a:solidFill>
                  <a:schemeClr val="tx1"/>
                </a:solidFill>
                <a:latin typeface="Times New Roman" pitchFamily="18" charset="0"/>
              </a:endParaRPr>
            </a:p>
          </p:txBody>
        </p:sp>
        <p:sp>
          <p:nvSpPr>
            <p:cNvPr id="86025" name="Text Box 9"/>
            <p:cNvSpPr txBox="1">
              <a:spLocks noChangeArrowheads="1"/>
            </p:cNvSpPr>
            <p:nvPr/>
          </p:nvSpPr>
          <p:spPr bwMode="auto">
            <a:xfrm>
              <a:off x="6880" y="3648"/>
              <a:ext cx="432" cy="1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100" b="1">
                  <a:solidFill>
                    <a:schemeClr val="tx1"/>
                  </a:solidFill>
                  <a:latin typeface="Times New Roman" pitchFamily="18" charset="0"/>
                </a:rPr>
                <a:t>Chl-PP</a:t>
              </a:r>
              <a:r>
                <a:rPr lang="en-US" sz="1100" b="1" baseline="-25000">
                  <a:solidFill>
                    <a:schemeClr val="tx1"/>
                  </a:solidFill>
                  <a:latin typeface="Times New Roman" pitchFamily="18" charset="0"/>
                </a:rPr>
                <a:t>A</a:t>
              </a:r>
              <a:endParaRPr lang="en-US" sz="1100" b="1">
                <a:solidFill>
                  <a:schemeClr val="tx1"/>
                </a:solidFill>
                <a:latin typeface="Times New Roman" pitchFamily="18" charset="0"/>
              </a:endParaRPr>
            </a:p>
          </p:txBody>
        </p:sp>
      </p:grpSp>
      <p:sp>
        <p:nvSpPr>
          <p:cNvPr id="86028" name="Text Box 12"/>
          <p:cNvSpPr txBox="1">
            <a:spLocks noChangeArrowheads="1"/>
          </p:cNvSpPr>
          <p:nvPr/>
        </p:nvSpPr>
        <p:spPr bwMode="auto">
          <a:xfrm>
            <a:off x="482600" y="457200"/>
            <a:ext cx="5410200" cy="6413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3600">
                <a:solidFill>
                  <a:schemeClr val="tx1"/>
                </a:solidFill>
                <a:latin typeface="Times New Roman" pitchFamily="18" charset="0"/>
              </a:rPr>
              <a:t>Estimating PP from space</a:t>
            </a:r>
          </a:p>
        </p:txBody>
      </p:sp>
      <p:sp>
        <p:nvSpPr>
          <p:cNvPr id="86029" name="Text Box 13"/>
          <p:cNvSpPr txBox="1">
            <a:spLocks noChangeArrowheads="1"/>
          </p:cNvSpPr>
          <p:nvPr/>
        </p:nvSpPr>
        <p:spPr bwMode="auto">
          <a:xfrm>
            <a:off x="8864600" y="8610600"/>
            <a:ext cx="35052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r">
              <a:spcBef>
                <a:spcPct val="50000"/>
              </a:spcBef>
            </a:pPr>
            <a:r>
              <a:rPr lang="en-US" sz="1400" b="1" i="1">
                <a:solidFill>
                  <a:schemeClr val="tx1"/>
                </a:solidFill>
                <a:latin typeface="Times New Roman" pitchFamily="18" charset="0"/>
              </a:rPr>
              <a:t>Lee et al., 2011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138238"/>
            <a:ext cx="5562600" cy="42465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5486400"/>
            <a:ext cx="7848600" cy="33416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7" name="Rectangle 7"/>
          <p:cNvSpPr>
            <a:spLocks noChangeArrowheads="1"/>
          </p:cNvSpPr>
          <p:nvPr/>
        </p:nvSpPr>
        <p:spPr bwMode="auto">
          <a:xfrm>
            <a:off x="6578600" y="1371600"/>
            <a:ext cx="4648200" cy="37496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2000" baseline="30000"/>
              <a:t>3</a:t>
            </a:r>
            <a:r>
              <a:rPr lang="en-US" sz="2000"/>
              <a:t>He/SF</a:t>
            </a:r>
            <a:r>
              <a:rPr lang="en-US" sz="2000" baseline="-25000"/>
              <a:t>6</a:t>
            </a:r>
            <a:r>
              <a:rPr lang="en-US" sz="2000"/>
              <a:t> dual‐tracer results from SO GasEx are similar to those from other areas in both the coastal and open ocean and are in agreement with existing parameterizations between wind speed and</a:t>
            </a:r>
          </a:p>
          <a:p>
            <a:pPr defTabSz="458788"/>
            <a:r>
              <a:rPr lang="en-US" sz="2000"/>
              <a:t>gas exchange. This suggests that wind forcing is the major driver of gas exchange for slightly soluble gases in the ocean and that other known impacts are either intrinsically related to wind or have a small effect (&lt;20% on average) on time scales of the order of days to weeks.</a:t>
            </a:r>
          </a:p>
        </p:txBody>
      </p:sp>
      <p:sp>
        <p:nvSpPr>
          <p:cNvPr id="87048" name="Text Box 8"/>
          <p:cNvSpPr txBox="1">
            <a:spLocks noChangeArrowheads="1"/>
          </p:cNvSpPr>
          <p:nvPr/>
        </p:nvSpPr>
        <p:spPr bwMode="auto">
          <a:xfrm>
            <a:off x="1320800" y="304800"/>
            <a:ext cx="8229600" cy="396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2000" b="1">
                <a:solidFill>
                  <a:schemeClr val="tx1"/>
                </a:solidFill>
                <a:latin typeface="Times New Roman" pitchFamily="18" charset="0"/>
              </a:rPr>
              <a:t>Determination of Gas Transfer Velocities During GasEx</a:t>
            </a:r>
          </a:p>
        </p:txBody>
      </p:sp>
      <p:sp>
        <p:nvSpPr>
          <p:cNvPr id="87049" name="Text Box 9"/>
          <p:cNvSpPr txBox="1">
            <a:spLocks noChangeArrowheads="1"/>
          </p:cNvSpPr>
          <p:nvPr/>
        </p:nvSpPr>
        <p:spPr bwMode="auto">
          <a:xfrm>
            <a:off x="8026400" y="8610600"/>
            <a:ext cx="38100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r">
              <a:spcBef>
                <a:spcPct val="50000"/>
              </a:spcBef>
            </a:pPr>
            <a:r>
              <a:rPr lang="en-US" sz="1400" b="1" i="1">
                <a:solidFill>
                  <a:schemeClr val="tx1"/>
                </a:solidFill>
                <a:latin typeface="Times New Roman" pitchFamily="18" charset="0"/>
              </a:rPr>
              <a:t>Ho et al., 2011</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3562" y="8838406"/>
            <a:ext cx="4419600" cy="307777"/>
          </a:xfrm>
          <a:prstGeom prst="rect">
            <a:avLst/>
          </a:prstGeom>
          <a:noFill/>
        </p:spPr>
        <p:txBody>
          <a:bodyPr wrap="square" rtlCol="0">
            <a:spAutoFit/>
          </a:bodyPr>
          <a:lstStyle/>
          <a:p>
            <a:pPr algn="r"/>
            <a:r>
              <a:rPr lang="en-US" sz="1400" dirty="0" smtClean="0"/>
              <a:t>Yang et al., 2011</a:t>
            </a:r>
            <a:endParaRPr lang="en-US" sz="1400" dirty="0"/>
          </a:p>
        </p:txBody>
      </p:sp>
      <p:grpSp>
        <p:nvGrpSpPr>
          <p:cNvPr id="6" name="Group 5"/>
          <p:cNvGrpSpPr/>
          <p:nvPr/>
        </p:nvGrpSpPr>
        <p:grpSpPr>
          <a:xfrm>
            <a:off x="379412" y="2056606"/>
            <a:ext cx="6503194" cy="4233265"/>
            <a:chOff x="253206" y="1573212"/>
            <a:chExt cx="7652544" cy="5604865"/>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06" y="1573212"/>
              <a:ext cx="7652544" cy="56048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bwMode="auto">
            <a:xfrm rot="19007502">
              <a:off x="5901568" y="3192320"/>
              <a:ext cx="1676400" cy="914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8788"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100" b="0" i="0" u="none" strike="noStrike" cap="none" normalizeH="0" baseline="0" smtClean="0">
                <a:ln>
                  <a:noFill/>
                </a:ln>
                <a:solidFill>
                  <a:schemeClr val="tx1"/>
                </a:solidFill>
                <a:effectLst/>
                <a:latin typeface="Times New Roman" pitchFamily="18" charset="0"/>
              </a:endParaRPr>
            </a:p>
          </p:txBody>
        </p:sp>
      </p:grpSp>
      <p:sp>
        <p:nvSpPr>
          <p:cNvPr id="7" name="TextBox 6"/>
          <p:cNvSpPr txBox="1"/>
          <p:nvPr/>
        </p:nvSpPr>
        <p:spPr>
          <a:xfrm>
            <a:off x="1701006" y="6873220"/>
            <a:ext cx="9144000" cy="1938992"/>
          </a:xfrm>
          <a:prstGeom prst="rect">
            <a:avLst/>
          </a:prstGeom>
          <a:noFill/>
        </p:spPr>
        <p:txBody>
          <a:bodyPr wrap="square" rtlCol="0">
            <a:spAutoFit/>
          </a:bodyPr>
          <a:lstStyle/>
          <a:p>
            <a:r>
              <a:rPr lang="en-US" sz="2400" dirty="0" smtClean="0"/>
              <a:t>Normalized transfer velocities for DMS at low to moderate winds are similar to those measured elsewhere.  At high wind speeds, like those found in the SO, K</a:t>
            </a:r>
            <a:r>
              <a:rPr lang="en-US" sz="2400" baseline="-25000" dirty="0" smtClean="0"/>
              <a:t>DMS </a:t>
            </a:r>
            <a:r>
              <a:rPr lang="en-US" sz="2400" dirty="0" smtClean="0"/>
              <a:t>is significantly lower.  This is probably due to solubility dependence in bubble mediated exchange (DMS is more soluble in </a:t>
            </a:r>
            <a:r>
              <a:rPr lang="en-US" sz="2400" dirty="0" err="1" smtClean="0"/>
              <a:t>waser</a:t>
            </a:r>
            <a:r>
              <a:rPr lang="en-US" sz="2400" dirty="0" smtClean="0"/>
              <a:t> than CO</a:t>
            </a:r>
            <a:r>
              <a:rPr lang="en-US" sz="2400" baseline="-25000" dirty="0" smtClean="0"/>
              <a:t>2</a:t>
            </a:r>
            <a:r>
              <a:rPr lang="en-US" sz="2400" dirty="0" smtClean="0"/>
              <a:t>)</a:t>
            </a:r>
            <a:endParaRPr lang="en-US" sz="2400" dirty="0"/>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206" y="2234754"/>
            <a:ext cx="4914900" cy="40576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58006" y="837406"/>
            <a:ext cx="9144000" cy="646331"/>
          </a:xfrm>
          <a:prstGeom prst="rect">
            <a:avLst/>
          </a:prstGeom>
          <a:noFill/>
        </p:spPr>
        <p:txBody>
          <a:bodyPr wrap="square" rtlCol="0">
            <a:spAutoFit/>
          </a:bodyPr>
          <a:lstStyle/>
          <a:p>
            <a:r>
              <a:rPr lang="en-US" sz="3600" dirty="0" smtClean="0"/>
              <a:t>Gas transfer velocities for DMS </a:t>
            </a:r>
            <a:endParaRPr lang="en-US" sz="3600" dirty="0"/>
          </a:p>
        </p:txBody>
      </p:sp>
    </p:spTree>
    <p:extLst>
      <p:ext uri="{BB962C8B-B14F-4D97-AF65-F5344CB8AC3E}">
        <p14:creationId xmlns:p14="http://schemas.microsoft.com/office/powerpoint/2010/main" val="98430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0"/>
            <a:ext cx="13060363" cy="9828213"/>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6" tIns="44998" rIns="89996" bIns="44998" anchor="ctr" anchorCtr="1"/>
          <a:lstStyle/>
          <a:p>
            <a:pPr algn="ctr"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 pos="10858500" algn="l"/>
                <a:tab pos="11582400" algn="l"/>
                <a:tab pos="12304713" algn="l"/>
                <a:tab pos="13030200" algn="l"/>
              </a:tabLst>
            </a:pPr>
            <a:r>
              <a:rPr lang="en-US">
                <a:solidFill>
                  <a:srgbClr val="000000"/>
                </a:solidFill>
                <a:latin typeface="Gill Sans" pitchFamily="80" charset="0"/>
              </a:rPr>
              <a:t>Re</a:t>
            </a:r>
          </a:p>
        </p:txBody>
      </p:sp>
      <p:sp>
        <p:nvSpPr>
          <p:cNvPr id="9218" name="Text Box 2"/>
          <p:cNvSpPr txBox="1">
            <a:spLocks noChangeArrowheads="1"/>
          </p:cNvSpPr>
          <p:nvPr/>
        </p:nvSpPr>
        <p:spPr bwMode="auto">
          <a:xfrm>
            <a:off x="5257800" y="685800"/>
            <a:ext cx="360680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6" tIns="44998" rIns="89996" bIns="44998"/>
          <a:lstStyle>
            <a:lvl1pPr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1pPr>
            <a:lvl2pPr indent="-284163"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2pPr>
            <a:lvl3pPr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3pPr>
            <a:lvl4pPr indent="-227013"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4pPr>
            <a:lvl5pPr marL="2055813" indent="-227013"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5pPr>
            <a:lvl6pPr marL="2513013" indent="-227013" defTabSz="458788"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6pPr>
            <a:lvl7pPr marL="2970213" indent="-227013" defTabSz="458788"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7pPr>
            <a:lvl8pPr marL="3427413" indent="-227013" defTabSz="458788"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8pPr>
            <a:lvl9pPr marL="3884613" indent="-227013" defTabSz="458788"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9pPr>
          </a:lstStyle>
          <a:p>
            <a:r>
              <a:rPr lang="en-US" sz="7300" b="1" u="sng">
                <a:latin typeface="Times New Roman" pitchFamily="18" charset="0"/>
              </a:rPr>
              <a:t>Outline</a:t>
            </a:r>
          </a:p>
        </p:txBody>
      </p:sp>
      <p:sp>
        <p:nvSpPr>
          <p:cNvPr id="9219" name="Text Box 3"/>
          <p:cNvSpPr txBox="1">
            <a:spLocks noChangeArrowheads="1"/>
          </p:cNvSpPr>
          <p:nvPr/>
        </p:nvSpPr>
        <p:spPr bwMode="auto">
          <a:xfrm>
            <a:off x="635000" y="5411788"/>
            <a:ext cx="4573588" cy="392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96" tIns="44998" rIns="89996" bIns="44998"/>
          <a:lstStyle>
            <a:lvl1pPr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1pPr>
            <a:lvl2pPr indent="-284163"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2pPr>
            <a:lvl3pPr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3pPr>
            <a:lvl4pPr indent="-227013"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4pPr>
            <a:lvl5pPr marL="2055813" indent="-227013" defTabSz="458788">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5pPr>
            <a:lvl6pPr marL="2513013" indent="-227013" defTabSz="458788"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6pPr>
            <a:lvl7pPr marL="2970213" indent="-227013" defTabSz="458788"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7pPr>
            <a:lvl8pPr marL="3427413" indent="-227013" defTabSz="458788"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8pPr>
            <a:lvl9pPr marL="3884613" indent="-227013" defTabSz="458788"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4813" algn="l"/>
                <a:tab pos="6399213" algn="l"/>
                <a:tab pos="7313613" algn="l"/>
                <a:tab pos="8228013" algn="l"/>
                <a:tab pos="9142413" algn="l"/>
                <a:tab pos="10056813" algn="l"/>
              </a:tabLst>
              <a:defRPr sz="1200">
                <a:solidFill>
                  <a:srgbClr val="000000"/>
                </a:solidFill>
                <a:latin typeface="Gill Sans" pitchFamily="80" charset="0"/>
              </a:defRPr>
            </a:lvl9pPr>
          </a:lstStyle>
          <a:p>
            <a:r>
              <a:rPr lang="en-US" sz="3600" b="1" dirty="0">
                <a:latin typeface="Times New Roman" pitchFamily="18" charset="0"/>
              </a:rPr>
              <a:t>Research Questions</a:t>
            </a:r>
          </a:p>
          <a:p>
            <a:r>
              <a:rPr lang="en-US" sz="3600" b="1" dirty="0">
                <a:latin typeface="Times New Roman" pitchFamily="18" charset="0"/>
              </a:rPr>
              <a:t>Funded Projects </a:t>
            </a:r>
          </a:p>
          <a:p>
            <a:r>
              <a:rPr lang="en-US" sz="3600" b="1" dirty="0">
                <a:latin typeface="Times New Roman" pitchFamily="18" charset="0"/>
              </a:rPr>
              <a:t>Why this region?</a:t>
            </a:r>
          </a:p>
          <a:p>
            <a:r>
              <a:rPr lang="en-US" sz="3600" b="1" dirty="0">
                <a:latin typeface="Times New Roman" pitchFamily="18" charset="0"/>
              </a:rPr>
              <a:t>Cruise Track</a:t>
            </a:r>
          </a:p>
          <a:p>
            <a:r>
              <a:rPr lang="en-US" sz="3600" b="1" dirty="0">
                <a:latin typeface="Times New Roman" pitchFamily="18" charset="0"/>
              </a:rPr>
              <a:t>Activities</a:t>
            </a:r>
          </a:p>
          <a:p>
            <a:r>
              <a:rPr lang="en-US" sz="3600" b="1" dirty="0">
                <a:latin typeface="Times New Roman" pitchFamily="18" charset="0"/>
              </a:rPr>
              <a:t>Research </a:t>
            </a:r>
            <a:r>
              <a:rPr lang="en-US" sz="3600" b="1" dirty="0" smtClean="0">
                <a:latin typeface="Times New Roman" pitchFamily="18" charset="0"/>
              </a:rPr>
              <a:t>Results</a:t>
            </a:r>
          </a:p>
          <a:p>
            <a:r>
              <a:rPr lang="en-US" sz="3600" b="1" dirty="0" smtClean="0">
                <a:latin typeface="Times New Roman" pitchFamily="18" charset="0"/>
              </a:rPr>
              <a:t>Conclusions </a:t>
            </a:r>
            <a:endParaRPr lang="en-US" sz="3600" b="1" dirty="0">
              <a:latin typeface="Times New Roman" pitchFamily="18" charset="0"/>
            </a:endParaRPr>
          </a:p>
          <a:p>
            <a:endParaRPr lang="en-US" sz="3600" dirty="0">
              <a:latin typeface="Times New Roman" pitchFamily="18" charset="0"/>
            </a:endParaRPr>
          </a:p>
          <a:p>
            <a:endParaRPr lang="en-US" sz="2800" dirty="0">
              <a:latin typeface="Times New Roman" pitchFamily="18" charset="0"/>
            </a:endParaRPr>
          </a:p>
          <a:p>
            <a:endParaRPr lang="en-US" sz="2800" dirty="0">
              <a:latin typeface="Times New Roman" pitchFamily="18" charset="0"/>
            </a:endParaRPr>
          </a:p>
        </p:txBody>
      </p:sp>
    </p:spTree>
  </p:cSld>
  <p:clrMapOvr>
    <a:masterClrMapping/>
  </p:clrMapOvr>
  <p:transition spd="slow">
    <p:dissolve/>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7000" y="4419600"/>
            <a:ext cx="8534400" cy="45513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1" name="Rectangle 7"/>
          <p:cNvSpPr>
            <a:spLocks noChangeArrowheads="1"/>
          </p:cNvSpPr>
          <p:nvPr/>
        </p:nvSpPr>
        <p:spPr bwMode="auto">
          <a:xfrm>
            <a:off x="4826000" y="1600200"/>
            <a:ext cx="6499225" cy="25638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800"/>
              <a:t>The surface ocean </a:t>
            </a:r>
            <a:r>
              <a:rPr lang="en-US" sz="1800" i="1"/>
              <a:t>p</a:t>
            </a:r>
            <a:r>
              <a:rPr lang="en-US" sz="1800"/>
              <a:t>CO2 was always less than atmospheric </a:t>
            </a:r>
            <a:r>
              <a:rPr lang="en-US" sz="1800" i="1"/>
              <a:t>p</a:t>
            </a:r>
            <a:r>
              <a:rPr lang="en-US" sz="1800"/>
              <a:t>CO2 (-50.4 to -76.1 atm), and the ocean was a net sink for CO2 with fluxes averaging between 16.2 and 17.8 mmol C m</a:t>
            </a:r>
            <a:r>
              <a:rPr lang="en-US" sz="1800" i="1"/>
              <a:t>−</a:t>
            </a:r>
            <a:r>
              <a:rPr lang="en-US" sz="1800"/>
              <a:t>2 d</a:t>
            </a:r>
            <a:r>
              <a:rPr lang="en-US" sz="1800" i="1"/>
              <a:t>−</a:t>
            </a:r>
            <a:r>
              <a:rPr lang="en-US" sz="1800"/>
              <a:t>1. Net community production (NCP) was low during this study, with mean fluxes of 3.2 to 6.4 mmol C m</a:t>
            </a:r>
            <a:r>
              <a:rPr lang="en-US" sz="1800" i="1"/>
              <a:t>−</a:t>
            </a:r>
            <a:r>
              <a:rPr lang="en-US" sz="1800"/>
              <a:t>2 d</a:t>
            </a:r>
            <a:r>
              <a:rPr lang="en-US" sz="1800" i="1"/>
              <a:t>−</a:t>
            </a:r>
            <a:r>
              <a:rPr lang="en-US" sz="1800"/>
              <a:t>1 during the first deployment and non-detectable (within uncertainty) in the third. During the second deployment the NCP was not separable from lateral advection. Overall, this study indicates that in the early fall the area is a significant sink for atmosphericCO2.</a:t>
            </a:r>
          </a:p>
        </p:txBody>
      </p:sp>
      <p:pic>
        <p:nvPicPr>
          <p:cNvPr id="880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81000"/>
            <a:ext cx="4191000" cy="40274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Text Box 9"/>
          <p:cNvSpPr txBox="1">
            <a:spLocks noChangeArrowheads="1"/>
          </p:cNvSpPr>
          <p:nvPr/>
        </p:nvSpPr>
        <p:spPr bwMode="auto">
          <a:xfrm>
            <a:off x="7264400" y="4191000"/>
            <a:ext cx="44196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400" b="1" i="1">
                <a:solidFill>
                  <a:schemeClr val="tx1"/>
                </a:solidFill>
                <a:latin typeface="Times New Roman" pitchFamily="18" charset="0"/>
              </a:rPr>
              <a:t>Moore et al., 2011; Hamme et al., 2011</a:t>
            </a:r>
          </a:p>
        </p:txBody>
      </p:sp>
      <p:sp>
        <p:nvSpPr>
          <p:cNvPr id="88074" name="Text Box 10"/>
          <p:cNvSpPr txBox="1">
            <a:spLocks noChangeArrowheads="1"/>
          </p:cNvSpPr>
          <p:nvPr/>
        </p:nvSpPr>
        <p:spPr bwMode="auto">
          <a:xfrm>
            <a:off x="4978400" y="381000"/>
            <a:ext cx="6553200" cy="1004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2400" b="1">
                <a:solidFill>
                  <a:schemeClr val="tx1"/>
                </a:solidFill>
                <a:latin typeface="Times New Roman" pitchFamily="18" charset="0"/>
              </a:rPr>
              <a:t>Air-Sea CO</a:t>
            </a:r>
            <a:r>
              <a:rPr lang="en-US" sz="2400" b="1" baseline="-25000">
                <a:solidFill>
                  <a:schemeClr val="tx1"/>
                </a:solidFill>
                <a:latin typeface="Times New Roman" pitchFamily="18" charset="0"/>
              </a:rPr>
              <a:t>2</a:t>
            </a:r>
            <a:r>
              <a:rPr lang="en-US" sz="2400" b="1">
                <a:solidFill>
                  <a:schemeClr val="tx1"/>
                </a:solidFill>
                <a:latin typeface="Times New Roman" pitchFamily="18" charset="0"/>
              </a:rPr>
              <a:t> Exchange during GasEx </a:t>
            </a:r>
          </a:p>
          <a:p>
            <a:pPr>
              <a:spcBef>
                <a:spcPct val="50000"/>
              </a:spcBef>
            </a:pPr>
            <a:r>
              <a:rPr lang="en-US" sz="2400" b="1">
                <a:solidFill>
                  <a:schemeClr val="tx1"/>
                </a:solidFill>
                <a:latin typeface="Times New Roman" pitchFamily="18" charset="0"/>
              </a:rPr>
              <a:t>Based on MAOPCO</a:t>
            </a:r>
            <a:r>
              <a:rPr lang="en-US" sz="2400" b="1" baseline="-25000">
                <a:solidFill>
                  <a:schemeClr val="tx1"/>
                </a:solidFill>
                <a:latin typeface="Times New Roman" pitchFamily="18" charset="0"/>
              </a:rPr>
              <a:t>2</a:t>
            </a:r>
            <a:r>
              <a:rPr lang="en-US" sz="2400" b="1">
                <a:solidFill>
                  <a:schemeClr val="tx1"/>
                </a:solidFill>
                <a:latin typeface="Times New Roman" pitchFamily="18" charset="0"/>
              </a:rPr>
              <a:t>, ASIS, and shipboard data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5334000"/>
            <a:ext cx="6119813" cy="304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 y="4753768"/>
            <a:ext cx="4724400" cy="42751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7800" y="914400"/>
            <a:ext cx="3575050" cy="39909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441" name="Group 9"/>
          <p:cNvGrpSpPr>
            <a:grpSpLocks/>
          </p:cNvGrpSpPr>
          <p:nvPr/>
        </p:nvGrpSpPr>
        <p:grpSpPr bwMode="auto">
          <a:xfrm>
            <a:off x="254000" y="914400"/>
            <a:ext cx="7002463" cy="3429000"/>
            <a:chOff x="640" y="624"/>
            <a:chExt cx="4411" cy="2160"/>
          </a:xfrm>
        </p:grpSpPr>
        <p:pic>
          <p:nvPicPr>
            <p:cNvPr id="184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 y="672"/>
              <a:ext cx="4033" cy="20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2" y="624"/>
              <a:ext cx="379" cy="216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442" name="Text Box 10"/>
          <p:cNvSpPr txBox="1">
            <a:spLocks noChangeArrowheads="1"/>
          </p:cNvSpPr>
          <p:nvPr/>
        </p:nvSpPr>
        <p:spPr bwMode="auto">
          <a:xfrm>
            <a:off x="1016000" y="304800"/>
            <a:ext cx="10515600" cy="5191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2800" b="1">
                <a:solidFill>
                  <a:schemeClr val="tx1"/>
                </a:solidFill>
                <a:latin typeface="Times New Roman" pitchFamily="18" charset="0"/>
              </a:rPr>
              <a:t>Data Assimilation – 4D-Var technique</a:t>
            </a:r>
          </a:p>
        </p:txBody>
      </p:sp>
      <p:sp>
        <p:nvSpPr>
          <p:cNvPr id="18443" name="Text Box 11"/>
          <p:cNvSpPr txBox="1">
            <a:spLocks noChangeArrowheads="1"/>
          </p:cNvSpPr>
          <p:nvPr/>
        </p:nvSpPr>
        <p:spPr bwMode="auto">
          <a:xfrm>
            <a:off x="8178800" y="8534400"/>
            <a:ext cx="4191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r">
              <a:spcBef>
                <a:spcPct val="50000"/>
              </a:spcBef>
            </a:pPr>
            <a:r>
              <a:rPr lang="en-US" sz="2400" b="1" i="1">
                <a:solidFill>
                  <a:schemeClr val="tx1"/>
                </a:solidFill>
                <a:latin typeface="Times New Roman" pitchFamily="18" charset="0"/>
              </a:rPr>
              <a:t>Dwivedi et al., 2011</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600200"/>
            <a:ext cx="5867400" cy="7391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1676400"/>
            <a:ext cx="5715000" cy="29876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00" y="5029200"/>
            <a:ext cx="5659438" cy="26114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6" name="Text Box 8"/>
          <p:cNvSpPr txBox="1">
            <a:spLocks noChangeArrowheads="1"/>
          </p:cNvSpPr>
          <p:nvPr/>
        </p:nvSpPr>
        <p:spPr bwMode="auto">
          <a:xfrm>
            <a:off x="787400" y="381000"/>
            <a:ext cx="11277600" cy="646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3600" b="1" dirty="0">
                <a:solidFill>
                  <a:schemeClr val="tx1"/>
                </a:solidFill>
                <a:latin typeface="Times New Roman" pitchFamily="18" charset="0"/>
              </a:rPr>
              <a:t>Applying data assimilation to model IOP’s and tracer</a:t>
            </a:r>
          </a:p>
        </p:txBody>
      </p:sp>
      <p:sp>
        <p:nvSpPr>
          <p:cNvPr id="89097" name="Text Box 9"/>
          <p:cNvSpPr txBox="1">
            <a:spLocks noChangeArrowheads="1"/>
          </p:cNvSpPr>
          <p:nvPr/>
        </p:nvSpPr>
        <p:spPr bwMode="auto">
          <a:xfrm>
            <a:off x="8178800" y="8534400"/>
            <a:ext cx="4191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r">
              <a:spcBef>
                <a:spcPct val="50000"/>
              </a:spcBef>
            </a:pPr>
            <a:r>
              <a:rPr lang="en-US" sz="2400" b="1" i="1">
                <a:solidFill>
                  <a:schemeClr val="tx1"/>
                </a:solidFill>
                <a:latin typeface="Times New Roman" pitchFamily="18" charset="0"/>
              </a:rPr>
              <a:t>Dwivedi et al., in prep.</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10606" y="761206"/>
            <a:ext cx="7162800" cy="707886"/>
          </a:xfrm>
          <a:prstGeom prst="rect">
            <a:avLst/>
          </a:prstGeom>
          <a:noFill/>
        </p:spPr>
        <p:txBody>
          <a:bodyPr wrap="square" rtlCol="0">
            <a:spAutoFit/>
          </a:bodyPr>
          <a:lstStyle/>
          <a:p>
            <a:pPr algn="ctr"/>
            <a:r>
              <a:rPr lang="en-US" sz="4000" dirty="0" smtClean="0"/>
              <a:t>Conclusions</a:t>
            </a:r>
            <a:endParaRPr lang="en-US" sz="4000" dirty="0"/>
          </a:p>
        </p:txBody>
      </p:sp>
      <p:sp>
        <p:nvSpPr>
          <p:cNvPr id="5" name="TextBox 4"/>
          <p:cNvSpPr txBox="1"/>
          <p:nvPr/>
        </p:nvSpPr>
        <p:spPr>
          <a:xfrm>
            <a:off x="253206" y="1751806"/>
            <a:ext cx="11963400" cy="8217634"/>
          </a:xfrm>
          <a:prstGeom prst="rect">
            <a:avLst/>
          </a:prstGeom>
          <a:noFill/>
        </p:spPr>
        <p:txBody>
          <a:bodyPr wrap="square" rtlCol="0">
            <a:spAutoFit/>
          </a:bodyPr>
          <a:lstStyle/>
          <a:p>
            <a:pPr marL="571500" indent="-571500">
              <a:buFont typeface="Arial" pitchFamily="34" charset="0"/>
              <a:buChar char="•"/>
            </a:pPr>
            <a:r>
              <a:rPr lang="en-US" sz="2800" dirty="0" smtClean="0"/>
              <a:t>Very difficult to do matchups between satellite measurements and field data.  However….</a:t>
            </a:r>
          </a:p>
          <a:p>
            <a:pPr marL="1714500" lvl="2" indent="-571500">
              <a:buFont typeface="Arial" pitchFamily="34" charset="0"/>
              <a:buChar char="•"/>
            </a:pPr>
            <a:r>
              <a:rPr lang="en-US" sz="2800" dirty="0" smtClean="0"/>
              <a:t>Current algorithms(e.g. QAA) can produce reasonable retrievals of IOP’s</a:t>
            </a:r>
          </a:p>
          <a:p>
            <a:pPr marL="1714500" lvl="2" indent="-571500">
              <a:buFont typeface="Arial" pitchFamily="34" charset="0"/>
              <a:buChar char="•"/>
            </a:pPr>
            <a:r>
              <a:rPr lang="en-US" sz="2800" dirty="0" smtClean="0"/>
              <a:t>Retrievals of </a:t>
            </a:r>
            <a:r>
              <a:rPr lang="en-US" sz="2800" dirty="0" err="1" smtClean="0"/>
              <a:t>Chl</a:t>
            </a:r>
            <a:r>
              <a:rPr lang="en-US" sz="2800" dirty="0" smtClean="0"/>
              <a:t> and CDOM from satellite imagery are very reasonable – well within what we measured in the field.</a:t>
            </a:r>
          </a:p>
          <a:p>
            <a:pPr marL="1714500" lvl="2" indent="-571500">
              <a:buFont typeface="Arial" pitchFamily="34" charset="0"/>
              <a:buChar char="•"/>
            </a:pPr>
            <a:r>
              <a:rPr lang="en-US" sz="2800" dirty="0" smtClean="0"/>
              <a:t>Absorption-based PP algorithm performs well.</a:t>
            </a:r>
          </a:p>
          <a:p>
            <a:pPr lvl="2" indent="0"/>
            <a:endParaRPr lang="en-US" sz="2800" dirty="0" smtClean="0"/>
          </a:p>
          <a:p>
            <a:pPr marL="182880" indent="-457200">
              <a:buFont typeface="Arial" pitchFamily="34" charset="0"/>
              <a:buChar char="•"/>
            </a:pPr>
            <a:r>
              <a:rPr lang="en-US" sz="2800" dirty="0" smtClean="0"/>
              <a:t>Sampling area may not be typical of the Southern Ocean due to Island Mass 	effect from South Georgia Island. However, this seems to be of no consequence 	to processes measured during </a:t>
            </a:r>
            <a:r>
              <a:rPr lang="en-US" sz="2800" dirty="0" err="1" smtClean="0"/>
              <a:t>GasEx</a:t>
            </a:r>
            <a:r>
              <a:rPr lang="en-US" sz="2800" dirty="0" smtClean="0"/>
              <a:t>.</a:t>
            </a:r>
          </a:p>
          <a:p>
            <a:pPr marL="182880" indent="-457200">
              <a:buFont typeface="Arial" pitchFamily="34" charset="0"/>
              <a:buChar char="•"/>
            </a:pPr>
            <a:r>
              <a:rPr lang="en-US" sz="2800" dirty="0" smtClean="0"/>
              <a:t>Over the timescales of </a:t>
            </a:r>
            <a:r>
              <a:rPr lang="en-US" sz="2800" dirty="0" err="1" smtClean="0"/>
              <a:t>GasEx</a:t>
            </a:r>
            <a:r>
              <a:rPr lang="en-US" sz="2800" dirty="0" smtClean="0"/>
              <a:t>, wind speed controls gas exchange.  No evident 	effect of biology.  Somewhat similar, CDOM controlled by mixing and 	</a:t>
            </a:r>
            <a:r>
              <a:rPr lang="en-US" sz="2800" dirty="0" err="1" smtClean="0"/>
              <a:t>photodegradation</a:t>
            </a:r>
            <a:r>
              <a:rPr lang="en-US" sz="2800" dirty="0"/>
              <a:t>.</a:t>
            </a:r>
            <a:endParaRPr lang="en-US" sz="2800" dirty="0" smtClean="0"/>
          </a:p>
          <a:p>
            <a:pPr marL="182880" indent="-457200">
              <a:buFont typeface="Arial" pitchFamily="34" charset="0"/>
              <a:buChar char="•"/>
            </a:pPr>
            <a:r>
              <a:rPr lang="en-US" sz="2800" dirty="0" smtClean="0"/>
              <a:t>Assimilation of remote sensing data into models shows promise.  Can be useful 	during field campaigns – (e.g. better understanding of mixed layer depths, fill  	in the blanks for surface parameters when imagery is not available.</a:t>
            </a:r>
            <a:r>
              <a:rPr lang="en-US" sz="4000" dirty="0" smtClean="0"/>
              <a:t>			 </a:t>
            </a:r>
          </a:p>
          <a:p>
            <a:pPr lvl="2" indent="0"/>
            <a:r>
              <a:rPr lang="en-US" sz="4000" dirty="0" smtClean="0"/>
              <a:t>   </a:t>
            </a:r>
            <a:endParaRPr lang="en-US" sz="4000" dirty="0"/>
          </a:p>
        </p:txBody>
      </p:sp>
    </p:spTree>
    <p:extLst>
      <p:ext uri="{BB962C8B-B14F-4D97-AF65-F5344CB8AC3E}">
        <p14:creationId xmlns:p14="http://schemas.microsoft.com/office/powerpoint/2010/main" val="1500009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376238" y="9234488"/>
            <a:ext cx="281305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57956" bIns="0">
            <a:spAutoFit/>
          </a:bodyPr>
          <a:lstStyle/>
          <a:p>
            <a:pPr marL="57150" algn="ctr" defTabSz="458788">
              <a:buClrTx/>
              <a:buFontTx/>
              <a:buNone/>
              <a:tabLst>
                <a:tab pos="57150" algn="l"/>
                <a:tab pos="969963" algn="l"/>
                <a:tab pos="1884363" algn="l"/>
                <a:tab pos="2798763" algn="l"/>
                <a:tab pos="3713163" algn="l"/>
                <a:tab pos="4630738" algn="l"/>
                <a:tab pos="5543550" algn="l"/>
                <a:tab pos="6457950" algn="l"/>
                <a:tab pos="7372350" algn="l"/>
                <a:tab pos="8286750" algn="l"/>
                <a:tab pos="9201150" algn="l"/>
                <a:tab pos="10115550" algn="l"/>
              </a:tabLst>
            </a:pPr>
            <a:r>
              <a:rPr lang="en-US" sz="2100">
                <a:solidFill>
                  <a:srgbClr val="000000"/>
                </a:solidFill>
                <a:latin typeface="Optima" pitchFamily="80" charset="0"/>
              </a:rPr>
              <a:t>Courtesy of P. Strutton</a:t>
            </a:r>
          </a:p>
        </p:txBody>
      </p:sp>
      <p:sp>
        <p:nvSpPr>
          <p:cNvPr id="28674" name="Rectangle 2"/>
          <p:cNvSpPr>
            <a:spLocks noChangeArrowheads="1"/>
          </p:cNvSpPr>
          <p:nvPr/>
        </p:nvSpPr>
        <p:spPr bwMode="auto">
          <a:xfrm>
            <a:off x="10907713" y="4648200"/>
            <a:ext cx="52387" cy="266700"/>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675" name="Rectangle 3"/>
          <p:cNvSpPr>
            <a:spLocks noChangeArrowheads="1"/>
          </p:cNvSpPr>
          <p:nvPr/>
        </p:nvSpPr>
        <p:spPr bwMode="auto">
          <a:xfrm>
            <a:off x="6630988" y="4318000"/>
            <a:ext cx="174625" cy="647700"/>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l="8983" t="22134" r="7130" b="3384"/>
          <a:stretch>
            <a:fillRect/>
          </a:stretch>
        </p:blipFill>
        <p:spPr bwMode="auto">
          <a:xfrm>
            <a:off x="357188" y="560388"/>
            <a:ext cx="12280900" cy="8178800"/>
          </a:xfrm>
          <a:prstGeom prst="rect">
            <a:avLst/>
          </a:prstGeom>
          <a:noFill/>
          <a:ln>
            <a:noFill/>
          </a:ln>
          <a:effectLst/>
          <a:extLst>
            <a:ext uri="{909E8E84-426E-40DD-AFC4-6F175D3DCCD1}">
              <a14:hiddenFill xmlns:a14="http://schemas.microsoft.com/office/drawing/2010/main">
                <a:blipFill dpi="0" rotWithShape="0">
                  <a:blip/>
                  <a:srcRect l="8983" t="22134" r="7130" b="338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55575"/>
            <a:ext cx="1917700" cy="1631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ChangeArrowheads="1"/>
          </p:cNvSpPr>
          <p:nvPr>
            <p:ph type="title"/>
          </p:nvPr>
        </p:nvSpPr>
        <p:spPr>
          <a:xfrm>
            <a:off x="1677988" y="52388"/>
            <a:ext cx="11047412" cy="1839912"/>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Ins="191870"/>
          <a:lstStyle/>
          <a:p>
            <a:pPr marL="57150">
              <a:buClrTx/>
              <a:buFontTx/>
              <a:buNone/>
              <a:tabLst>
                <a:tab pos="57150" algn="l"/>
                <a:tab pos="911225" algn="l"/>
                <a:tab pos="1825625" algn="l"/>
                <a:tab pos="2740025" algn="l"/>
                <a:tab pos="3654425" algn="l"/>
                <a:tab pos="4572000" algn="l"/>
                <a:tab pos="5484813" algn="l"/>
                <a:tab pos="6399213" algn="l"/>
                <a:tab pos="7313613" algn="l"/>
                <a:tab pos="8228013" algn="l"/>
                <a:tab pos="9142413" algn="l"/>
                <a:tab pos="10056813" algn="l"/>
                <a:tab pos="10133013" algn="l"/>
                <a:tab pos="10858500" algn="l"/>
              </a:tabLst>
            </a:pPr>
            <a:r>
              <a:rPr lang="en-US">
                <a:solidFill>
                  <a:schemeClr val="tx1"/>
                </a:solidFill>
                <a:latin typeface="Times New Roman" pitchFamily="18" charset="0"/>
              </a:rPr>
              <a:t>SO GasEx Research Questions</a:t>
            </a:r>
          </a:p>
        </p:txBody>
      </p:sp>
      <p:sp>
        <p:nvSpPr>
          <p:cNvPr id="11267" name="Rectangle 3"/>
          <p:cNvSpPr>
            <a:spLocks noChangeArrowheads="1"/>
          </p:cNvSpPr>
          <p:nvPr>
            <p:ph type="body" idx="1"/>
          </p:nvPr>
        </p:nvSpPr>
        <p:spPr>
          <a:xfrm>
            <a:off x="723900" y="1841500"/>
            <a:ext cx="11734800" cy="7912100"/>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Ins="0"/>
          <a:lstStyle/>
          <a:p>
            <a:pPr marL="536575" indent="-479425">
              <a:lnSpc>
                <a:spcPct val="90000"/>
              </a:lnSpc>
              <a:buFont typeface="Optima"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sz="2700">
                <a:latin typeface="Times New Roman" pitchFamily="18" charset="0"/>
              </a:rPr>
              <a:t>What are the gas transfer velocities at high winds?</a:t>
            </a:r>
          </a:p>
          <a:p>
            <a:pPr marL="536575" indent="-479425">
              <a:lnSpc>
                <a:spcPct val="90000"/>
              </a:lnSpc>
              <a:spcBef>
                <a:spcPts val="2100"/>
              </a:spcBef>
              <a:buFont typeface="Optima"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sz="2700">
                <a:latin typeface="Times New Roman" pitchFamily="18" charset="0"/>
              </a:rPr>
              <a:t>What is the effect of fetch on the gas transfer?</a:t>
            </a:r>
          </a:p>
          <a:p>
            <a:pPr marL="536575" indent="-479425">
              <a:lnSpc>
                <a:spcPct val="90000"/>
              </a:lnSpc>
              <a:spcBef>
                <a:spcPts val="2100"/>
              </a:spcBef>
              <a:buFont typeface="Optima"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sz="2700">
                <a:latin typeface="Times New Roman" pitchFamily="18" charset="0"/>
              </a:rPr>
              <a:t>How do other non-direct wind effects influence gas transfer?</a:t>
            </a:r>
          </a:p>
          <a:p>
            <a:pPr marL="536575" indent="-479425">
              <a:lnSpc>
                <a:spcPct val="90000"/>
              </a:lnSpc>
              <a:spcBef>
                <a:spcPts val="2100"/>
              </a:spcBef>
              <a:buFont typeface="Optima"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sz="2700">
                <a:latin typeface="Times New Roman" pitchFamily="18" charset="0"/>
              </a:rPr>
              <a:t>How do changing pCO</a:t>
            </a:r>
            <a:r>
              <a:rPr lang="en-US" sz="2700" baseline="-23000">
                <a:latin typeface="Times New Roman" pitchFamily="18" charset="0"/>
              </a:rPr>
              <a:t>2</a:t>
            </a:r>
            <a:r>
              <a:rPr lang="en-US" sz="2700">
                <a:latin typeface="Times New Roman" pitchFamily="18" charset="0"/>
              </a:rPr>
              <a:t> and DMS levels affect the air-sea CO</a:t>
            </a:r>
            <a:r>
              <a:rPr lang="en-US" sz="2700" baseline="-23000">
                <a:latin typeface="Times New Roman" pitchFamily="18" charset="0"/>
              </a:rPr>
              <a:t>2</a:t>
            </a:r>
            <a:r>
              <a:rPr lang="en-US" sz="2700">
                <a:latin typeface="Times New Roman" pitchFamily="18" charset="0"/>
              </a:rPr>
              <a:t> and DMS flux, respectively in the same locale?</a:t>
            </a:r>
          </a:p>
          <a:p>
            <a:pPr marL="536575" indent="-479425">
              <a:lnSpc>
                <a:spcPct val="90000"/>
              </a:lnSpc>
              <a:spcBef>
                <a:spcPts val="2100"/>
              </a:spcBef>
              <a:buFont typeface="Optima"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sz="2700">
                <a:latin typeface="Times New Roman" pitchFamily="18" charset="0"/>
              </a:rPr>
              <a:t>Are there better predictors of gas exchange in the SO than wind?</a:t>
            </a:r>
          </a:p>
          <a:p>
            <a:pPr marL="536575" indent="-479425">
              <a:lnSpc>
                <a:spcPct val="90000"/>
              </a:lnSpc>
              <a:spcBef>
                <a:spcPts val="2100"/>
              </a:spcBef>
              <a:buFont typeface="Optima"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sz="2700">
                <a:latin typeface="Times New Roman" pitchFamily="18" charset="0"/>
              </a:rPr>
              <a:t>What is the near surface horizontal and vertical variability in turbulence, pCO</a:t>
            </a:r>
            <a:r>
              <a:rPr lang="en-US" sz="2700" baseline="-23000">
                <a:latin typeface="Times New Roman" pitchFamily="18" charset="0"/>
              </a:rPr>
              <a:t>2</a:t>
            </a:r>
            <a:r>
              <a:rPr lang="en-US" sz="2700">
                <a:latin typeface="Times New Roman" pitchFamily="18" charset="0"/>
              </a:rPr>
              <a:t>, and other relevant biochemical and physical parameters?</a:t>
            </a:r>
          </a:p>
          <a:p>
            <a:pPr marL="536575" indent="-479425">
              <a:lnSpc>
                <a:spcPct val="90000"/>
              </a:lnSpc>
              <a:spcBef>
                <a:spcPts val="2100"/>
              </a:spcBef>
              <a:buFont typeface="Optima"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sz="2700">
                <a:latin typeface="Times New Roman" pitchFamily="18" charset="0"/>
              </a:rPr>
              <a:t>How do biological processes influence pCO</a:t>
            </a:r>
            <a:r>
              <a:rPr lang="en-US" sz="2700" baseline="-6000">
                <a:latin typeface="Times New Roman" pitchFamily="18" charset="0"/>
              </a:rPr>
              <a:t>2</a:t>
            </a:r>
            <a:r>
              <a:rPr lang="en-US" sz="2700">
                <a:latin typeface="Times New Roman" pitchFamily="18" charset="0"/>
              </a:rPr>
              <a:t> and gas exchange?</a:t>
            </a:r>
          </a:p>
          <a:p>
            <a:pPr marL="536575" indent="-479425">
              <a:lnSpc>
                <a:spcPct val="90000"/>
              </a:lnSpc>
              <a:spcBef>
                <a:spcPts val="2100"/>
              </a:spcBef>
              <a:buFont typeface="Optima"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sz="2700">
                <a:latin typeface="Times New Roman" pitchFamily="18" charset="0"/>
              </a:rPr>
              <a:t>Do the different disparate estimates of fluxes agree, and if not why?</a:t>
            </a:r>
          </a:p>
          <a:p>
            <a:pPr marL="536575" indent="-479425">
              <a:lnSpc>
                <a:spcPct val="90000"/>
              </a:lnSpc>
              <a:spcBef>
                <a:spcPts val="2100"/>
              </a:spcBef>
              <a:buFont typeface="Lucida Grande"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sz="2700">
                <a:latin typeface="Times New Roman" pitchFamily="18" charset="0"/>
              </a:rPr>
              <a:t>With the results from Southern Ocean GasEx, can we reconcile the current discrepancy between model based CO</a:t>
            </a:r>
            <a:r>
              <a:rPr lang="en-US" sz="2700" baseline="-6000">
                <a:latin typeface="Times New Roman" pitchFamily="18" charset="0"/>
              </a:rPr>
              <a:t>2</a:t>
            </a:r>
            <a:r>
              <a:rPr lang="en-US" sz="2700">
                <a:latin typeface="Times New Roman" pitchFamily="18" charset="0"/>
              </a:rPr>
              <a:t> flux estimates and observation based estimates?</a:t>
            </a: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Rectangle 1"/>
          <p:cNvSpPr>
            <a:spLocks noChangeArrowheads="1"/>
          </p:cNvSpPr>
          <p:nvPr>
            <p:ph type="title"/>
          </p:nvPr>
        </p:nvSpPr>
        <p:spPr>
          <a:xfrm>
            <a:off x="1509713" y="139700"/>
            <a:ext cx="6199187" cy="1639888"/>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Ins="191870"/>
          <a:lstStyle/>
          <a:p>
            <a:pPr marL="57150">
              <a:buClrTx/>
              <a:buFontTx/>
              <a:buNone/>
              <a:tabLst>
                <a:tab pos="57150" algn="l"/>
                <a:tab pos="911225" algn="l"/>
                <a:tab pos="1825625" algn="l"/>
                <a:tab pos="2740025" algn="l"/>
                <a:tab pos="3654425" algn="l"/>
                <a:tab pos="4572000" algn="l"/>
                <a:tab pos="5484813" algn="l"/>
                <a:tab pos="6399213" algn="l"/>
                <a:tab pos="7313613" algn="l"/>
                <a:tab pos="8228013" algn="l"/>
                <a:tab pos="9142413" algn="l"/>
                <a:tab pos="10056813" algn="l"/>
              </a:tabLst>
            </a:pPr>
            <a:r>
              <a:rPr lang="en-US" sz="5500">
                <a:solidFill>
                  <a:schemeClr val="tx1"/>
                </a:solidFill>
                <a:latin typeface="Times New Roman" pitchFamily="18" charset="0"/>
              </a:rPr>
              <a:t>Funded Projects</a:t>
            </a: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55575"/>
            <a:ext cx="1917700" cy="1631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3795" name="Group 3"/>
          <p:cNvGrpSpPr>
            <a:grpSpLocks/>
          </p:cNvGrpSpPr>
          <p:nvPr/>
        </p:nvGrpSpPr>
        <p:grpSpPr bwMode="auto">
          <a:xfrm>
            <a:off x="127000" y="1943100"/>
            <a:ext cx="12774613" cy="7743825"/>
            <a:chOff x="80" y="1224"/>
            <a:chExt cx="8047" cy="4878"/>
          </a:xfrm>
        </p:grpSpPr>
        <p:sp>
          <p:nvSpPr>
            <p:cNvPr id="33796" name="Rectangle 4"/>
            <p:cNvSpPr>
              <a:spLocks noChangeArrowheads="1"/>
            </p:cNvSpPr>
            <p:nvPr/>
          </p:nvSpPr>
          <p:spPr bwMode="auto">
            <a:xfrm>
              <a:off x="80" y="1224"/>
              <a:ext cx="1269" cy="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316" tIns="76316" rIns="76316" bIns="76316"/>
            <a:lstStyle/>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Lst>
              </a:pPr>
              <a:r>
                <a:rPr lang="en-US" sz="1800" b="1">
                  <a:solidFill>
                    <a:srgbClr val="000000"/>
                  </a:solidFill>
                </a:rPr>
                <a:t>Gas Exchange</a:t>
              </a:r>
            </a:p>
          </p:txBody>
        </p:sp>
        <p:sp>
          <p:nvSpPr>
            <p:cNvPr id="33797" name="Rectangle 5"/>
            <p:cNvSpPr>
              <a:spLocks noChangeArrowheads="1"/>
            </p:cNvSpPr>
            <p:nvPr/>
          </p:nvSpPr>
          <p:spPr bwMode="auto">
            <a:xfrm>
              <a:off x="1350" y="1224"/>
              <a:ext cx="6777" cy="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316" tIns="76316" rIns="76316" bIns="76316"/>
            <a:lstStyle/>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Quantifying air-sea gas exchange at high wind speeds using a dual gas tracer (</a:t>
              </a:r>
              <a:r>
                <a:rPr lang="en-US" sz="1400" b="1" baseline="32000"/>
                <a:t>3</a:t>
              </a:r>
              <a:r>
                <a:rPr lang="en-US" sz="1400" b="1"/>
                <a:t>He/SF</a:t>
              </a:r>
              <a:r>
                <a:rPr lang="en-US" sz="1400" b="1" baseline="-6000"/>
                <a:t>6</a:t>
              </a:r>
              <a:r>
                <a:rPr lang="en-US" sz="1400" b="1"/>
                <a:t>) technique during the Southern Ocean Gas Exchange Experiment, (David Ho)</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Southern Ocean air-sea carbon dioxide exchange, (Wade McGillis)</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Measurement and parameterization of air-sea DMS transfer over the Southern Ocean in GasEx-III, (Barry Huebert)</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Measurement and parameterization of air-sea gas transfer over the Southern Ocean in GasEx-III, (Chris Fairall)</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Quantifying the surface physical controls on CO</a:t>
              </a:r>
              <a:r>
                <a:rPr lang="en-US" sz="1400" b="1" baseline="-6000"/>
                <a:t>2</a:t>
              </a:r>
              <a:r>
                <a:rPr lang="en-US" sz="1400" b="1"/>
                <a:t> transfer during the Southern Ocean Gas Exchange Experiment, (Will Drennan)</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Gas tracers of productivity and bubble-mediated gas exchange during the SO GasEx Experiment (Roberta Hamme)</a:t>
              </a:r>
            </a:p>
          </p:txBody>
        </p:sp>
        <p:sp>
          <p:nvSpPr>
            <p:cNvPr id="33798" name="Rectangle 6"/>
            <p:cNvSpPr>
              <a:spLocks noChangeArrowheads="1"/>
            </p:cNvSpPr>
            <p:nvPr/>
          </p:nvSpPr>
          <p:spPr bwMode="auto">
            <a:xfrm>
              <a:off x="80" y="3000"/>
              <a:ext cx="1269" cy="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316" tIns="76316" rIns="76316" bIns="76316"/>
            <a:lstStyle/>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Lst>
              </a:pPr>
              <a:r>
                <a:rPr lang="en-US" sz="1800" b="1">
                  <a:solidFill>
                    <a:srgbClr val="000000"/>
                  </a:solidFill>
                </a:rPr>
                <a:t>Biogeochemistry</a:t>
              </a:r>
            </a:p>
          </p:txBody>
        </p:sp>
        <p:sp>
          <p:nvSpPr>
            <p:cNvPr id="33799" name="Rectangle 7"/>
            <p:cNvSpPr>
              <a:spLocks noChangeArrowheads="1"/>
            </p:cNvSpPr>
            <p:nvPr/>
          </p:nvSpPr>
          <p:spPr bwMode="auto">
            <a:xfrm>
              <a:off x="1350" y="3000"/>
              <a:ext cx="6777" cy="1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316" tIns="76316" rIns="76316" bIns="76316"/>
            <a:lstStyle/>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CO</a:t>
              </a:r>
              <a:r>
                <a:rPr lang="en-US" sz="1400" b="1" baseline="-6000"/>
                <a:t>2</a:t>
              </a:r>
              <a:r>
                <a:rPr lang="en-US" sz="1400" b="1"/>
                <a:t> and hydrographic measurements during the GasEx-III Experiment, (Dick Feely)</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Closing the mixed layer carbon budget during Southern Ocean GasEx, (Burke Hales)</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Autonomous multi-parameter measurements from a drifting buoy during the SO GasEx Experiment, (Chris Sabine)</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Measurement of seawater DMS during SO GasEx (Steve Archer)</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Measurement of nutrients during the Southern Ocean Gas Exchange Experiment (GasEx III), (Jia-Zhong Zhang)</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On the distribution of colored dissolved organic matter in the Southern Ocean and the potential for photoproduction of CO</a:t>
              </a:r>
              <a:r>
                <a:rPr lang="en-US" sz="1400" b="1" baseline="-6000"/>
                <a:t>2</a:t>
              </a:r>
              <a:r>
                <a:rPr lang="en-US" sz="1400" b="1"/>
                <a:t> and CO, (Carlos del Castillo)</a:t>
              </a:r>
            </a:p>
          </p:txBody>
        </p:sp>
        <p:sp>
          <p:nvSpPr>
            <p:cNvPr id="33800" name="Rectangle 8"/>
            <p:cNvSpPr>
              <a:spLocks noChangeArrowheads="1"/>
            </p:cNvSpPr>
            <p:nvPr/>
          </p:nvSpPr>
          <p:spPr bwMode="auto">
            <a:xfrm>
              <a:off x="80" y="4760"/>
              <a:ext cx="1269" cy="1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316" tIns="76316" rIns="76316" bIns="76316"/>
            <a:lstStyle/>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Lst>
              </a:pPr>
              <a:r>
                <a:rPr lang="en-US" sz="1800" b="1">
                  <a:solidFill>
                    <a:srgbClr val="000000"/>
                  </a:solidFill>
                </a:rPr>
                <a:t>Remote Sensing</a:t>
              </a:r>
            </a:p>
          </p:txBody>
        </p:sp>
        <p:sp>
          <p:nvSpPr>
            <p:cNvPr id="33801" name="Rectangle 9"/>
            <p:cNvSpPr>
              <a:spLocks noChangeArrowheads="1"/>
            </p:cNvSpPr>
            <p:nvPr/>
          </p:nvSpPr>
          <p:spPr bwMode="auto">
            <a:xfrm>
              <a:off x="1350" y="4760"/>
              <a:ext cx="6777" cy="1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316" tIns="76316" rIns="76316" bIns="76316"/>
            <a:lstStyle/>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Phytoplankton absorption and carbon dioxide drawdown in the Southern Ocean: A consortium of observations, (John Marra)</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Optical properties in the Southern Ocean: In situ and satellite observations in support of Southern Ocean Carbon Program, (ZhongPing Lee)</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Optical properties in the Southern Ocean: In situ measurements of phytoplankton absorption using the pFPT-TR instrument in support of the Southern Ocean Carbon Program, (Bruce Hargreaves)</a:t>
              </a:r>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endParaRPr lang="en-US" sz="1400" b="1"/>
            </a:p>
            <a:p>
              <a:pPr defTabSz="458788">
                <a:buClrTx/>
                <a:buFontTx/>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Lst>
              </a:pPr>
              <a:r>
                <a:rPr lang="en-US" sz="1400" b="1"/>
                <a:t>Differentiating sources of backscattering in the Southern Ocean: Calcite, bubbles, and other optical constituents, (Heidi Dierssen)</a:t>
              </a:r>
            </a:p>
          </p:txBody>
        </p:sp>
        <p:sp>
          <p:nvSpPr>
            <p:cNvPr id="33802" name="Line 10"/>
            <p:cNvSpPr>
              <a:spLocks noChangeShapeType="1"/>
            </p:cNvSpPr>
            <p:nvPr/>
          </p:nvSpPr>
          <p:spPr bwMode="auto">
            <a:xfrm>
              <a:off x="1350" y="4760"/>
              <a:ext cx="0" cy="1342"/>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03" name="Line 11"/>
            <p:cNvSpPr>
              <a:spLocks noChangeShapeType="1"/>
            </p:cNvSpPr>
            <p:nvPr/>
          </p:nvSpPr>
          <p:spPr bwMode="auto">
            <a:xfrm>
              <a:off x="1350" y="1224"/>
              <a:ext cx="0" cy="177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04" name="Line 12"/>
            <p:cNvSpPr>
              <a:spLocks noChangeShapeType="1"/>
            </p:cNvSpPr>
            <p:nvPr/>
          </p:nvSpPr>
          <p:spPr bwMode="auto">
            <a:xfrm>
              <a:off x="1350" y="3000"/>
              <a:ext cx="0" cy="1759"/>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05" name="Line 13"/>
            <p:cNvSpPr>
              <a:spLocks noChangeShapeType="1"/>
            </p:cNvSpPr>
            <p:nvPr/>
          </p:nvSpPr>
          <p:spPr bwMode="auto">
            <a:xfrm>
              <a:off x="80" y="3000"/>
              <a:ext cx="1269" cy="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06" name="Line 14"/>
            <p:cNvSpPr>
              <a:spLocks noChangeShapeType="1"/>
            </p:cNvSpPr>
            <p:nvPr/>
          </p:nvSpPr>
          <p:spPr bwMode="auto">
            <a:xfrm>
              <a:off x="1350" y="3000"/>
              <a:ext cx="6777" cy="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07" name="Line 15"/>
            <p:cNvSpPr>
              <a:spLocks noChangeShapeType="1"/>
            </p:cNvSpPr>
            <p:nvPr/>
          </p:nvSpPr>
          <p:spPr bwMode="auto">
            <a:xfrm>
              <a:off x="80" y="4760"/>
              <a:ext cx="1269" cy="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08" name="Line 16"/>
            <p:cNvSpPr>
              <a:spLocks noChangeShapeType="1"/>
            </p:cNvSpPr>
            <p:nvPr/>
          </p:nvSpPr>
          <p:spPr bwMode="auto">
            <a:xfrm>
              <a:off x="1350" y="4760"/>
              <a:ext cx="6777" cy="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09" name="Line 17"/>
            <p:cNvSpPr>
              <a:spLocks noChangeShapeType="1"/>
            </p:cNvSpPr>
            <p:nvPr/>
          </p:nvSpPr>
          <p:spPr bwMode="auto">
            <a:xfrm>
              <a:off x="8128" y="1224"/>
              <a:ext cx="0" cy="177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10" name="Line 18"/>
            <p:cNvSpPr>
              <a:spLocks noChangeShapeType="1"/>
            </p:cNvSpPr>
            <p:nvPr/>
          </p:nvSpPr>
          <p:spPr bwMode="auto">
            <a:xfrm>
              <a:off x="8128" y="3000"/>
              <a:ext cx="0" cy="1759"/>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11" name="Line 19"/>
            <p:cNvSpPr>
              <a:spLocks noChangeShapeType="1"/>
            </p:cNvSpPr>
            <p:nvPr/>
          </p:nvSpPr>
          <p:spPr bwMode="auto">
            <a:xfrm>
              <a:off x="80" y="1224"/>
              <a:ext cx="1269" cy="0"/>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12" name="Line 20"/>
            <p:cNvSpPr>
              <a:spLocks noChangeShapeType="1"/>
            </p:cNvSpPr>
            <p:nvPr/>
          </p:nvSpPr>
          <p:spPr bwMode="auto">
            <a:xfrm>
              <a:off x="8128" y="4760"/>
              <a:ext cx="0" cy="1342"/>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13" name="Line 21"/>
            <p:cNvSpPr>
              <a:spLocks noChangeShapeType="1"/>
            </p:cNvSpPr>
            <p:nvPr/>
          </p:nvSpPr>
          <p:spPr bwMode="auto">
            <a:xfrm>
              <a:off x="1350" y="1224"/>
              <a:ext cx="6777" cy="0"/>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14" name="Line 22"/>
            <p:cNvSpPr>
              <a:spLocks noChangeShapeType="1"/>
            </p:cNvSpPr>
            <p:nvPr/>
          </p:nvSpPr>
          <p:spPr bwMode="auto">
            <a:xfrm>
              <a:off x="80" y="6103"/>
              <a:ext cx="1269" cy="0"/>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15" name="Line 23"/>
            <p:cNvSpPr>
              <a:spLocks noChangeShapeType="1"/>
            </p:cNvSpPr>
            <p:nvPr/>
          </p:nvSpPr>
          <p:spPr bwMode="auto">
            <a:xfrm>
              <a:off x="1350" y="6103"/>
              <a:ext cx="6777" cy="0"/>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16" name="Line 24"/>
            <p:cNvSpPr>
              <a:spLocks noChangeShapeType="1"/>
            </p:cNvSpPr>
            <p:nvPr/>
          </p:nvSpPr>
          <p:spPr bwMode="auto">
            <a:xfrm>
              <a:off x="80" y="1224"/>
              <a:ext cx="0" cy="177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17" name="Line 25"/>
            <p:cNvSpPr>
              <a:spLocks noChangeShapeType="1"/>
            </p:cNvSpPr>
            <p:nvPr/>
          </p:nvSpPr>
          <p:spPr bwMode="auto">
            <a:xfrm>
              <a:off x="80" y="3000"/>
              <a:ext cx="0" cy="1759"/>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818" name="Line 26"/>
            <p:cNvSpPr>
              <a:spLocks noChangeShapeType="1"/>
            </p:cNvSpPr>
            <p:nvPr/>
          </p:nvSpPr>
          <p:spPr bwMode="auto">
            <a:xfrm>
              <a:off x="80" y="4760"/>
              <a:ext cx="0" cy="1342"/>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pic>
        <p:nvPicPr>
          <p:cNvPr id="33819"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3800" y="304800"/>
            <a:ext cx="1341438" cy="132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20"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63338" y="1041400"/>
            <a:ext cx="1384300" cy="433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21"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0138" y="319088"/>
            <a:ext cx="1312862" cy="131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24" name="Picture 32" descr="3Dmbal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7238" y="298450"/>
            <a:ext cx="1652587" cy="1365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ChangeArrowheads="1"/>
          </p:cNvSpPr>
          <p:nvPr>
            <p:ph type="title"/>
          </p:nvPr>
        </p:nvSpPr>
        <p:spPr>
          <a:xfrm>
            <a:off x="255588" y="0"/>
            <a:ext cx="6729412" cy="1408113"/>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Ins="191870"/>
          <a:lstStyle/>
          <a:p>
            <a:pPr marL="57150">
              <a:buClrTx/>
              <a:buFontTx/>
              <a:buNone/>
              <a:tabLst>
                <a:tab pos="57150" algn="l"/>
                <a:tab pos="911225" algn="l"/>
                <a:tab pos="1825625" algn="l"/>
                <a:tab pos="2740025" algn="l"/>
                <a:tab pos="3654425" algn="l"/>
                <a:tab pos="4572000" algn="l"/>
                <a:tab pos="5484813" algn="l"/>
                <a:tab pos="6399213" algn="l"/>
                <a:tab pos="7313613" algn="l"/>
                <a:tab pos="8228013" algn="l"/>
                <a:tab pos="9142413" algn="l"/>
                <a:tab pos="10056813" algn="l"/>
              </a:tabLst>
            </a:pPr>
            <a:r>
              <a:rPr lang="en-US" sz="5400">
                <a:solidFill>
                  <a:srgbClr val="004383"/>
                </a:solidFill>
                <a:latin typeface="Times New Roman" pitchFamily="18" charset="0"/>
              </a:rPr>
              <a:t>SO GasEx Study Site</a:t>
            </a:r>
          </a:p>
        </p:txBody>
      </p:sp>
      <p:sp>
        <p:nvSpPr>
          <p:cNvPr id="19458" name="Rectangle 2"/>
          <p:cNvSpPr>
            <a:spLocks noChangeArrowheads="1"/>
          </p:cNvSpPr>
          <p:nvPr/>
        </p:nvSpPr>
        <p:spPr bwMode="auto">
          <a:xfrm>
            <a:off x="520700" y="1765300"/>
            <a:ext cx="5524500" cy="271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57956" bIns="0"/>
          <a:lstStyle/>
          <a:p>
            <a:pPr marL="57150" defTabSz="458788">
              <a:buClrTx/>
              <a:buFontTx/>
              <a:buNone/>
              <a:tabLst>
                <a:tab pos="57150" algn="l"/>
                <a:tab pos="969963" algn="l"/>
                <a:tab pos="1884363" algn="l"/>
                <a:tab pos="2798763" algn="l"/>
                <a:tab pos="3713163" algn="l"/>
                <a:tab pos="4630738" algn="l"/>
                <a:tab pos="5543550" algn="l"/>
                <a:tab pos="6457950" algn="l"/>
                <a:tab pos="7372350" algn="l"/>
                <a:tab pos="8286750" algn="l"/>
                <a:tab pos="9201150" algn="l"/>
                <a:tab pos="10115550" algn="l"/>
              </a:tabLst>
            </a:pPr>
            <a:r>
              <a:rPr lang="en-US" sz="2400" i="1">
                <a:solidFill>
                  <a:srgbClr val="000000"/>
                </a:solidFill>
              </a:rPr>
              <a:t>The study location should capture the germane aspects of the Southern Ocean forcing and biogeochemistry while providing a suitable environment to perform the study.</a:t>
            </a:r>
          </a:p>
          <a:p>
            <a:pPr marL="57150" defTabSz="458788">
              <a:buClrTx/>
              <a:buFontTx/>
              <a:buNone/>
              <a:tabLst>
                <a:tab pos="57150" algn="l"/>
                <a:tab pos="969963" algn="l"/>
                <a:tab pos="1884363" algn="l"/>
                <a:tab pos="2798763" algn="l"/>
                <a:tab pos="3713163" algn="l"/>
                <a:tab pos="4630738" algn="l"/>
                <a:tab pos="5543550" algn="l"/>
                <a:tab pos="6457950" algn="l"/>
                <a:tab pos="7372350" algn="l"/>
                <a:tab pos="8286750" algn="l"/>
                <a:tab pos="9201150" algn="l"/>
                <a:tab pos="10115550" algn="l"/>
              </a:tabLst>
            </a:pPr>
            <a:endParaRPr lang="en-US" sz="2400" i="1">
              <a:solidFill>
                <a:srgbClr val="000000"/>
              </a:solidFill>
            </a:endParaRPr>
          </a:p>
          <a:p>
            <a:pPr marL="57150" defTabSz="458788">
              <a:buClrTx/>
              <a:buFontTx/>
              <a:buNone/>
              <a:tabLst>
                <a:tab pos="57150" algn="l"/>
                <a:tab pos="969963" algn="l"/>
                <a:tab pos="1884363" algn="l"/>
                <a:tab pos="2798763" algn="l"/>
                <a:tab pos="3713163" algn="l"/>
                <a:tab pos="4630738" algn="l"/>
                <a:tab pos="5543550" algn="l"/>
                <a:tab pos="6457950" algn="l"/>
                <a:tab pos="7372350" algn="l"/>
                <a:tab pos="8286750" algn="l"/>
                <a:tab pos="9201150" algn="l"/>
                <a:tab pos="10115550" algn="l"/>
              </a:tabLst>
            </a:pPr>
            <a:endParaRPr lang="en-US" sz="2400" i="1">
              <a:solidFill>
                <a:srgbClr val="000000"/>
              </a:solidFill>
            </a:endParaRPr>
          </a:p>
          <a:p>
            <a:pPr marL="57150" defTabSz="458788">
              <a:buClrTx/>
              <a:buFontTx/>
              <a:buNone/>
              <a:tabLst>
                <a:tab pos="57150" algn="l"/>
                <a:tab pos="969963" algn="l"/>
                <a:tab pos="1884363" algn="l"/>
                <a:tab pos="2798763" algn="l"/>
                <a:tab pos="3713163" algn="l"/>
                <a:tab pos="4630738" algn="l"/>
                <a:tab pos="5543550" algn="l"/>
                <a:tab pos="6457950" algn="l"/>
                <a:tab pos="7372350" algn="l"/>
                <a:tab pos="8286750" algn="l"/>
                <a:tab pos="9201150" algn="l"/>
                <a:tab pos="10115550" algn="l"/>
              </a:tabLst>
            </a:pPr>
            <a:endParaRPr lang="en-US" sz="2400" i="1">
              <a:solidFill>
                <a:srgbClr val="000000"/>
              </a:solidFill>
            </a:endParaRPr>
          </a:p>
        </p:txBody>
      </p:sp>
      <p:sp>
        <p:nvSpPr>
          <p:cNvPr id="19459" name="Rectangle 3"/>
          <p:cNvSpPr>
            <a:spLocks noChangeArrowheads="1"/>
          </p:cNvSpPr>
          <p:nvPr/>
        </p:nvSpPr>
        <p:spPr bwMode="auto">
          <a:xfrm>
            <a:off x="560388" y="6094413"/>
            <a:ext cx="11604625" cy="3316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57956" bIns="0"/>
          <a:lstStyle/>
          <a:p>
            <a:pPr defTabSz="458788">
              <a:spcBef>
                <a:spcPts val="913"/>
              </a:spcBef>
              <a:buClr>
                <a:srgbClr val="FF0000"/>
              </a:buClr>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 pos="10858500" algn="l"/>
                <a:tab pos="11582400" algn="l"/>
              </a:tabLst>
            </a:pPr>
            <a:r>
              <a:rPr lang="en-US" sz="2400"/>
              <a:t>Delta pCO</a:t>
            </a:r>
            <a:r>
              <a:rPr lang="en-US" sz="2400" baseline="-20000"/>
              <a:t>2</a:t>
            </a:r>
            <a:r>
              <a:rPr lang="en-US" sz="2400"/>
              <a:t> of at least 40 </a:t>
            </a:r>
            <a:r>
              <a:rPr lang="en-US" sz="2400" i="1"/>
              <a:t>µ</a:t>
            </a:r>
            <a:r>
              <a:rPr lang="en-US" sz="2400"/>
              <a:t>atm to ensure a large enough signal to noise for direct eddy-covariance measurements of CO</a:t>
            </a:r>
            <a:r>
              <a:rPr lang="en-US" sz="2400" baseline="-20000"/>
              <a:t>2</a:t>
            </a:r>
            <a:r>
              <a:rPr lang="en-US" sz="2400"/>
              <a:t>.</a:t>
            </a:r>
          </a:p>
          <a:p>
            <a:pPr defTabSz="458788">
              <a:spcBef>
                <a:spcPts val="913"/>
              </a:spcBef>
              <a:buFont typeface="Arial" charset="0"/>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 pos="10858500" algn="l"/>
                <a:tab pos="11582400" algn="l"/>
              </a:tabLst>
            </a:pPr>
            <a:r>
              <a:rPr lang="en-US" sz="2400"/>
              <a:t>Relatively stable water mass (i.e., relatively weak currents and low mesoscale eddy variability) to allow </a:t>
            </a:r>
            <a:r>
              <a:rPr lang="en-US" sz="2400" baseline="30000"/>
              <a:t>3</a:t>
            </a:r>
            <a:r>
              <a:rPr lang="en-US" sz="2400"/>
              <a:t>He/SF</a:t>
            </a:r>
            <a:r>
              <a:rPr lang="en-US" sz="2400" baseline="-20000"/>
              <a:t>6</a:t>
            </a:r>
            <a:r>
              <a:rPr lang="en-US" sz="2400"/>
              <a:t> patch to be followed for up to 25 days.</a:t>
            </a:r>
          </a:p>
          <a:p>
            <a:pPr defTabSz="458788">
              <a:spcBef>
                <a:spcPts val="913"/>
              </a:spcBef>
              <a:buClr>
                <a:srgbClr val="FF0000"/>
              </a:buClr>
              <a:buFont typeface="Lucida Grande" pitchFamily="80" charset="0"/>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 pos="10858500" algn="l"/>
                <a:tab pos="11582400" algn="l"/>
              </a:tabLst>
            </a:pPr>
            <a:r>
              <a:rPr lang="en-US" sz="2400"/>
              <a:t>Mixing layer depth less than 50 to 70 m.</a:t>
            </a:r>
          </a:p>
          <a:p>
            <a:pPr defTabSz="458788">
              <a:spcBef>
                <a:spcPts val="913"/>
              </a:spcBef>
              <a:buFont typeface="Arial" charset="0"/>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 pos="10858500" algn="l"/>
                <a:tab pos="11582400" algn="l"/>
              </a:tabLst>
            </a:pPr>
            <a:r>
              <a:rPr lang="en-US" sz="2400"/>
              <a:t>High wind speeds, long fetch and large waves.</a:t>
            </a:r>
          </a:p>
          <a:p>
            <a:pPr defTabSz="458788">
              <a:spcBef>
                <a:spcPts val="913"/>
              </a:spcBef>
              <a:buFont typeface="Arial" charset="0"/>
              <a:buNone/>
              <a:tabLst>
                <a:tab pos="0" algn="l"/>
                <a:tab pos="914400" algn="l"/>
                <a:tab pos="1828800" algn="l"/>
                <a:tab pos="2743200" algn="l"/>
                <a:tab pos="3657600" algn="l"/>
                <a:tab pos="4572000" algn="l"/>
                <a:tab pos="5484813" algn="l"/>
                <a:tab pos="6399213" algn="l"/>
                <a:tab pos="7313613" algn="l"/>
                <a:tab pos="8228013" algn="l"/>
                <a:tab pos="9142413" algn="l"/>
                <a:tab pos="10056813" algn="l"/>
                <a:tab pos="10133013" algn="l"/>
                <a:tab pos="10858500" algn="l"/>
                <a:tab pos="11582400" algn="l"/>
              </a:tabLst>
            </a:pPr>
            <a:r>
              <a:rPr lang="en-US" sz="2400"/>
              <a:t>Proximity to Punta Arenas and Montevideo to minimize transit time.</a:t>
            </a:r>
          </a:p>
        </p:txBody>
      </p:sp>
      <p:pic>
        <p:nvPicPr>
          <p:cNvPr id="1946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0400" y="1143000"/>
            <a:ext cx="7010400" cy="49069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Text Box 7"/>
          <p:cNvSpPr txBox="1">
            <a:spLocks noChangeArrowheads="1"/>
          </p:cNvSpPr>
          <p:nvPr/>
        </p:nvSpPr>
        <p:spPr bwMode="auto">
          <a:xfrm>
            <a:off x="9551988" y="9218613"/>
            <a:ext cx="2970212" cy="336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7" rIns="91436" bIns="45717">
            <a:spAutoFit/>
          </a:bodyPr>
          <a:lstStyle>
            <a:lvl1pPr defTabSz="458788">
              <a:defRPr sz="1200">
                <a:solidFill>
                  <a:srgbClr val="000000"/>
                </a:solidFill>
                <a:latin typeface="Gill Sans" pitchFamily="80" charset="0"/>
              </a:defRPr>
            </a:lvl1pPr>
            <a:lvl2pPr indent="-284163"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indent="-227013" defTabSz="458788">
              <a:defRPr sz="1200">
                <a:solidFill>
                  <a:srgbClr val="000000"/>
                </a:solidFill>
                <a:latin typeface="Gill Sans" pitchFamily="80" charset="0"/>
              </a:defRPr>
            </a:lvl4pPr>
            <a:lvl5pPr marL="2055813" indent="-227013" defTabSz="458788">
              <a:defRPr sz="1200">
                <a:solidFill>
                  <a:srgbClr val="000000"/>
                </a:solidFill>
                <a:latin typeface="Gill Sans" pitchFamily="80" charset="0"/>
              </a:defRPr>
            </a:lvl5pPr>
            <a:lvl6pPr marL="25130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02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74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46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600" b="1" i="1">
                <a:solidFill>
                  <a:schemeClr val="tx1"/>
                </a:solidFill>
                <a:latin typeface="Times New Roman" pitchFamily="18" charset="0"/>
              </a:rPr>
              <a:t>From Ho et al, 2011 JGR</a:t>
            </a:r>
          </a:p>
        </p:txBody>
      </p:sp>
      <p:sp>
        <p:nvSpPr>
          <p:cNvPr id="19464" name="Text Box 8"/>
          <p:cNvSpPr txBox="1">
            <a:spLocks noChangeArrowheads="1"/>
          </p:cNvSpPr>
          <p:nvPr/>
        </p:nvSpPr>
        <p:spPr bwMode="auto">
          <a:xfrm>
            <a:off x="482600" y="4192588"/>
            <a:ext cx="4495800" cy="24399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7" rIns="91436" bIns="45717">
            <a:spAutoFit/>
          </a:bodyPr>
          <a:lstStyle>
            <a:lvl1pPr defTabSz="458788">
              <a:defRPr sz="1200">
                <a:solidFill>
                  <a:srgbClr val="000000"/>
                </a:solidFill>
                <a:latin typeface="Gill Sans" pitchFamily="80" charset="0"/>
              </a:defRPr>
            </a:lvl1pPr>
            <a:lvl2pPr indent="-284163"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indent="-227013" defTabSz="458788">
              <a:defRPr sz="1200">
                <a:solidFill>
                  <a:srgbClr val="000000"/>
                </a:solidFill>
                <a:latin typeface="Gill Sans" pitchFamily="80" charset="0"/>
              </a:defRPr>
            </a:lvl4pPr>
            <a:lvl5pPr marL="2055813" indent="-227013" defTabSz="458788">
              <a:defRPr sz="1200">
                <a:solidFill>
                  <a:srgbClr val="000000"/>
                </a:solidFill>
                <a:latin typeface="Gill Sans" pitchFamily="80" charset="0"/>
              </a:defRPr>
            </a:lvl5pPr>
            <a:lvl6pPr marL="25130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02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74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46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buClrTx/>
              <a:buFontTx/>
              <a:buNone/>
            </a:pPr>
            <a:r>
              <a:rPr lang="en-US" sz="2800">
                <a:latin typeface="Times New Roman" pitchFamily="18" charset="0"/>
              </a:rPr>
              <a:t>The South Atlantic sector of Southern Ocean was chosen based on the following criteria:</a:t>
            </a:r>
          </a:p>
          <a:p>
            <a:pPr>
              <a:spcBef>
                <a:spcPct val="50000"/>
              </a:spcBef>
            </a:pPr>
            <a:endParaRPr lang="en-US" sz="2800">
              <a:solidFill>
                <a:schemeClr val="bg1"/>
              </a:solidFill>
            </a:endParaRP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0"/>
            <a:ext cx="13003213" cy="9910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3"/>
          <p:cNvSpPr>
            <a:spLocks noChangeArrowheads="1"/>
          </p:cNvSpPr>
          <p:nvPr>
            <p:ph type="body" idx="1"/>
          </p:nvPr>
        </p:nvSpPr>
        <p:spPr>
          <a:xfrm>
            <a:off x="0" y="0"/>
            <a:ext cx="12280900" cy="4610100"/>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Ins="191870"/>
          <a:lstStyle/>
          <a:p>
            <a:pPr marL="536575" indent="-479425">
              <a:buFont typeface="Lucida Grande"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b="1">
                <a:solidFill>
                  <a:srgbClr val="FF3300"/>
                </a:solidFill>
                <a:latin typeface="Times New Roman" pitchFamily="18" charset="0"/>
              </a:rPr>
              <a:t>NOAA SHIP RONALD H BROWN</a:t>
            </a:r>
          </a:p>
          <a:p>
            <a:pPr marL="536575" indent="-479425">
              <a:spcBef>
                <a:spcPts val="2100"/>
              </a:spcBef>
              <a:buFont typeface="Lucida Grande"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b="1">
                <a:solidFill>
                  <a:srgbClr val="FF3300"/>
                </a:solidFill>
                <a:latin typeface="Times New Roman" pitchFamily="18" charset="0"/>
              </a:rPr>
              <a:t>Atlantic sector of Southern Ocean</a:t>
            </a:r>
          </a:p>
          <a:p>
            <a:pPr marL="536575" indent="-479425">
              <a:spcBef>
                <a:spcPts val="2100"/>
              </a:spcBef>
              <a:buFont typeface="Lucida Grande"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b="1">
                <a:solidFill>
                  <a:srgbClr val="FF3300"/>
                </a:solidFill>
                <a:latin typeface="Times New Roman" pitchFamily="18" charset="0"/>
              </a:rPr>
              <a:t>Austral Fall (February 28 to April 9, 2008)</a:t>
            </a:r>
          </a:p>
          <a:p>
            <a:pPr marL="536575" indent="-479425">
              <a:spcBef>
                <a:spcPts val="2100"/>
              </a:spcBef>
              <a:buFont typeface="Lucida Grande" pitchFamily="80" charset="0"/>
              <a:buChar char="•"/>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r>
              <a:rPr lang="en-US" b="1">
                <a:solidFill>
                  <a:srgbClr val="FF3300"/>
                </a:solidFill>
                <a:latin typeface="Times New Roman" pitchFamily="18" charset="0"/>
              </a:rPr>
              <a:t>31 Scientist</a:t>
            </a:r>
          </a:p>
          <a:p>
            <a:pPr marL="536575" indent="-479425">
              <a:spcBef>
                <a:spcPts val="2100"/>
              </a:spcBef>
              <a:buFont typeface="Lucida Grande" pitchFamily="80" charset="0"/>
              <a:buNone/>
              <a:tabLst>
                <a:tab pos="911225" algn="l"/>
                <a:tab pos="1825625" algn="l"/>
                <a:tab pos="2740025" algn="l"/>
                <a:tab pos="3654425" algn="l"/>
                <a:tab pos="4568825" algn="l"/>
                <a:tab pos="5483225" algn="l"/>
                <a:tab pos="6397625" algn="l"/>
                <a:tab pos="7312025" algn="l"/>
                <a:tab pos="8226425" algn="l"/>
                <a:tab pos="9140825" algn="l"/>
                <a:tab pos="10055225" algn="l"/>
                <a:tab pos="10133013" algn="l"/>
                <a:tab pos="10858500" algn="l"/>
                <a:tab pos="11582400" algn="l"/>
              </a:tabLst>
            </a:pPr>
            <a:endParaRPr lang="en-US" b="1">
              <a:solidFill>
                <a:srgbClr val="FF3300"/>
              </a:solidFill>
              <a:latin typeface="Optima" pitchFamily="80" charset="0"/>
            </a:endParaRPr>
          </a:p>
        </p:txBody>
      </p:sp>
    </p:spTree>
  </p:cSld>
  <p:clrMapOvr>
    <a:masterClrMapping/>
  </p:clrMapOv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1" name="Picture 7" descr="Fig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126288" cy="9218613"/>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04800"/>
            <a:ext cx="3767138" cy="47005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5151438"/>
            <a:ext cx="7115175" cy="4600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4" name="Line 10"/>
          <p:cNvSpPr>
            <a:spLocks noChangeShapeType="1"/>
          </p:cNvSpPr>
          <p:nvPr/>
        </p:nvSpPr>
        <p:spPr bwMode="auto">
          <a:xfrm>
            <a:off x="2157413" y="3275013"/>
            <a:ext cx="2592387" cy="6021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5" name="Line 11"/>
          <p:cNvSpPr>
            <a:spLocks noChangeShapeType="1"/>
          </p:cNvSpPr>
          <p:nvPr/>
        </p:nvSpPr>
        <p:spPr bwMode="auto">
          <a:xfrm>
            <a:off x="2693988" y="3275013"/>
            <a:ext cx="2055812" cy="2136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8" name="Line 14"/>
          <p:cNvSpPr>
            <a:spLocks noChangeShapeType="1"/>
          </p:cNvSpPr>
          <p:nvPr/>
        </p:nvSpPr>
        <p:spPr bwMode="auto">
          <a:xfrm flipV="1">
            <a:off x="1930400" y="533400"/>
            <a:ext cx="2819400" cy="21320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9" name="Line 15"/>
          <p:cNvSpPr>
            <a:spLocks noChangeShapeType="1"/>
          </p:cNvSpPr>
          <p:nvPr/>
        </p:nvSpPr>
        <p:spPr bwMode="auto">
          <a:xfrm>
            <a:off x="2462213" y="3048000"/>
            <a:ext cx="2211387" cy="1449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0" name="Text Box 16"/>
          <p:cNvSpPr txBox="1">
            <a:spLocks noChangeArrowheads="1"/>
          </p:cNvSpPr>
          <p:nvPr/>
        </p:nvSpPr>
        <p:spPr bwMode="auto">
          <a:xfrm>
            <a:off x="8483600" y="1143000"/>
            <a:ext cx="3940175" cy="36147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7" rIns="91436" bIns="45717">
            <a:spAutoFit/>
          </a:bodyPr>
          <a:lstStyle>
            <a:lvl1pPr defTabSz="458788">
              <a:defRPr sz="1200">
                <a:solidFill>
                  <a:srgbClr val="000000"/>
                </a:solidFill>
                <a:latin typeface="Gill Sans" pitchFamily="80" charset="0"/>
              </a:defRPr>
            </a:lvl1pPr>
            <a:lvl2pPr indent="-284163"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indent="-227013" defTabSz="458788">
              <a:defRPr sz="1200">
                <a:solidFill>
                  <a:srgbClr val="000000"/>
                </a:solidFill>
                <a:latin typeface="Gill Sans" pitchFamily="80" charset="0"/>
              </a:defRPr>
            </a:lvl4pPr>
            <a:lvl5pPr marL="2055813" indent="-227013" defTabSz="458788">
              <a:defRPr sz="1200">
                <a:solidFill>
                  <a:srgbClr val="000000"/>
                </a:solidFill>
                <a:latin typeface="Gill Sans" pitchFamily="80" charset="0"/>
              </a:defRPr>
            </a:lvl5pPr>
            <a:lvl6pPr marL="25130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02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74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46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3300">
                <a:solidFill>
                  <a:schemeClr val="tx1"/>
                </a:solidFill>
                <a:latin typeface="Times New Roman" pitchFamily="18" charset="0"/>
              </a:rPr>
              <a:t>Two injections of  </a:t>
            </a:r>
            <a:r>
              <a:rPr lang="en-US" sz="3300" baseline="30000">
                <a:solidFill>
                  <a:schemeClr val="tx1"/>
                </a:solidFill>
                <a:latin typeface="Times New Roman" pitchFamily="18" charset="0"/>
              </a:rPr>
              <a:t>3</a:t>
            </a:r>
            <a:r>
              <a:rPr lang="en-US" sz="3300">
                <a:solidFill>
                  <a:schemeClr val="tx1"/>
                </a:solidFill>
                <a:latin typeface="Times New Roman" pitchFamily="18" charset="0"/>
              </a:rPr>
              <a:t>He-SF</a:t>
            </a:r>
            <a:r>
              <a:rPr lang="en-US" sz="3300" baseline="-25000">
                <a:solidFill>
                  <a:schemeClr val="tx1"/>
                </a:solidFill>
                <a:latin typeface="Times New Roman" pitchFamily="18" charset="0"/>
              </a:rPr>
              <a:t>6</a:t>
            </a:r>
            <a:r>
              <a:rPr lang="en-US" sz="3300">
                <a:solidFill>
                  <a:schemeClr val="tx1"/>
                </a:solidFill>
                <a:latin typeface="Times New Roman" pitchFamily="18" charset="0"/>
              </a:rPr>
              <a:t> dual tracers first on March 8, 2008 and studied for 6 days. Second on March 8, 2008 studied for 15 days</a:t>
            </a:r>
          </a:p>
        </p:txBody>
      </p:sp>
      <p:sp>
        <p:nvSpPr>
          <p:cNvPr id="67601" name="Text Box 17"/>
          <p:cNvSpPr txBox="1">
            <a:spLocks noChangeArrowheads="1"/>
          </p:cNvSpPr>
          <p:nvPr/>
        </p:nvSpPr>
        <p:spPr bwMode="auto">
          <a:xfrm>
            <a:off x="482600" y="304800"/>
            <a:ext cx="3124200" cy="6413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7" rIns="91436" bIns="45717">
            <a:spAutoFit/>
          </a:bodyPr>
          <a:lstStyle>
            <a:lvl1pPr defTabSz="458788">
              <a:defRPr sz="1200">
                <a:solidFill>
                  <a:srgbClr val="000000"/>
                </a:solidFill>
                <a:latin typeface="Gill Sans" pitchFamily="80" charset="0"/>
              </a:defRPr>
            </a:lvl1pPr>
            <a:lvl2pPr indent="-284163"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indent="-227013" defTabSz="458788">
              <a:defRPr sz="1200">
                <a:solidFill>
                  <a:srgbClr val="000000"/>
                </a:solidFill>
                <a:latin typeface="Gill Sans" pitchFamily="80" charset="0"/>
              </a:defRPr>
            </a:lvl4pPr>
            <a:lvl5pPr marL="2055813" indent="-227013" defTabSz="458788">
              <a:defRPr sz="1200">
                <a:solidFill>
                  <a:srgbClr val="000000"/>
                </a:solidFill>
                <a:latin typeface="Gill Sans" pitchFamily="80" charset="0"/>
              </a:defRPr>
            </a:lvl5pPr>
            <a:lvl6pPr marL="25130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02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74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4613" indent="-227013"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3600" b="1">
                <a:solidFill>
                  <a:schemeClr val="tx1"/>
                </a:solidFill>
                <a:latin typeface="Times New Roman" pitchFamily="18" charset="0"/>
              </a:rPr>
              <a:t>Cruise Track</a:t>
            </a:r>
          </a:p>
        </p:txBody>
      </p:sp>
      <p:sp>
        <p:nvSpPr>
          <p:cNvPr id="67602" name="Rectangle 18"/>
          <p:cNvSpPr>
            <a:spLocks noChangeArrowheads="1"/>
          </p:cNvSpPr>
          <p:nvPr/>
        </p:nvSpPr>
        <p:spPr bwMode="auto">
          <a:xfrm>
            <a:off x="635000" y="9121775"/>
            <a:ext cx="2054225"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7" rIns="91436" bIns="45717">
            <a:spAutoFit/>
          </a:bodyPr>
          <a:lstStyle/>
          <a:p>
            <a:pPr defTabSz="458788">
              <a:spcBef>
                <a:spcPct val="50000"/>
              </a:spcBef>
            </a:pPr>
            <a:r>
              <a:rPr lang="en-US" sz="1400" b="1" i="1"/>
              <a:t>From Ho et al, 2011 JGR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4"/>
          <p:cNvSpPr txBox="1">
            <a:spLocks noChangeArrowheads="1"/>
          </p:cNvSpPr>
          <p:nvPr/>
        </p:nvSpPr>
        <p:spPr bwMode="auto">
          <a:xfrm>
            <a:off x="4445000" y="381000"/>
            <a:ext cx="3657600" cy="6413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ctr">
              <a:spcBef>
                <a:spcPct val="50000"/>
              </a:spcBef>
            </a:pPr>
            <a:r>
              <a:rPr lang="en-US" sz="3600" b="1">
                <a:solidFill>
                  <a:schemeClr val="tx1"/>
                </a:solidFill>
                <a:latin typeface="Times New Roman" pitchFamily="18" charset="0"/>
              </a:rPr>
              <a:t>Activities</a:t>
            </a:r>
          </a:p>
        </p:txBody>
      </p:sp>
      <p:sp>
        <p:nvSpPr>
          <p:cNvPr id="68613" name="Text Box 5"/>
          <p:cNvSpPr txBox="1">
            <a:spLocks noChangeArrowheads="1"/>
          </p:cNvSpPr>
          <p:nvPr/>
        </p:nvSpPr>
        <p:spPr bwMode="auto">
          <a:xfrm>
            <a:off x="482600" y="1143000"/>
            <a:ext cx="10363200" cy="6445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20000"/>
              </a:spcBef>
            </a:pPr>
            <a:r>
              <a:rPr lang="en-US" sz="2400">
                <a:solidFill>
                  <a:schemeClr val="tx1"/>
                </a:solidFill>
                <a:latin typeface="Times New Roman" pitchFamily="18" charset="0"/>
              </a:rPr>
              <a:t>Underway surveys</a:t>
            </a:r>
          </a:p>
          <a:p>
            <a:pPr>
              <a:spcBef>
                <a:spcPct val="20000"/>
              </a:spcBef>
            </a:pPr>
            <a:r>
              <a:rPr lang="en-US" sz="2400">
                <a:solidFill>
                  <a:schemeClr val="tx1"/>
                </a:solidFill>
                <a:latin typeface="Times New Roman" pitchFamily="18" charset="0"/>
              </a:rPr>
              <a:t>	XBT, pCO</a:t>
            </a:r>
            <a:r>
              <a:rPr lang="en-US" sz="2400" baseline="-25000">
                <a:solidFill>
                  <a:schemeClr val="tx1"/>
                </a:solidFill>
                <a:latin typeface="Times New Roman" pitchFamily="18" charset="0"/>
              </a:rPr>
              <a:t>2</a:t>
            </a:r>
            <a:r>
              <a:rPr lang="en-US" sz="2400">
                <a:solidFill>
                  <a:schemeClr val="tx1"/>
                </a:solidFill>
                <a:latin typeface="Times New Roman" pitchFamily="18" charset="0"/>
              </a:rPr>
              <a:t>, ADCP, F</a:t>
            </a:r>
            <a:r>
              <a:rPr lang="en-US" sz="2400" baseline="-25000">
                <a:solidFill>
                  <a:schemeClr val="tx1"/>
                </a:solidFill>
                <a:latin typeface="Times New Roman" pitchFamily="18" charset="0"/>
              </a:rPr>
              <a:t>chl</a:t>
            </a:r>
            <a:r>
              <a:rPr lang="en-US" sz="2400">
                <a:solidFill>
                  <a:schemeClr val="tx1"/>
                </a:solidFill>
                <a:latin typeface="Times New Roman" pitchFamily="18" charset="0"/>
              </a:rPr>
              <a:t>, T, Sal(PSS78), SeaSoar (CTD, O</a:t>
            </a:r>
            <a:r>
              <a:rPr lang="en-US" sz="2400" baseline="-25000">
                <a:solidFill>
                  <a:schemeClr val="tx1"/>
                </a:solidFill>
                <a:latin typeface="Times New Roman" pitchFamily="18" charset="0"/>
              </a:rPr>
              <a:t>2</a:t>
            </a:r>
            <a:r>
              <a:rPr lang="en-US" sz="2400">
                <a:solidFill>
                  <a:schemeClr val="tx1"/>
                </a:solidFill>
                <a:latin typeface="Times New Roman" pitchFamily="18" charset="0"/>
              </a:rPr>
              <a:t>, pCO</a:t>
            </a:r>
            <a:r>
              <a:rPr lang="en-US" sz="2400" baseline="-25000">
                <a:solidFill>
                  <a:schemeClr val="tx1"/>
                </a:solidFill>
                <a:latin typeface="Times New Roman" pitchFamily="18" charset="0"/>
              </a:rPr>
              <a:t>2</a:t>
            </a:r>
            <a:r>
              <a:rPr lang="en-US" sz="2400">
                <a:solidFill>
                  <a:schemeClr val="tx1"/>
                </a:solidFill>
                <a:latin typeface="Times New Roman" pitchFamily="18" charset="0"/>
              </a:rPr>
              <a:t>), a</a:t>
            </a:r>
            <a:r>
              <a:rPr lang="en-US" sz="2400" baseline="-25000">
                <a:solidFill>
                  <a:schemeClr val="tx1"/>
                </a:solidFill>
                <a:latin typeface="Times New Roman" pitchFamily="18" charset="0"/>
              </a:rPr>
              <a:t>g</a:t>
            </a:r>
            <a:r>
              <a:rPr lang="en-US" sz="2400">
                <a:solidFill>
                  <a:schemeClr val="tx1"/>
                </a:solidFill>
                <a:latin typeface="Times New Roman" pitchFamily="18" charset="0"/>
              </a:rPr>
              <a:t>(</a:t>
            </a:r>
            <a:r>
              <a:rPr lang="el-GR" sz="2400">
                <a:solidFill>
                  <a:schemeClr val="tx1"/>
                </a:solidFill>
                <a:latin typeface="Times New Roman" pitchFamily="18" charset="0"/>
                <a:cs typeface="Times New Roman" pitchFamily="18" charset="0"/>
              </a:rPr>
              <a:t>λ</a:t>
            </a:r>
            <a:r>
              <a:rPr lang="en-US" sz="2400">
                <a:solidFill>
                  <a:schemeClr val="tx1"/>
                </a:solidFill>
                <a:latin typeface="Times New Roman" pitchFamily="18" charset="0"/>
                <a:cs typeface="Times New Roman" pitchFamily="18" charset="0"/>
              </a:rPr>
              <a:t>), 	labile calcite, O</a:t>
            </a:r>
            <a:r>
              <a:rPr lang="en-US" sz="2400" baseline="-25000">
                <a:solidFill>
                  <a:schemeClr val="tx1"/>
                </a:solidFill>
                <a:latin typeface="Times New Roman" pitchFamily="18" charset="0"/>
                <a:cs typeface="Times New Roman" pitchFamily="18" charset="0"/>
              </a:rPr>
              <a:t>2</a:t>
            </a:r>
            <a:r>
              <a:rPr lang="en-US" sz="2400">
                <a:solidFill>
                  <a:schemeClr val="tx1"/>
                </a:solidFill>
                <a:latin typeface="Times New Roman" pitchFamily="18" charset="0"/>
                <a:cs typeface="Times New Roman" pitchFamily="18" charset="0"/>
              </a:rPr>
              <a:t>/Ar, </a:t>
            </a:r>
            <a:r>
              <a:rPr lang="en-US" sz="2400" baseline="30000">
                <a:solidFill>
                  <a:schemeClr val="tx1"/>
                </a:solidFill>
                <a:latin typeface="Times New Roman" pitchFamily="18" charset="0"/>
                <a:cs typeface="Times New Roman" pitchFamily="18" charset="0"/>
              </a:rPr>
              <a:t>3</a:t>
            </a:r>
            <a:r>
              <a:rPr lang="en-US" sz="2400">
                <a:solidFill>
                  <a:schemeClr val="tx1"/>
                </a:solidFill>
                <a:latin typeface="Times New Roman" pitchFamily="18" charset="0"/>
                <a:cs typeface="Times New Roman" pitchFamily="18" charset="0"/>
              </a:rPr>
              <a:t>He/SF</a:t>
            </a:r>
            <a:r>
              <a:rPr lang="en-US" sz="2400" baseline="-25000">
                <a:solidFill>
                  <a:schemeClr val="tx1"/>
                </a:solidFill>
                <a:latin typeface="Times New Roman" pitchFamily="18" charset="0"/>
                <a:cs typeface="Times New Roman" pitchFamily="18" charset="0"/>
              </a:rPr>
              <a:t>6</a:t>
            </a:r>
            <a:r>
              <a:rPr lang="en-US" sz="2400">
                <a:solidFill>
                  <a:schemeClr val="tx1"/>
                </a:solidFill>
                <a:latin typeface="Times New Roman" pitchFamily="18" charset="0"/>
                <a:cs typeface="Times New Roman" pitchFamily="18" charset="0"/>
              </a:rPr>
              <a:t>, wind, air temperature, and humidity, high 	definition cameras, 2D wave radar, PAR, I</a:t>
            </a:r>
            <a:r>
              <a:rPr lang="en-US" sz="2400" baseline="-25000">
                <a:solidFill>
                  <a:schemeClr val="tx1"/>
                </a:solidFill>
                <a:latin typeface="Times New Roman" pitchFamily="18" charset="0"/>
                <a:cs typeface="Times New Roman" pitchFamily="18" charset="0"/>
              </a:rPr>
              <a:t>0</a:t>
            </a:r>
            <a:r>
              <a:rPr lang="en-US" sz="2400">
                <a:solidFill>
                  <a:schemeClr val="tx1"/>
                </a:solidFill>
                <a:latin typeface="Times New Roman" pitchFamily="18" charset="0"/>
                <a:cs typeface="Times New Roman" pitchFamily="18" charset="0"/>
              </a:rPr>
              <a:t>(</a:t>
            </a:r>
            <a:r>
              <a:rPr lang="el-GR" sz="2400">
                <a:solidFill>
                  <a:schemeClr val="tx1"/>
                </a:solidFill>
                <a:latin typeface="Times New Roman" pitchFamily="18" charset="0"/>
                <a:cs typeface="Times New Roman" pitchFamily="18" charset="0"/>
              </a:rPr>
              <a:t>λ</a:t>
            </a:r>
            <a:r>
              <a:rPr lang="en-US" sz="2400">
                <a:solidFill>
                  <a:schemeClr val="tx1"/>
                </a:solidFill>
                <a:latin typeface="Times New Roman" pitchFamily="18" charset="0"/>
                <a:cs typeface="Times New Roman" pitchFamily="18" charset="0"/>
              </a:rPr>
              <a:t>), aerosols etc….</a:t>
            </a:r>
          </a:p>
          <a:p>
            <a:pPr>
              <a:spcBef>
                <a:spcPct val="20000"/>
              </a:spcBef>
            </a:pPr>
            <a:endParaRPr lang="en-US" sz="2400">
              <a:solidFill>
                <a:schemeClr val="tx1"/>
              </a:solidFill>
              <a:latin typeface="Times New Roman" pitchFamily="18" charset="0"/>
              <a:cs typeface="Times New Roman" pitchFamily="18" charset="0"/>
            </a:endParaRPr>
          </a:p>
          <a:p>
            <a:pPr>
              <a:spcBef>
                <a:spcPct val="20000"/>
              </a:spcBef>
            </a:pPr>
            <a:r>
              <a:rPr lang="en-US" sz="2400">
                <a:solidFill>
                  <a:schemeClr val="tx1"/>
                </a:solidFill>
                <a:latin typeface="Times New Roman" pitchFamily="18" charset="0"/>
                <a:cs typeface="Times New Roman" pitchFamily="18" charset="0"/>
              </a:rPr>
              <a:t>Drifters </a:t>
            </a:r>
          </a:p>
          <a:p>
            <a:pPr>
              <a:spcBef>
                <a:spcPct val="20000"/>
              </a:spcBef>
            </a:pPr>
            <a:r>
              <a:rPr lang="en-US" sz="2400">
                <a:solidFill>
                  <a:schemeClr val="tx1"/>
                </a:solidFill>
                <a:latin typeface="Times New Roman" pitchFamily="18" charset="0"/>
                <a:cs typeface="Times New Roman" pitchFamily="18" charset="0"/>
              </a:rPr>
              <a:t>	MAPCO</a:t>
            </a:r>
            <a:r>
              <a:rPr lang="en-US" sz="2400" baseline="-25000">
                <a:solidFill>
                  <a:schemeClr val="tx1"/>
                </a:solidFill>
                <a:latin typeface="Times New Roman" pitchFamily="18" charset="0"/>
                <a:cs typeface="Times New Roman" pitchFamily="18" charset="0"/>
              </a:rPr>
              <a:t>2</a:t>
            </a:r>
            <a:r>
              <a:rPr lang="en-US" sz="2400">
                <a:solidFill>
                  <a:schemeClr val="tx1"/>
                </a:solidFill>
                <a:latin typeface="Times New Roman" pitchFamily="18" charset="0"/>
                <a:cs typeface="Times New Roman" pitchFamily="18" charset="0"/>
              </a:rPr>
              <a:t> and ASIS buoys   </a:t>
            </a:r>
          </a:p>
          <a:p>
            <a:pPr>
              <a:spcBef>
                <a:spcPct val="20000"/>
              </a:spcBef>
            </a:pPr>
            <a:endParaRPr lang="en-US" sz="2400">
              <a:solidFill>
                <a:schemeClr val="tx1"/>
              </a:solidFill>
              <a:latin typeface="Times New Roman" pitchFamily="18" charset="0"/>
              <a:cs typeface="Times New Roman" pitchFamily="18" charset="0"/>
            </a:endParaRPr>
          </a:p>
          <a:p>
            <a:pPr>
              <a:spcBef>
                <a:spcPct val="20000"/>
              </a:spcBef>
            </a:pPr>
            <a:r>
              <a:rPr lang="en-US" sz="2400">
                <a:solidFill>
                  <a:schemeClr val="tx1"/>
                </a:solidFill>
                <a:latin typeface="Times New Roman" pitchFamily="18" charset="0"/>
                <a:cs typeface="Times New Roman" pitchFamily="18" charset="0"/>
              </a:rPr>
              <a:t>CTD stations</a:t>
            </a:r>
          </a:p>
          <a:p>
            <a:pPr>
              <a:spcBef>
                <a:spcPct val="20000"/>
              </a:spcBef>
            </a:pPr>
            <a:r>
              <a:rPr lang="en-US" sz="2400">
                <a:solidFill>
                  <a:schemeClr val="tx1"/>
                </a:solidFill>
                <a:latin typeface="Times New Roman" pitchFamily="18" charset="0"/>
                <a:cs typeface="Times New Roman" pitchFamily="18" charset="0"/>
              </a:rPr>
              <a:t>	salinity, O</a:t>
            </a:r>
            <a:r>
              <a:rPr lang="en-US" sz="2400" baseline="-25000">
                <a:solidFill>
                  <a:schemeClr val="tx1"/>
                </a:solidFill>
                <a:latin typeface="Times New Roman" pitchFamily="18" charset="0"/>
                <a:cs typeface="Times New Roman" pitchFamily="18" charset="0"/>
              </a:rPr>
              <a:t>2</a:t>
            </a:r>
            <a:r>
              <a:rPr lang="en-US" sz="2400">
                <a:solidFill>
                  <a:schemeClr val="tx1"/>
                </a:solidFill>
                <a:latin typeface="Times New Roman" pitchFamily="18" charset="0"/>
                <a:cs typeface="Times New Roman" pitchFamily="18" charset="0"/>
              </a:rPr>
              <a:t>, Ar, TSM, CDOM, DOC, Chl, DIC, NUTS</a:t>
            </a:r>
          </a:p>
          <a:p>
            <a:pPr>
              <a:spcBef>
                <a:spcPct val="20000"/>
              </a:spcBef>
            </a:pPr>
            <a:r>
              <a:rPr lang="en-US" sz="2400">
                <a:solidFill>
                  <a:schemeClr val="tx1"/>
                </a:solidFill>
                <a:latin typeface="Times New Roman" pitchFamily="18" charset="0"/>
                <a:cs typeface="Times New Roman" pitchFamily="18" charset="0"/>
              </a:rPr>
              <a:t>	Optical casts (WetLabs MASCOT, optical buoy, </a:t>
            </a:r>
          </a:p>
          <a:p>
            <a:pPr>
              <a:spcBef>
                <a:spcPct val="20000"/>
              </a:spcBef>
            </a:pPr>
            <a:r>
              <a:rPr lang="en-US" sz="2400">
                <a:solidFill>
                  <a:schemeClr val="tx1"/>
                </a:solidFill>
                <a:latin typeface="Times New Roman" pitchFamily="18" charset="0"/>
                <a:cs typeface="Times New Roman" pitchFamily="18" charset="0"/>
              </a:rPr>
              <a:t>	above water radiometry</a:t>
            </a:r>
          </a:p>
          <a:p>
            <a:pPr>
              <a:spcBef>
                <a:spcPct val="20000"/>
              </a:spcBef>
            </a:pPr>
            <a:endParaRPr lang="en-US" sz="2400">
              <a:solidFill>
                <a:schemeClr val="tx1"/>
              </a:solidFill>
              <a:latin typeface="Times New Roman" pitchFamily="18" charset="0"/>
              <a:cs typeface="Times New Roman" pitchFamily="18" charset="0"/>
            </a:endParaRPr>
          </a:p>
          <a:p>
            <a:pPr>
              <a:spcBef>
                <a:spcPct val="20000"/>
              </a:spcBef>
            </a:pPr>
            <a:r>
              <a:rPr lang="en-US" sz="2400">
                <a:solidFill>
                  <a:schemeClr val="tx1"/>
                </a:solidFill>
                <a:latin typeface="Times New Roman" pitchFamily="18" charset="0"/>
                <a:cs typeface="Times New Roman" pitchFamily="18" charset="0"/>
              </a:rPr>
              <a:t>Experiments</a:t>
            </a:r>
          </a:p>
          <a:p>
            <a:pPr>
              <a:spcBef>
                <a:spcPct val="20000"/>
              </a:spcBef>
            </a:pPr>
            <a:r>
              <a:rPr lang="en-US" sz="2400">
                <a:solidFill>
                  <a:schemeClr val="tx1"/>
                </a:solidFill>
                <a:latin typeface="Times New Roman" pitchFamily="18" charset="0"/>
                <a:cs typeface="Times New Roman" pitchFamily="18" charset="0"/>
              </a:rPr>
              <a:t>	PP incubations</a:t>
            </a:r>
            <a:endParaRPr lang="el-GR" sz="2400">
              <a:solidFill>
                <a:schemeClr val="tx1"/>
              </a:solidFill>
              <a:latin typeface="Times New Roman" pitchFamily="18" charset="0"/>
              <a:cs typeface="Times New Roman" pitchFamily="18" charset="0"/>
            </a:endParaRPr>
          </a:p>
        </p:txBody>
      </p:sp>
      <p:pic>
        <p:nvPicPr>
          <p:cNvPr id="68614" name="Picture 6"/>
          <p:cNvPicPr>
            <a:picLocks noChangeAspect="1" noChangeArrowheads="1"/>
          </p:cNvPicPr>
          <p:nvPr/>
        </p:nvPicPr>
        <p:blipFill>
          <a:blip r:embed="rId2">
            <a:extLst>
              <a:ext uri="{28A0092B-C50C-407E-A947-70E740481C1C}">
                <a14:useLocalDpi xmlns:a14="http://schemas.microsoft.com/office/drawing/2010/main" val="0"/>
              </a:ext>
            </a:extLst>
          </a:blip>
          <a:srcRect l="14890" t="5598" r="50412" b="12656"/>
          <a:stretch>
            <a:fillRect/>
          </a:stretch>
        </p:blipFill>
        <p:spPr bwMode="auto">
          <a:xfrm>
            <a:off x="5130800" y="3048000"/>
            <a:ext cx="1128713" cy="1752600"/>
          </a:xfrm>
          <a:prstGeom prst="rect">
            <a:avLst/>
          </a:prstGeom>
          <a:noFill/>
          <a:ln>
            <a:noFill/>
          </a:ln>
          <a:effectLst/>
          <a:extLst>
            <a:ext uri="{909E8E84-426E-40DD-AFC4-6F175D3DCCD1}">
              <a14:hiddenFill xmlns:a14="http://schemas.microsoft.com/office/drawing/2010/main">
                <a:blipFill dpi="0" rotWithShape="0">
                  <a:blip/>
                  <a:srcRect l="14890" t="5598" r="50412" b="1265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8617" name="Group 9"/>
          <p:cNvGrpSpPr>
            <a:grpSpLocks/>
          </p:cNvGrpSpPr>
          <p:nvPr/>
        </p:nvGrpSpPr>
        <p:grpSpPr bwMode="auto">
          <a:xfrm>
            <a:off x="9169400" y="2819400"/>
            <a:ext cx="3354388" cy="4298950"/>
            <a:chOff x="5872" y="1776"/>
            <a:chExt cx="2113" cy="2708"/>
          </a:xfrm>
        </p:grpSpPr>
        <p:pic>
          <p:nvPicPr>
            <p:cNvPr id="686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 y="1776"/>
              <a:ext cx="2113" cy="244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6" name="Text Box 8"/>
            <p:cNvSpPr txBox="1">
              <a:spLocks noChangeArrowheads="1"/>
            </p:cNvSpPr>
            <p:nvPr/>
          </p:nvSpPr>
          <p:spPr bwMode="auto">
            <a:xfrm>
              <a:off x="6160" y="4272"/>
              <a:ext cx="1392" cy="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600" b="1" i="1">
                  <a:solidFill>
                    <a:schemeClr val="tx1"/>
                  </a:solidFill>
                  <a:latin typeface="Times New Roman" pitchFamily="18" charset="0"/>
                </a:rPr>
                <a:t>Graber et al., 1999</a:t>
              </a:r>
            </a:p>
          </p:txBody>
        </p:sp>
      </p:grpSp>
      <p:grpSp>
        <p:nvGrpSpPr>
          <p:cNvPr id="68620" name="Group 12"/>
          <p:cNvGrpSpPr>
            <a:grpSpLocks/>
          </p:cNvGrpSpPr>
          <p:nvPr/>
        </p:nvGrpSpPr>
        <p:grpSpPr bwMode="auto">
          <a:xfrm>
            <a:off x="4978400" y="6019800"/>
            <a:ext cx="3429000" cy="2743200"/>
            <a:chOff x="3280" y="3792"/>
            <a:chExt cx="2160" cy="1728"/>
          </a:xfrm>
        </p:grpSpPr>
        <p:pic>
          <p:nvPicPr>
            <p:cNvPr id="68618" name="Picture 10" descr="SO_albatross_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 y="3792"/>
              <a:ext cx="2131" cy="1522"/>
            </a:xfrm>
            <a:prstGeom prst="rect">
              <a:avLst/>
            </a:prstGeom>
            <a:noFill/>
            <a:extLst>
              <a:ext uri="{909E8E84-426E-40DD-AFC4-6F175D3DCCD1}">
                <a14:hiddenFill xmlns:a14="http://schemas.microsoft.com/office/drawing/2010/main">
                  <a:solidFill>
                    <a:srgbClr val="FFFFFF"/>
                  </a:solidFill>
                </a14:hiddenFill>
              </a:ext>
            </a:extLst>
          </p:spPr>
        </p:pic>
        <p:sp>
          <p:nvSpPr>
            <p:cNvPr id="68619" name="Text Box 11"/>
            <p:cNvSpPr txBox="1">
              <a:spLocks noChangeArrowheads="1"/>
            </p:cNvSpPr>
            <p:nvPr/>
          </p:nvSpPr>
          <p:spPr bwMode="auto">
            <a:xfrm>
              <a:off x="4000" y="5328"/>
              <a:ext cx="1440" cy="1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lgn="r">
                <a:spcBef>
                  <a:spcPct val="50000"/>
                </a:spcBef>
              </a:pPr>
              <a:r>
                <a:rPr lang="en-US" sz="1400" b="1" i="1">
                  <a:solidFill>
                    <a:schemeClr val="tx1"/>
                  </a:solidFill>
                  <a:latin typeface="Times New Roman" pitchFamily="18" charset="0"/>
                </a:rPr>
                <a:t>R.L. Miller, 2008</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Text Box 5"/>
          <p:cNvSpPr txBox="1">
            <a:spLocks noChangeArrowheads="1"/>
          </p:cNvSpPr>
          <p:nvPr/>
        </p:nvSpPr>
        <p:spPr bwMode="auto">
          <a:xfrm>
            <a:off x="482600" y="381000"/>
            <a:ext cx="11582400" cy="14319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4400">
                <a:solidFill>
                  <a:schemeClr val="tx1"/>
                </a:solidFill>
                <a:latin typeface="Times New Roman" pitchFamily="18" charset="0"/>
              </a:rPr>
              <a:t>Results from manuscripts submitted to the JGR Special Session </a:t>
            </a:r>
          </a:p>
        </p:txBody>
      </p:sp>
      <p:sp>
        <p:nvSpPr>
          <p:cNvPr id="69663" name="Rectangle 31"/>
          <p:cNvSpPr>
            <a:spLocks noChangeArrowheads="1"/>
          </p:cNvSpPr>
          <p:nvPr/>
        </p:nvSpPr>
        <p:spPr bwMode="auto">
          <a:xfrm>
            <a:off x="254000" y="2438400"/>
            <a:ext cx="4876800" cy="1187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b="1"/>
              <a:t>The contribution of coccolithophores to the optical and inorganic</a:t>
            </a:r>
          </a:p>
          <a:p>
            <a:pPr defTabSz="458788"/>
            <a:r>
              <a:rPr lang="en-US" sz="1200" b="1"/>
              <a:t>carbon budgets during the Southern Ocean Gas Exchange</a:t>
            </a:r>
          </a:p>
          <a:p>
            <a:pPr defTabSz="458788"/>
            <a:r>
              <a:rPr lang="en-US" sz="1200" b="1"/>
              <a:t>Experiment: New evidence in support of the “Great Calcite Belt”</a:t>
            </a:r>
          </a:p>
          <a:p>
            <a:pPr defTabSz="458788"/>
            <a:r>
              <a:rPr lang="en-US" sz="1200" b="1"/>
              <a:t>hypothesis</a:t>
            </a:r>
          </a:p>
          <a:p>
            <a:pPr defTabSz="458788"/>
            <a:r>
              <a:rPr lang="en-US" sz="1200" b="1"/>
              <a:t>W. M. Balch, D. T. Drapeau, B. C. Bowler, E. Lyczskowski, E. S. Booth, and D. Alley</a:t>
            </a:r>
          </a:p>
        </p:txBody>
      </p:sp>
      <p:sp>
        <p:nvSpPr>
          <p:cNvPr id="69664" name="Rectangle 32"/>
          <p:cNvSpPr>
            <a:spLocks noChangeArrowheads="1"/>
          </p:cNvSpPr>
          <p:nvPr/>
        </p:nvSpPr>
        <p:spPr bwMode="auto">
          <a:xfrm>
            <a:off x="254000" y="3708400"/>
            <a:ext cx="4292600" cy="6397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Horizontal and vertical distributions of colored dissolved organic</a:t>
            </a:r>
          </a:p>
          <a:p>
            <a:pPr defTabSz="458788"/>
            <a:r>
              <a:rPr lang="en-US" sz="1200"/>
              <a:t>matter during the Southern Ocean Gas Exchange Experiment Carlos E. Del Castillo and Richard L. Miller</a:t>
            </a:r>
          </a:p>
        </p:txBody>
      </p:sp>
      <p:sp>
        <p:nvSpPr>
          <p:cNvPr id="69665" name="Rectangle 33"/>
          <p:cNvSpPr>
            <a:spLocks noChangeArrowheads="1"/>
          </p:cNvSpPr>
          <p:nvPr/>
        </p:nvSpPr>
        <p:spPr bwMode="auto">
          <a:xfrm>
            <a:off x="254000" y="4508500"/>
            <a:ext cx="4267200" cy="822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Upper ocean state estimation in the Southern Ocean Gas Exchange Experiment region using the four‐dimensional variationaltechnique</a:t>
            </a:r>
          </a:p>
          <a:p>
            <a:pPr defTabSz="458788"/>
            <a:r>
              <a:rPr lang="en-US" sz="1200"/>
              <a:t>S. Dwivedi, T. W. N. Haine, and C. E. Del Castillo</a:t>
            </a:r>
          </a:p>
        </p:txBody>
      </p:sp>
      <p:sp>
        <p:nvSpPr>
          <p:cNvPr id="69666" name="Rectangle 34"/>
          <p:cNvSpPr>
            <a:spLocks noChangeArrowheads="1"/>
          </p:cNvSpPr>
          <p:nvPr/>
        </p:nvSpPr>
        <p:spPr bwMode="auto">
          <a:xfrm>
            <a:off x="5892800" y="2438400"/>
            <a:ext cx="6499225" cy="822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Direct Covariance Measurement of CO2 Gas Transfer Velocity during the2008 Southern Ocean Gas Exchange Experiment: Wind Speed Dependency</a:t>
            </a:r>
          </a:p>
          <a:p>
            <a:pPr defTabSz="458788"/>
            <a:r>
              <a:rPr lang="en-US" sz="1200"/>
              <a:t>J. B. Edson1, C. W. Fairall, L. Bariteau, C. J. Zappa, A. Cifuentes-Lorenzen1, W. R.</a:t>
            </a:r>
          </a:p>
          <a:p>
            <a:pPr defTabSz="458788"/>
            <a:r>
              <a:rPr lang="en-US" sz="1200"/>
              <a:t>McGillis, S. Pezoa, J. E. Hare and D. Helmig</a:t>
            </a:r>
          </a:p>
        </p:txBody>
      </p:sp>
      <p:sp>
        <p:nvSpPr>
          <p:cNvPr id="69667" name="Rectangle 35"/>
          <p:cNvSpPr>
            <a:spLocks noChangeArrowheads="1"/>
          </p:cNvSpPr>
          <p:nvPr/>
        </p:nvSpPr>
        <p:spPr bwMode="auto">
          <a:xfrm>
            <a:off x="5892800" y="3505200"/>
            <a:ext cx="6499225" cy="6397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Implementation of the COARE flux algorithm with CO2, DMS, and O3</a:t>
            </a:r>
          </a:p>
          <a:p>
            <a:pPr defTabSz="458788"/>
            <a:r>
              <a:rPr lang="en-US" sz="1200"/>
              <a:t>C.W. Fairall1, Mingxi Yang, Ludovic Bariteau, J.B. Edson, D. Helmig, W. McGillis, S.</a:t>
            </a:r>
          </a:p>
          <a:p>
            <a:pPr defTabSz="458788"/>
            <a:r>
              <a:rPr lang="en-US" sz="1200"/>
              <a:t>Pezoa1, J.E. Hare, B. Huebert, and B. Blomquist</a:t>
            </a:r>
          </a:p>
        </p:txBody>
      </p:sp>
      <p:sp>
        <p:nvSpPr>
          <p:cNvPr id="69668" name="Rectangle 36"/>
          <p:cNvSpPr>
            <a:spLocks noChangeArrowheads="1"/>
          </p:cNvSpPr>
          <p:nvPr/>
        </p:nvSpPr>
        <p:spPr bwMode="auto">
          <a:xfrm>
            <a:off x="5892800" y="4267200"/>
            <a:ext cx="6499225" cy="6397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Southern Ocean Gas Exchange Experiment: Setting the Stage</a:t>
            </a:r>
          </a:p>
          <a:p>
            <a:pPr defTabSz="458788"/>
            <a:r>
              <a:rPr lang="en-US" sz="1200"/>
              <a:t>David T. Ho1, Christopher L. Sabine, David Hebert, David S. Ullman, Rik Wanninkhof,</a:t>
            </a:r>
          </a:p>
          <a:p>
            <a:pPr defTabSz="458788"/>
            <a:r>
              <a:rPr lang="en-US" sz="1200"/>
              <a:t>Roberta C. Hamme, Peter G. Strutton, Burke Hales, James B. Edson, Bruce R. Hargreaves</a:t>
            </a:r>
          </a:p>
        </p:txBody>
      </p:sp>
      <p:sp>
        <p:nvSpPr>
          <p:cNvPr id="69669" name="Rectangle 37"/>
          <p:cNvSpPr>
            <a:spLocks noChangeArrowheads="1"/>
          </p:cNvSpPr>
          <p:nvPr/>
        </p:nvSpPr>
        <p:spPr bwMode="auto">
          <a:xfrm>
            <a:off x="254000" y="5575300"/>
            <a:ext cx="5410200" cy="1004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Toward a universal relationship between wind speed and gas</a:t>
            </a:r>
          </a:p>
          <a:p>
            <a:pPr defTabSz="458788"/>
            <a:r>
              <a:rPr lang="en-US" sz="1200"/>
              <a:t>exchange: Gas transfer velocities measured with 3He/SF6</a:t>
            </a:r>
          </a:p>
          <a:p>
            <a:pPr defTabSz="458788"/>
            <a:r>
              <a:rPr lang="en-US" sz="1200"/>
              <a:t>during the Southern Ocean Gas Exchange Experiment</a:t>
            </a:r>
          </a:p>
          <a:p>
            <a:pPr defTabSz="458788"/>
            <a:r>
              <a:rPr lang="en-US" sz="1200"/>
              <a:t>David T. Ho, Rik Wanninkhof, Peter Schlosser, David S. Ullman, David Hebert,</a:t>
            </a:r>
          </a:p>
          <a:p>
            <a:pPr defTabSz="458788"/>
            <a:r>
              <a:rPr lang="en-US" sz="1200"/>
              <a:t>and Kevin F. Sullivan</a:t>
            </a:r>
          </a:p>
        </p:txBody>
      </p:sp>
      <p:sp>
        <p:nvSpPr>
          <p:cNvPr id="69670" name="Rectangle 38"/>
          <p:cNvSpPr>
            <a:spLocks noChangeArrowheads="1"/>
          </p:cNvSpPr>
          <p:nvPr/>
        </p:nvSpPr>
        <p:spPr bwMode="auto">
          <a:xfrm>
            <a:off x="254000" y="6781800"/>
            <a:ext cx="6499225" cy="1004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An assessment of optical properties and primary production</a:t>
            </a:r>
          </a:p>
          <a:p>
            <a:pPr defTabSz="458788"/>
            <a:r>
              <a:rPr lang="en-US" sz="1200"/>
              <a:t>derived from remote sensing in the Southern Ocean (SO GasEx)</a:t>
            </a:r>
          </a:p>
          <a:p>
            <a:pPr defTabSz="458788"/>
            <a:r>
              <a:rPr lang="en-US" sz="1200"/>
              <a:t>Zhongping Lee, Veronica P. Lance, Shaoling Shang, Robert Vaillancourt, </a:t>
            </a:r>
          </a:p>
          <a:p>
            <a:pPr defTabSz="458788"/>
            <a:r>
              <a:rPr lang="en-US" sz="1200"/>
              <a:t>Scott Freeman, Bertrand Lubac,  Bruce R. Hargreaves, Carlos Del Castillo, </a:t>
            </a:r>
          </a:p>
          <a:p>
            <a:pPr defTabSz="458788"/>
            <a:r>
              <a:rPr lang="en-US" sz="1200"/>
              <a:t>Richard Miller,  Michael Twardowski,  and Guomei Wei</a:t>
            </a:r>
          </a:p>
        </p:txBody>
      </p:sp>
      <p:sp>
        <p:nvSpPr>
          <p:cNvPr id="69671" name="Rectangle 39"/>
          <p:cNvSpPr>
            <a:spLocks noChangeArrowheads="1"/>
          </p:cNvSpPr>
          <p:nvPr/>
        </p:nvSpPr>
        <p:spPr bwMode="auto">
          <a:xfrm>
            <a:off x="5892800" y="5105400"/>
            <a:ext cx="6499225"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Sea Surface </a:t>
            </a:r>
            <a:r>
              <a:rPr lang="en-US" sz="1200" i="1"/>
              <a:t>p</a:t>
            </a:r>
            <a:r>
              <a:rPr lang="en-US" sz="1200"/>
              <a:t>CO2 and O2 in the Southern OceanDuring the Austral Fall, 2008</a:t>
            </a:r>
          </a:p>
          <a:p>
            <a:pPr defTabSz="458788"/>
            <a:r>
              <a:rPr lang="en-US" sz="1200"/>
              <a:t>T. S. Moore, et al.</a:t>
            </a:r>
          </a:p>
        </p:txBody>
      </p:sp>
      <p:sp>
        <p:nvSpPr>
          <p:cNvPr id="69672" name="Rectangle 40"/>
          <p:cNvSpPr>
            <a:spLocks noChangeArrowheads="1"/>
          </p:cNvSpPr>
          <p:nvPr/>
        </p:nvSpPr>
        <p:spPr bwMode="auto">
          <a:xfrm>
            <a:off x="254000" y="7848600"/>
            <a:ext cx="5029200" cy="822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Air‐sea exchange of dimethylsulfide in the Southern Ocean:</a:t>
            </a:r>
          </a:p>
          <a:p>
            <a:pPr defTabSz="458788"/>
            <a:r>
              <a:rPr lang="en-US" sz="1200"/>
              <a:t>Measurements from SO GasEx compared to temperate</a:t>
            </a:r>
          </a:p>
          <a:p>
            <a:pPr defTabSz="458788"/>
            <a:r>
              <a:rPr lang="en-US" sz="1200"/>
              <a:t>and tropical regions</a:t>
            </a:r>
          </a:p>
          <a:p>
            <a:pPr defTabSz="458788"/>
            <a:r>
              <a:rPr lang="en-US" sz="1200"/>
              <a:t>M. Yang, B. W. Blomquist, C. W. Fairall, S. D. Archer, and B. J. Huebert</a:t>
            </a:r>
          </a:p>
        </p:txBody>
      </p:sp>
      <p:sp>
        <p:nvSpPr>
          <p:cNvPr id="69673" name="Text Box 41"/>
          <p:cNvSpPr txBox="1">
            <a:spLocks noChangeArrowheads="1"/>
          </p:cNvSpPr>
          <p:nvPr/>
        </p:nvSpPr>
        <p:spPr bwMode="auto">
          <a:xfrm>
            <a:off x="254000" y="1981200"/>
            <a:ext cx="2590800" cy="336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600" b="1" u="sng">
                <a:solidFill>
                  <a:schemeClr val="tx1"/>
                </a:solidFill>
                <a:latin typeface="Times New Roman" pitchFamily="18" charset="0"/>
              </a:rPr>
              <a:t>Published</a:t>
            </a:r>
          </a:p>
        </p:txBody>
      </p:sp>
      <p:sp>
        <p:nvSpPr>
          <p:cNvPr id="69674" name="Text Box 42"/>
          <p:cNvSpPr txBox="1">
            <a:spLocks noChangeArrowheads="1"/>
          </p:cNvSpPr>
          <p:nvPr/>
        </p:nvSpPr>
        <p:spPr bwMode="auto">
          <a:xfrm>
            <a:off x="5892800" y="1981200"/>
            <a:ext cx="12192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400" b="1" u="sng">
                <a:solidFill>
                  <a:schemeClr val="tx1"/>
                </a:solidFill>
                <a:latin typeface="Times New Roman" pitchFamily="18" charset="0"/>
              </a:rPr>
              <a:t>In Press</a:t>
            </a:r>
          </a:p>
        </p:txBody>
      </p:sp>
      <p:sp>
        <p:nvSpPr>
          <p:cNvPr id="69675" name="Text Box 43"/>
          <p:cNvSpPr txBox="1">
            <a:spLocks noChangeArrowheads="1"/>
          </p:cNvSpPr>
          <p:nvPr/>
        </p:nvSpPr>
        <p:spPr bwMode="auto">
          <a:xfrm>
            <a:off x="5892800" y="5651500"/>
            <a:ext cx="495300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8788">
              <a:defRPr sz="1200">
                <a:solidFill>
                  <a:srgbClr val="000000"/>
                </a:solidFill>
                <a:latin typeface="Gill Sans" pitchFamily="80" charset="0"/>
              </a:defRPr>
            </a:lvl1pPr>
            <a:lvl2pPr defTabSz="458788">
              <a:defRPr sz="1200">
                <a:solidFill>
                  <a:srgbClr val="000000"/>
                </a:solidFill>
                <a:latin typeface="Gill Sans" pitchFamily="80" charset="0"/>
              </a:defRPr>
            </a:lvl2pPr>
            <a:lvl3pPr defTabSz="458788">
              <a:defRPr sz="1200">
                <a:solidFill>
                  <a:srgbClr val="000000"/>
                </a:solidFill>
                <a:latin typeface="Gill Sans" pitchFamily="80" charset="0"/>
              </a:defRPr>
            </a:lvl3pPr>
            <a:lvl4pPr defTabSz="458788">
              <a:defRPr sz="1200">
                <a:solidFill>
                  <a:srgbClr val="000000"/>
                </a:solidFill>
                <a:latin typeface="Gill Sans" pitchFamily="80" charset="0"/>
              </a:defRPr>
            </a:lvl4pPr>
            <a:lvl5pPr defTabSz="458788">
              <a:defRPr sz="1200">
                <a:solidFill>
                  <a:srgbClr val="000000"/>
                </a:solidFill>
                <a:latin typeface="Gill Sans" pitchFamily="80" charset="0"/>
              </a:defRPr>
            </a:lvl5pPr>
            <a:lvl6pPr marL="25146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6pPr>
            <a:lvl7pPr marL="29718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7pPr>
            <a:lvl8pPr marL="34290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8pPr>
            <a:lvl9pPr marL="3886200" indent="-228600" defTabSz="458788" fontAlgn="base">
              <a:spcBef>
                <a:spcPct val="0"/>
              </a:spcBef>
              <a:spcAft>
                <a:spcPct val="0"/>
              </a:spcAft>
              <a:buClr>
                <a:srgbClr val="000000"/>
              </a:buClr>
              <a:buSzPct val="100000"/>
              <a:buFont typeface="Times New Roman" pitchFamily="18" charset="0"/>
              <a:defRPr sz="1200">
                <a:solidFill>
                  <a:srgbClr val="000000"/>
                </a:solidFill>
                <a:latin typeface="Gill Sans" pitchFamily="80" charset="0"/>
              </a:defRPr>
            </a:lvl9pPr>
          </a:lstStyle>
          <a:p>
            <a:pPr>
              <a:spcBef>
                <a:spcPct val="50000"/>
              </a:spcBef>
            </a:pPr>
            <a:r>
              <a:rPr lang="en-US" sz="1400" b="1" u="sng">
                <a:solidFill>
                  <a:schemeClr val="tx1"/>
                </a:solidFill>
                <a:latin typeface="Times New Roman" pitchFamily="18" charset="0"/>
              </a:rPr>
              <a:t>In Review or in preparation (not exhaustive)</a:t>
            </a:r>
            <a:endParaRPr lang="en-US" sz="1400">
              <a:solidFill>
                <a:schemeClr val="tx1"/>
              </a:solidFill>
              <a:latin typeface="Times New Roman" pitchFamily="18" charset="0"/>
            </a:endParaRPr>
          </a:p>
        </p:txBody>
      </p:sp>
      <p:sp>
        <p:nvSpPr>
          <p:cNvPr id="69676" name="Line 44"/>
          <p:cNvSpPr>
            <a:spLocks noChangeShapeType="1"/>
          </p:cNvSpPr>
          <p:nvPr/>
        </p:nvSpPr>
        <p:spPr bwMode="auto">
          <a:xfrm>
            <a:off x="177800" y="1828800"/>
            <a:ext cx="12115800"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78" name="Rectangle 46"/>
          <p:cNvSpPr>
            <a:spLocks noChangeArrowheads="1"/>
          </p:cNvSpPr>
          <p:nvPr/>
        </p:nvSpPr>
        <p:spPr bwMode="auto">
          <a:xfrm>
            <a:off x="5892800" y="6019800"/>
            <a:ext cx="6499225" cy="1004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Dissolved O2/Ar and other methods reveal rapid changes in productivity during a Lagrangian experiment in the Southern Ocean</a:t>
            </a:r>
          </a:p>
          <a:p>
            <a:pPr defTabSz="458788"/>
            <a:r>
              <a:rPr lang="en-US" sz="1200"/>
              <a:t>Roberta C. Hamme1, Nicolas Cassar, Veronica P. Lance, Robert D. Vaillancourt, Michael L. Bender, Peter G. Strutton, Tommy S. Moore, Michael D. DeGrandpre, Christopher L. Sabine, David T. Ho, and Bruce R. Hargreaves</a:t>
            </a:r>
          </a:p>
        </p:txBody>
      </p:sp>
      <p:sp>
        <p:nvSpPr>
          <p:cNvPr id="69679" name="Rectangle 47"/>
          <p:cNvSpPr>
            <a:spLocks noChangeArrowheads="1"/>
          </p:cNvSpPr>
          <p:nvPr/>
        </p:nvSpPr>
        <p:spPr bwMode="auto">
          <a:xfrm>
            <a:off x="5892800" y="7137400"/>
            <a:ext cx="62484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buFont typeface="Symbol" pitchFamily="18" charset="2"/>
              <a:buNone/>
              <a:tabLst>
                <a:tab pos="-457200" algn="l"/>
                <a:tab pos="0" algn="l"/>
                <a:tab pos="457200" algn="l"/>
              </a:tabLst>
            </a:pPr>
            <a:r>
              <a:rPr lang="en-US" sz="1200"/>
              <a:t>Photoproduction of CO2 and CO in the Southern Ocean. </a:t>
            </a:r>
          </a:p>
          <a:p>
            <a:pPr>
              <a:buFont typeface="Symbol" pitchFamily="18" charset="2"/>
              <a:buNone/>
              <a:tabLst>
                <a:tab pos="-457200" algn="l"/>
                <a:tab pos="0" algn="l"/>
                <a:tab pos="457200" algn="l"/>
              </a:tabLst>
            </a:pPr>
            <a:r>
              <a:rPr lang="en-US" sz="1200"/>
              <a:t>Del Castillo, C.E., R.L. Miller, W. Gregg, Dwivedi S., and T.W.N. Haine</a:t>
            </a:r>
          </a:p>
        </p:txBody>
      </p:sp>
      <p:sp>
        <p:nvSpPr>
          <p:cNvPr id="69680" name="Rectangle 48"/>
          <p:cNvSpPr>
            <a:spLocks noChangeArrowheads="1"/>
          </p:cNvSpPr>
          <p:nvPr/>
        </p:nvSpPr>
        <p:spPr bwMode="auto">
          <a:xfrm>
            <a:off x="5892800" y="7721600"/>
            <a:ext cx="6499225"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t>Biogeochemical Ocean Data Assimilation in the Southern OceanGas Exchange Experiment Region   </a:t>
            </a:r>
          </a:p>
          <a:p>
            <a:pPr defTabSz="458788"/>
            <a:r>
              <a:rPr lang="en-US" sz="1200"/>
              <a:t>S. Dwivedi, T. W. N. Haine and C. E. Del Castillo</a:t>
            </a:r>
          </a:p>
        </p:txBody>
      </p:sp>
      <p:sp>
        <p:nvSpPr>
          <p:cNvPr id="69684" name="Rectangle 52"/>
          <p:cNvSpPr>
            <a:spLocks noChangeArrowheads="1"/>
          </p:cNvSpPr>
          <p:nvPr/>
        </p:nvSpPr>
        <p:spPr bwMode="auto">
          <a:xfrm>
            <a:off x="5892800" y="8294688"/>
            <a:ext cx="6019800" cy="4429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8788"/>
            <a:r>
              <a:rPr lang="en-US" sz="1200">
                <a:solidFill>
                  <a:srgbClr val="000000"/>
                </a:solidFill>
              </a:rPr>
              <a:t>SOGasEx Bubble Measurements</a:t>
            </a:r>
          </a:p>
          <a:p>
            <a:pPr defTabSz="458788"/>
            <a:r>
              <a:rPr lang="en-US">
                <a:solidFill>
                  <a:srgbClr val="000000"/>
                </a:solidFill>
              </a:rPr>
              <a:t>Heidi Dierssen, Michael Twardowski, Kate Randolph,  Christopher Zappa, &amp; Alejandro Cienfuentes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8788"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1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8788"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1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8788"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1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8788"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1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8788"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1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8788"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1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8788"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1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8788"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1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1077</TotalTime>
  <Words>2525</Words>
  <Application>Microsoft Office PowerPoint</Application>
  <PresentationFormat>Custom</PresentationFormat>
  <Paragraphs>213</Paragraphs>
  <Slides>24</Slides>
  <Notes>12</Notes>
  <HiddenSlides>3</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Gill Sans</vt:lpstr>
      <vt:lpstr>Times New Roman</vt:lpstr>
      <vt:lpstr>Arial</vt:lpstr>
      <vt:lpstr>Optima</vt:lpstr>
      <vt:lpstr>Lucida Grande</vt:lpstr>
      <vt:lpstr>Symbol</vt:lpstr>
      <vt:lpstr>Cambria</vt:lpstr>
      <vt:lpstr>Arial Unicode MS</vt:lpstr>
      <vt:lpstr>Calibri</vt:lpstr>
      <vt:lpstr>+mn-lt</vt:lpstr>
      <vt:lpstr>Default Design</vt:lpstr>
      <vt:lpstr>Default Design</vt:lpstr>
      <vt:lpstr>Default Design</vt:lpstr>
      <vt:lpstr>Default Design</vt:lpstr>
      <vt:lpstr>Southern Ocean Gas Exchange Experiment</vt:lpstr>
      <vt:lpstr>PowerPoint Presentation</vt:lpstr>
      <vt:lpstr>SO GasEx Research Questions</vt:lpstr>
      <vt:lpstr>Funded Projects</vt:lpstr>
      <vt:lpstr>SO GasEx Study Site</vt:lpstr>
      <vt:lpstr>PowerPoint Presentation</vt:lpstr>
      <vt:lpstr>PowerPoint Presentation</vt:lpstr>
      <vt:lpstr>PowerPoint Presentation</vt:lpstr>
      <vt:lpstr>PowerPoint Presentation</vt:lpstr>
      <vt:lpstr>PowerPoint Presentation</vt:lpstr>
      <vt:lpstr>PowerPoint Presentation</vt:lpstr>
      <vt:lpstr>Coccolithophores and detached coccoliths were highly abundant at the So Ocean Gas-ex site.  Pictures say a thousand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Ocean Gas Exchange Experiment</dc:title>
  <dc:creator>Ca</dc:creator>
  <cp:lastModifiedBy>Ca</cp:lastModifiedBy>
  <cp:revision>24</cp:revision>
  <cp:lastPrinted>1601-01-01T00:00:00Z</cp:lastPrinted>
  <dcterms:created xsi:type="dcterms:W3CDTF">1601-01-01T00:00:00Z</dcterms:created>
  <dcterms:modified xsi:type="dcterms:W3CDTF">2011-10-03T03:11:22Z</dcterms:modified>
</cp:coreProperties>
</file>