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1"/>
  </p:notesMasterIdLst>
  <p:handoutMasterIdLst>
    <p:handoutMasterId r:id="rId12"/>
  </p:handoutMasterIdLst>
  <p:sldIdLst>
    <p:sldId id="418" r:id="rId3"/>
    <p:sldId id="419" r:id="rId4"/>
    <p:sldId id="396" r:id="rId5"/>
    <p:sldId id="420" r:id="rId6"/>
    <p:sldId id="421" r:id="rId7"/>
    <p:sldId id="388" r:id="rId8"/>
    <p:sldId id="405" r:id="rId9"/>
    <p:sldId id="417"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F0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8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5C4753E-5E6D-A846-9786-82CE65F61D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9742B7-C221-0247-9B1E-189BF5D124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E951530-C8D5-F742-842F-3B95F4614AE4}" type="slidenum">
              <a:rPr lang="en-US"/>
              <a:pPr/>
              <a:t>6</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56AF0-D3E0-1F40-AF29-7C456D65D2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10E05-54AA-784C-AC15-F1B2CD23FC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ADFB9F-F0DB-FA40-8B13-1879545AAE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D4B789-C419-5D43-AFF6-773C45794EE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2E625-8131-F346-B204-A152CE498F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2F5E1F-F59B-C841-9552-A003013197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5EA26A-F21B-664A-BC31-59F841957D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DECE93-F386-654B-AA5A-3CDE168A7A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6DDA1D-EE1A-294B-AD2B-363AB02FA1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E8FCE-9795-6949-9D3B-1BB80B5318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C85955-2A16-FC4E-B7B4-CAC02DCA07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63C656-7560-FF40-9939-C6D4C219D3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9pPr>
    </p:titleStyle>
    <p:bodyStyle>
      <a:lvl1pPr marL="342900" indent="-342900" algn="l" rtl="0" eaLnBrk="0" fontAlgn="base" hangingPunct="0">
        <a:spcBef>
          <a:spcPct val="3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304800" y="0"/>
            <a:ext cx="8534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304800" y="9144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9pPr>
    </p:titleStyle>
    <p:bodyStyle>
      <a:lvl1pPr marL="342900" indent="-342900" algn="l" rtl="0" eaLnBrk="0" fontAlgn="base" hangingPunct="0">
        <a:spcBef>
          <a:spcPct val="3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6019800"/>
          </a:xfrm>
        </p:spPr>
        <p:txBody>
          <a:bodyPr/>
          <a:lstStyle/>
          <a:p>
            <a:pPr>
              <a:spcAft>
                <a:spcPts val="3600"/>
              </a:spcAft>
            </a:pPr>
            <a:r>
              <a:rPr lang="en-US" sz="4400" dirty="0" smtClean="0"/>
              <a:t>Combining Ecological and Atmospheric Observations </a:t>
            </a:r>
            <a:br>
              <a:rPr lang="en-US" sz="4400" dirty="0" smtClean="0"/>
            </a:br>
            <a:r>
              <a:rPr lang="en-US" sz="4400" dirty="0" smtClean="0"/>
              <a:t>to Understand Carbon Budgets </a:t>
            </a:r>
            <a:br>
              <a:rPr lang="en-US" sz="4400" dirty="0" smtClean="0"/>
            </a:br>
            <a:r>
              <a:rPr lang="en-US" sz="4400" dirty="0" smtClean="0"/>
              <a:t>Using Models </a:t>
            </a:r>
            <a:br>
              <a:rPr lang="en-US" sz="4400" dirty="0" smtClean="0"/>
            </a:br>
            <a:r>
              <a:rPr lang="en-US" sz="4400" dirty="0" smtClean="0"/>
              <a:t>with MODIS, LANDSAT, and GOSAT data</a:t>
            </a:r>
            <a:br>
              <a:rPr lang="en-US" sz="4400" dirty="0" smtClean="0"/>
            </a:br>
            <a:r>
              <a:rPr lang="en-US" sz="4400" dirty="0" smtClean="0"/>
              <a:t/>
            </a:r>
            <a:br>
              <a:rPr lang="en-US" sz="4400" dirty="0" smtClean="0"/>
            </a:br>
            <a:r>
              <a:rPr lang="en-US" sz="2800" dirty="0" smtClean="0">
                <a:solidFill>
                  <a:srgbClr val="FF0000"/>
                </a:solidFill>
              </a:rPr>
              <a:t>Scott Denning, Ian Baker, Kathy Corbin Haynes, Nick </a:t>
            </a:r>
            <a:r>
              <a:rPr lang="en-US" sz="2800" dirty="0" err="1" smtClean="0">
                <a:solidFill>
                  <a:srgbClr val="FF0000"/>
                </a:solidFill>
              </a:rPr>
              <a:t>Parazoo</a:t>
            </a:r>
            <a:r>
              <a:rPr lang="en-US" sz="2800" dirty="0" smtClean="0">
                <a:solidFill>
                  <a:srgbClr val="FF0000"/>
                </a:solidFill>
              </a:rPr>
              <a:t>, David Baker, </a:t>
            </a:r>
            <a:br>
              <a:rPr lang="en-US" sz="2800" dirty="0" smtClean="0">
                <a:solidFill>
                  <a:srgbClr val="FF0000"/>
                </a:solidFill>
              </a:rPr>
            </a:br>
            <a:r>
              <a:rPr lang="en-US" sz="2800" dirty="0" smtClean="0">
                <a:solidFill>
                  <a:srgbClr val="FF0000"/>
                </a:solidFill>
              </a:rPr>
              <a:t>Taka Ito, James Collatz, Randall </a:t>
            </a:r>
            <a:r>
              <a:rPr lang="en-US" sz="2800" dirty="0" err="1" smtClean="0">
                <a:solidFill>
                  <a:srgbClr val="FF0000"/>
                </a:solidFill>
              </a:rPr>
              <a:t>Kawa</a:t>
            </a:r>
            <a:r>
              <a:rPr lang="en-US" sz="2800" dirty="0" smtClean="0">
                <a:solidFill>
                  <a:srgbClr val="FF0000"/>
                </a:solidFill>
              </a:rPr>
              <a:t>, </a:t>
            </a:r>
            <a:br>
              <a:rPr lang="en-US" sz="2800" dirty="0" smtClean="0">
                <a:solidFill>
                  <a:srgbClr val="FF0000"/>
                </a:solidFill>
              </a:rPr>
            </a:br>
            <a:r>
              <a:rPr lang="en-US" sz="2800" dirty="0" smtClean="0">
                <a:solidFill>
                  <a:srgbClr val="FF0000"/>
                </a:solidFill>
              </a:rPr>
              <a:t>Becky </a:t>
            </a:r>
            <a:r>
              <a:rPr lang="en-US" sz="2800" dirty="0" err="1" smtClean="0">
                <a:solidFill>
                  <a:srgbClr val="FF0000"/>
                </a:solidFill>
              </a:rPr>
              <a:t>McKeown</a:t>
            </a:r>
            <a:r>
              <a:rPr lang="en-US" sz="2800" dirty="0" smtClean="0">
                <a:solidFill>
                  <a:srgbClr val="FF0000"/>
                </a:solidFill>
              </a:rPr>
              <a:t>, and Tomohiro </a:t>
            </a:r>
            <a:r>
              <a:rPr lang="en-US" sz="2800" dirty="0" err="1" smtClean="0">
                <a:solidFill>
                  <a:srgbClr val="FF0000"/>
                </a:solidFill>
              </a:rPr>
              <a:t>Oda</a:t>
            </a:r>
            <a:r>
              <a:rPr lang="en-US" sz="4400" dirty="0" smtClean="0"/>
              <a:t/>
            </a:r>
            <a:br>
              <a:rPr lang="en-US" sz="4400" dirty="0" smtClean="0"/>
            </a:br>
            <a:endParaRPr lang="en-US" sz="4400" dirty="0"/>
          </a:p>
        </p:txBody>
      </p:sp>
      <p:pic>
        <p:nvPicPr>
          <p:cNvPr id="5" name="Picture 4" descr="CSU.Logo.jpg"/>
          <p:cNvPicPr>
            <a:picLocks noChangeAspect="1"/>
          </p:cNvPicPr>
          <p:nvPr/>
        </p:nvPicPr>
        <p:blipFill>
          <a:blip r:embed="rId2"/>
          <a:stretch>
            <a:fillRect/>
          </a:stretch>
        </p:blipFill>
        <p:spPr>
          <a:xfrm>
            <a:off x="228600" y="3733800"/>
            <a:ext cx="1627092" cy="682064"/>
          </a:xfrm>
          <a:prstGeom prst="rect">
            <a:avLst/>
          </a:prstGeom>
        </p:spPr>
      </p:pic>
      <p:pic>
        <p:nvPicPr>
          <p:cNvPr id="7" name="Picture 6" descr="Nasa logo.png"/>
          <p:cNvPicPr>
            <a:picLocks noChangeAspect="1"/>
          </p:cNvPicPr>
          <p:nvPr/>
        </p:nvPicPr>
        <p:blipFill>
          <a:blip r:embed="rId3"/>
          <a:stretch>
            <a:fillRect/>
          </a:stretch>
        </p:blipFill>
        <p:spPr>
          <a:xfrm>
            <a:off x="7696200" y="3429000"/>
            <a:ext cx="1309407" cy="10588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609600"/>
          </a:xfrm>
        </p:spPr>
        <p:txBody>
          <a:bodyPr/>
          <a:lstStyle/>
          <a:p>
            <a:r>
              <a:rPr lang="en-US" sz="4800" dirty="0" smtClean="0">
                <a:effectLst>
                  <a:outerShdw blurRad="50800" dist="38100" dir="2700000">
                    <a:srgbClr val="000000">
                      <a:alpha val="43000"/>
                    </a:srgbClr>
                  </a:outerShdw>
                </a:effectLst>
              </a:rPr>
              <a:t>Overall Design</a:t>
            </a:r>
            <a:endParaRPr lang="en-US" sz="4800" dirty="0">
              <a:effectLst>
                <a:outerShdw blurRad="50800" dist="38100" dir="2700000">
                  <a:srgbClr val="000000">
                    <a:alpha val="43000"/>
                  </a:srgbClr>
                </a:outerShdw>
              </a:effectLst>
            </a:endParaRPr>
          </a:p>
        </p:txBody>
      </p:sp>
      <p:sp>
        <p:nvSpPr>
          <p:cNvPr id="5" name="AutoShape 1"/>
          <p:cNvSpPr>
            <a:spLocks/>
          </p:cNvSpPr>
          <p:nvPr/>
        </p:nvSpPr>
        <p:spPr bwMode="auto">
          <a:xfrm>
            <a:off x="2819400" y="10134600"/>
            <a:ext cx="6934200" cy="5334000"/>
          </a:xfrm>
          <a:prstGeom prst="roundRect">
            <a:avLst>
              <a:gd name="adj" fmla="val 16667"/>
            </a:avLst>
          </a:prstGeom>
          <a:solidFill>
            <a:srgbClr val="CCFFCC"/>
          </a:solidFill>
          <a:ln w="9525" cap="flat">
            <a:noFill/>
            <a:round/>
            <a:headEnd type="none" w="med" len="med"/>
            <a:tailEnd type="none" w="med" len="med"/>
          </a:ln>
        </p:spPr>
        <p:txBody>
          <a:bodyPr lIns="0" tIns="0" rIns="0" bIns="0">
            <a:prstTxWarp prst="textNoShape">
              <a:avLst/>
            </a:prstTxWarp>
          </a:bodyPr>
          <a:lstStyle/>
          <a:p>
            <a:endParaRPr lang="en-US"/>
          </a:p>
        </p:txBody>
      </p:sp>
      <p:pic>
        <p:nvPicPr>
          <p:cNvPr id="7" name="Picture 6" descr="models.png"/>
          <p:cNvPicPr>
            <a:picLocks noChangeAspect="1"/>
          </p:cNvPicPr>
          <p:nvPr/>
        </p:nvPicPr>
        <p:blipFill>
          <a:blip r:embed="rId2"/>
          <a:stretch>
            <a:fillRect/>
          </a:stretch>
        </p:blipFill>
        <p:spPr>
          <a:xfrm>
            <a:off x="152400" y="1752600"/>
            <a:ext cx="8742698" cy="39932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371600"/>
          </a:xfrm>
        </p:spPr>
        <p:txBody>
          <a:bodyPr/>
          <a:lstStyle/>
          <a:p>
            <a:pPr>
              <a:defRPr/>
            </a:pPr>
            <a:r>
              <a:rPr lang="en-US" dirty="0" smtClean="0"/>
              <a:t>Terrestrial Ecosystem Module</a:t>
            </a:r>
            <a:br>
              <a:rPr lang="en-US" dirty="0" smtClean="0"/>
            </a:br>
            <a:r>
              <a:rPr lang="en-US" dirty="0" smtClean="0"/>
              <a:t>(Extension of </a:t>
            </a:r>
            <a:r>
              <a:rPr lang="en-US" dirty="0" err="1" smtClean="0"/>
              <a:t>SiB</a:t>
            </a:r>
            <a:r>
              <a:rPr lang="en-US" dirty="0" smtClean="0"/>
              <a:t>)</a:t>
            </a:r>
          </a:p>
        </p:txBody>
      </p:sp>
      <p:sp>
        <p:nvSpPr>
          <p:cNvPr id="35843" name="Content Placeholder 2"/>
          <p:cNvSpPr>
            <a:spLocks noGrp="1"/>
          </p:cNvSpPr>
          <p:nvPr>
            <p:ph idx="1"/>
          </p:nvPr>
        </p:nvSpPr>
        <p:spPr>
          <a:xfrm>
            <a:off x="685800" y="1295400"/>
            <a:ext cx="7772400" cy="5181600"/>
          </a:xfrm>
        </p:spPr>
        <p:txBody>
          <a:bodyPr/>
          <a:lstStyle/>
          <a:p>
            <a:pPr>
              <a:spcAft>
                <a:spcPts val="2400"/>
              </a:spcAft>
            </a:pPr>
            <a:r>
              <a:rPr lang="en-US" dirty="0" smtClean="0">
                <a:solidFill>
                  <a:srgbClr val="FF0000"/>
                </a:solidFill>
              </a:rPr>
              <a:t>Prognostic phenology </a:t>
            </a:r>
            <a:r>
              <a:rPr lang="en-US" dirty="0" err="1" smtClean="0"/>
              <a:t>w</a:t>
            </a:r>
            <a:r>
              <a:rPr lang="en-US" dirty="0" smtClean="0"/>
              <a:t>/MODIS data assimilation for </a:t>
            </a:r>
            <a:r>
              <a:rPr lang="en-US" dirty="0" err="1" smtClean="0"/>
              <a:t>fPAR</a:t>
            </a:r>
            <a:r>
              <a:rPr lang="en-US" dirty="0" smtClean="0"/>
              <a:t>/LAI</a:t>
            </a:r>
          </a:p>
          <a:p>
            <a:pPr>
              <a:spcAft>
                <a:spcPts val="2400"/>
              </a:spcAft>
            </a:pPr>
            <a:r>
              <a:rPr lang="en-US" dirty="0" smtClean="0">
                <a:solidFill>
                  <a:srgbClr val="FF0000"/>
                </a:solidFill>
              </a:rPr>
              <a:t>Crop physiology</a:t>
            </a:r>
            <a:r>
              <a:rPr lang="en-US" dirty="0" smtClean="0"/>
              <a:t>, phenology, and mapping</a:t>
            </a:r>
          </a:p>
          <a:p>
            <a:pPr>
              <a:spcAft>
                <a:spcPts val="2400"/>
              </a:spcAft>
            </a:pPr>
            <a:r>
              <a:rPr lang="en-US" dirty="0" smtClean="0"/>
              <a:t>Time-scale </a:t>
            </a:r>
            <a:r>
              <a:rPr lang="en-US" dirty="0" smtClean="0">
                <a:solidFill>
                  <a:srgbClr val="FF0000"/>
                </a:solidFill>
              </a:rPr>
              <a:t>separation of GPP &amp; </a:t>
            </a:r>
            <a:r>
              <a:rPr lang="en-US" dirty="0" err="1" smtClean="0">
                <a:solidFill>
                  <a:srgbClr val="FF0000"/>
                </a:solidFill>
              </a:rPr>
              <a:t>Resp</a:t>
            </a:r>
            <a:endParaRPr lang="en-US" dirty="0" smtClean="0">
              <a:solidFill>
                <a:srgbClr val="FF0000"/>
              </a:solidFill>
            </a:endParaRPr>
          </a:p>
          <a:p>
            <a:pPr>
              <a:spcAft>
                <a:spcPts val="2400"/>
              </a:spcAft>
            </a:pPr>
            <a:r>
              <a:rPr lang="en-US" dirty="0" smtClean="0">
                <a:solidFill>
                  <a:srgbClr val="FF0000"/>
                </a:solidFill>
              </a:rPr>
              <a:t>Allocation, storage</a:t>
            </a:r>
            <a:r>
              <a:rPr lang="en-US" dirty="0" smtClean="0"/>
              <a:t>, disturbance</a:t>
            </a:r>
          </a:p>
          <a:p>
            <a:pPr>
              <a:spcAft>
                <a:spcPts val="2400"/>
              </a:spcAft>
            </a:pPr>
            <a:r>
              <a:rPr lang="en-US" dirty="0" smtClean="0">
                <a:solidFill>
                  <a:srgbClr val="FF0000"/>
                </a:solidFill>
              </a:rPr>
              <a:t>Initialization </a:t>
            </a:r>
            <a:r>
              <a:rPr lang="en-US" dirty="0" smtClean="0"/>
              <a:t>using </a:t>
            </a:r>
            <a:r>
              <a:rPr lang="en-US" dirty="0" err="1" smtClean="0"/>
              <a:t>LandSat</a:t>
            </a:r>
            <a:r>
              <a:rPr lang="en-US" dirty="0" smtClean="0"/>
              <a:t>-based NAFD</a:t>
            </a:r>
          </a:p>
          <a:p>
            <a:pPr>
              <a:spcAft>
                <a:spcPts val="2400"/>
              </a:spcAft>
            </a:pPr>
            <a:r>
              <a:rPr lang="en-US" dirty="0" smtClean="0">
                <a:solidFill>
                  <a:srgbClr val="FF0000"/>
                </a:solidFill>
              </a:rPr>
              <a:t>Optimization </a:t>
            </a:r>
            <a:r>
              <a:rPr lang="en-US" dirty="0" smtClean="0"/>
              <a:t>of state variables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669681"/>
            <a:ext cx="7848600" cy="6188319"/>
          </a:xfrm>
          <a:prstGeom prst="rect">
            <a:avLst/>
          </a:prstGeom>
        </p:spPr>
      </p:pic>
      <p:sp>
        <p:nvSpPr>
          <p:cNvPr id="2" name="Title 1"/>
          <p:cNvSpPr>
            <a:spLocks noGrp="1"/>
          </p:cNvSpPr>
          <p:nvPr>
            <p:ph type="title"/>
          </p:nvPr>
        </p:nvSpPr>
        <p:spPr/>
        <p:txBody>
          <a:bodyPr/>
          <a:lstStyle/>
          <a:p>
            <a:r>
              <a:rPr lang="en-US" sz="5400" dirty="0" smtClean="0">
                <a:effectLst>
                  <a:outerShdw blurRad="50800" dist="38100" dir="2700000">
                    <a:srgbClr val="000000">
                      <a:alpha val="43000"/>
                    </a:srgbClr>
                  </a:outerShdw>
                </a:effectLst>
              </a:rPr>
              <a:t>Heterogeneity</a:t>
            </a:r>
            <a:endParaRPr lang="en-US" sz="5400" dirty="0">
              <a:effectLst>
                <a:outerShdw blurRad="50800" dist="38100" dir="2700000">
                  <a:srgbClr val="000000">
                    <a:alpha val="43000"/>
                  </a:srgbClr>
                </a:outerShdw>
              </a:effectLst>
            </a:endParaRPr>
          </a:p>
        </p:txBody>
      </p:sp>
      <p:pic>
        <p:nvPicPr>
          <p:cNvPr id="4" name="Picture 3"/>
          <p:cNvPicPr>
            <a:picLocks noChangeAspect="1"/>
          </p:cNvPicPr>
          <p:nvPr/>
        </p:nvPicPr>
        <p:blipFill>
          <a:blip r:embed="rId3"/>
          <a:stretch>
            <a:fillRect/>
          </a:stretch>
        </p:blipFill>
        <p:spPr>
          <a:xfrm>
            <a:off x="457200" y="29718000"/>
            <a:ext cx="6581775" cy="5181600"/>
          </a:xfrm>
          <a:prstGeom prst="rect">
            <a:avLst/>
          </a:prstGeom>
        </p:spPr>
      </p:pic>
      <p:pic>
        <p:nvPicPr>
          <p:cNvPr id="5" name="Picture 4"/>
          <p:cNvPicPr>
            <a:picLocks noChangeAspect="1"/>
          </p:cNvPicPr>
          <p:nvPr/>
        </p:nvPicPr>
        <p:blipFill>
          <a:blip r:embed="rId3"/>
          <a:stretch>
            <a:fillRect/>
          </a:stretch>
        </p:blipFill>
        <p:spPr>
          <a:xfrm>
            <a:off x="609600" y="29870400"/>
            <a:ext cx="6581775" cy="5181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effectLst>
                  <a:outerShdw blurRad="50800" dist="38100" dir="2700000">
                    <a:srgbClr val="000000">
                      <a:alpha val="43000"/>
                    </a:srgbClr>
                  </a:outerShdw>
                </a:effectLst>
              </a:rPr>
              <a:t>Crops</a:t>
            </a:r>
            <a:endParaRPr lang="en-US" sz="5400" dirty="0">
              <a:effectLst>
                <a:outerShdw blurRad="50800" dist="38100" dir="2700000">
                  <a:srgbClr val="000000">
                    <a:alpha val="43000"/>
                  </a:srgbClr>
                </a:outerShdw>
              </a:effectLst>
            </a:endParaRPr>
          </a:p>
        </p:txBody>
      </p:sp>
      <p:pic>
        <p:nvPicPr>
          <p:cNvPr id="5" name="Picture 4" descr="crops.png"/>
          <p:cNvPicPr>
            <a:picLocks noChangeAspect="1"/>
          </p:cNvPicPr>
          <p:nvPr/>
        </p:nvPicPr>
        <p:blipFill>
          <a:blip r:embed="rId2"/>
          <a:stretch>
            <a:fillRect/>
          </a:stretch>
        </p:blipFill>
        <p:spPr>
          <a:xfrm>
            <a:off x="838200" y="838200"/>
            <a:ext cx="7552441" cy="658324"/>
          </a:xfrm>
          <a:prstGeom prst="rect">
            <a:avLst/>
          </a:prstGeom>
        </p:spPr>
      </p:pic>
      <p:pic>
        <p:nvPicPr>
          <p:cNvPr id="14" name="Picture 13"/>
          <p:cNvPicPr>
            <a:picLocks noChangeAspect="1"/>
          </p:cNvPicPr>
          <p:nvPr/>
        </p:nvPicPr>
        <p:blipFill>
          <a:blip r:embed="rId3"/>
          <a:stretch>
            <a:fillRect/>
          </a:stretch>
        </p:blipFill>
        <p:spPr>
          <a:xfrm>
            <a:off x="914400" y="1524000"/>
            <a:ext cx="7099300" cy="513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0"/>
            <a:ext cx="8839200" cy="533400"/>
          </a:xfrm>
        </p:spPr>
        <p:txBody>
          <a:bodyPr/>
          <a:lstStyle/>
          <a:p>
            <a:pPr eaLnBrk="1" hangingPunct="1">
              <a:defRPr/>
            </a:pPr>
            <a:r>
              <a:rPr lang="en-US" dirty="0" smtClean="0"/>
              <a:t>Maximum Likelihood Ensemble Filter</a:t>
            </a:r>
          </a:p>
        </p:txBody>
      </p:sp>
      <p:graphicFrame>
        <p:nvGraphicFramePr>
          <p:cNvPr id="39938" name="Object 2"/>
          <p:cNvGraphicFramePr>
            <a:graphicFrameLocks noChangeAspect="1"/>
          </p:cNvGraphicFramePr>
          <p:nvPr/>
        </p:nvGraphicFramePr>
        <p:xfrm>
          <a:off x="260350" y="914400"/>
          <a:ext cx="8731250" cy="1371600"/>
        </p:xfrm>
        <a:graphic>
          <a:graphicData uri="http://schemas.openxmlformats.org/presentationml/2006/ole">
            <p:oleObj spid="_x0000_s39938" name="Equation" r:id="rId4" imgW="4203700" imgH="660400" progId="">
              <p:embed/>
            </p:oleObj>
          </a:graphicData>
        </a:graphic>
      </p:graphicFrame>
      <p:sp>
        <p:nvSpPr>
          <p:cNvPr id="39940" name="TextBox 22"/>
          <p:cNvSpPr txBox="1">
            <a:spLocks noChangeArrowheads="1"/>
          </p:cNvSpPr>
          <p:nvPr/>
        </p:nvSpPr>
        <p:spPr bwMode="auto">
          <a:xfrm>
            <a:off x="0" y="3124200"/>
            <a:ext cx="9220200" cy="2308225"/>
          </a:xfrm>
          <a:prstGeom prst="rect">
            <a:avLst/>
          </a:prstGeom>
          <a:noFill/>
          <a:ln w="9525">
            <a:noFill/>
            <a:miter lim="800000"/>
            <a:headEnd/>
            <a:tailEnd/>
          </a:ln>
        </p:spPr>
        <p:txBody>
          <a:bodyPr>
            <a:prstTxWarp prst="textNoShape">
              <a:avLst/>
            </a:prstTxWarp>
            <a:spAutoFit/>
          </a:bodyPr>
          <a:lstStyle/>
          <a:p>
            <a:r>
              <a:rPr lang="en-US" sz="3600" dirty="0"/>
              <a:t>Prior </a:t>
            </a:r>
            <a:r>
              <a:rPr lang="en-US" sz="3600" dirty="0" err="1">
                <a:latin typeface="Symbol Proportional BT" charset="2"/>
                <a:ea typeface="Symbol Proportional BT" charset="2"/>
                <a:cs typeface="Symbol Proportional BT" charset="2"/>
              </a:rPr>
              <a:t>b</a:t>
            </a:r>
            <a:r>
              <a:rPr lang="en-US" sz="3600" dirty="0"/>
              <a:t>=0.0;       </a:t>
            </a:r>
            <a:r>
              <a:rPr lang="en-US" sz="3600" dirty="0" err="1">
                <a:latin typeface="Symbol Proportional BT" charset="2"/>
                <a:ea typeface="Symbol Proportional BT" charset="2"/>
                <a:cs typeface="Symbol Proportional BT" charset="2"/>
              </a:rPr>
              <a:t>s</a:t>
            </a:r>
            <a:r>
              <a:rPr lang="en-US" sz="3600" baseline="-25000" dirty="0" err="1">
                <a:latin typeface="Symbol Proportional BT" charset="2"/>
                <a:ea typeface="Symbol Proportional BT" charset="2"/>
                <a:cs typeface="Symbol Proportional BT" charset="2"/>
              </a:rPr>
              <a:t>b</a:t>
            </a:r>
            <a:r>
              <a:rPr lang="en-US" sz="3600" baseline="-25000" dirty="0" err="1"/>
              <a:t>land</a:t>
            </a:r>
            <a:r>
              <a:rPr lang="en-US" sz="3600" dirty="0"/>
              <a:t>=0.2;       </a:t>
            </a:r>
            <a:r>
              <a:rPr lang="en-US" sz="3600" dirty="0" err="1">
                <a:latin typeface="Symbol Proportional BT" charset="2"/>
                <a:ea typeface="Symbol Proportional BT" charset="2"/>
                <a:cs typeface="Symbol Proportional BT" charset="2"/>
              </a:rPr>
              <a:t>s</a:t>
            </a:r>
            <a:r>
              <a:rPr lang="en-US" sz="3600" baseline="-25000" dirty="0" err="1">
                <a:latin typeface="Symbol Proportional BT" charset="2"/>
                <a:ea typeface="Symbol Proportional BT" charset="2"/>
                <a:cs typeface="Symbol Proportional BT" charset="2"/>
              </a:rPr>
              <a:t>b</a:t>
            </a:r>
            <a:r>
              <a:rPr lang="en-US" sz="3600" baseline="-25000" dirty="0" err="1"/>
              <a:t>ocean</a:t>
            </a:r>
            <a:r>
              <a:rPr lang="en-US" sz="3600" dirty="0"/>
              <a:t> </a:t>
            </a:r>
            <a:r>
              <a:rPr lang="en-US" sz="3600"/>
              <a:t>= </a:t>
            </a:r>
            <a:r>
              <a:rPr lang="en-US" sz="3600" smtClean="0"/>
              <a:t>0.1</a:t>
            </a:r>
          </a:p>
          <a:p>
            <a:r>
              <a:rPr lang="en-US" sz="3600" dirty="0" err="1"/>
              <a:t>N</a:t>
            </a:r>
            <a:r>
              <a:rPr lang="en-US" sz="3600" baseline="-25000" dirty="0" err="1"/>
              <a:t>ens</a:t>
            </a:r>
            <a:r>
              <a:rPr lang="en-US" sz="3600" dirty="0"/>
              <a:t> </a:t>
            </a:r>
            <a:r>
              <a:rPr lang="en-US" sz="3600"/>
              <a:t>=</a:t>
            </a:r>
            <a:r>
              <a:rPr lang="en-US" sz="3600" smtClean="0"/>
              <a:t> 100</a:t>
            </a:r>
            <a:r>
              <a:rPr lang="en-US" sz="3600" dirty="0"/>
              <a:t>; Assimilation Window = 2 weeks</a:t>
            </a:r>
          </a:p>
          <a:p>
            <a:r>
              <a:rPr lang="en-US" sz="3600" dirty="0"/>
              <a:t>Covariance Propagation using persistence</a:t>
            </a:r>
          </a:p>
          <a:p>
            <a:r>
              <a:rPr lang="en-US" sz="3600" dirty="0"/>
              <a:t>Covariance smoothing for “cold start” only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0"/>
            <a:ext cx="5029200" cy="1066800"/>
          </a:xfrm>
        </p:spPr>
        <p:txBody>
          <a:bodyPr/>
          <a:lstStyle/>
          <a:p>
            <a:pPr>
              <a:defRPr/>
            </a:pPr>
            <a:r>
              <a:rPr lang="en-US" sz="4000" dirty="0" smtClean="0"/>
              <a:t>Observation Operator</a:t>
            </a:r>
            <a:endParaRPr lang="en-US" sz="4000" dirty="0"/>
          </a:p>
        </p:txBody>
      </p:sp>
      <p:sp>
        <p:nvSpPr>
          <p:cNvPr id="43011" name="Content Placeholder 2"/>
          <p:cNvSpPr>
            <a:spLocks noGrp="1"/>
          </p:cNvSpPr>
          <p:nvPr>
            <p:ph idx="1"/>
          </p:nvPr>
        </p:nvSpPr>
        <p:spPr>
          <a:xfrm>
            <a:off x="3962400" y="3581400"/>
            <a:ext cx="5334000" cy="3276600"/>
          </a:xfrm>
        </p:spPr>
        <p:txBody>
          <a:bodyPr/>
          <a:lstStyle/>
          <a:p>
            <a:pPr>
              <a:spcAft>
                <a:spcPts val="1200"/>
              </a:spcAft>
            </a:pPr>
            <a:r>
              <a:rPr lang="en-US" dirty="0" smtClean="0"/>
              <a:t>Pressure-weighted atmospheric column sampling </a:t>
            </a:r>
            <a:r>
              <a:rPr lang="en-US" smtClean="0"/>
              <a:t>on 1 </a:t>
            </a:r>
            <a:r>
              <a:rPr lang="en-US" dirty="0" smtClean="0"/>
              <a:t>PM EQT polar orbit</a:t>
            </a:r>
          </a:p>
          <a:p>
            <a:pPr>
              <a:spcAft>
                <a:spcPts val="1200"/>
              </a:spcAft>
            </a:pPr>
            <a:r>
              <a:rPr lang="en-US" dirty="0" smtClean="0"/>
              <a:t>NCEP cloud </a:t>
            </a:r>
            <a:r>
              <a:rPr lang="en-US" smtClean="0"/>
              <a:t>mask</a:t>
            </a:r>
          </a:p>
          <a:p>
            <a:pPr>
              <a:spcAft>
                <a:spcPts val="1200"/>
              </a:spcAft>
            </a:pPr>
            <a:r>
              <a:rPr lang="en-US" smtClean="0"/>
              <a:t>1, </a:t>
            </a:r>
            <a:r>
              <a:rPr lang="en-US" dirty="0" smtClean="0"/>
              <a:t>2, and 3 </a:t>
            </a:r>
            <a:r>
              <a:rPr lang="en-US" dirty="0" err="1" smtClean="0"/>
              <a:t>ppm</a:t>
            </a:r>
            <a:r>
              <a:rPr lang="en-US" dirty="0" smtClean="0"/>
              <a:t> random error in grid cells </a:t>
            </a:r>
            <a:r>
              <a:rPr lang="en-US" dirty="0" err="1" smtClean="0"/>
              <a:t>w</a:t>
            </a:r>
            <a:r>
              <a:rPr lang="en-US" dirty="0" smtClean="0"/>
              <a:t>/ &lt; 30% cloud</a:t>
            </a:r>
          </a:p>
        </p:txBody>
      </p:sp>
      <p:pic>
        <p:nvPicPr>
          <p:cNvPr id="43012" name="Picture 5" descr="orbit_1year.jpg"/>
          <p:cNvPicPr>
            <a:picLocks noChangeAspect="1"/>
          </p:cNvPicPr>
          <p:nvPr/>
        </p:nvPicPr>
        <p:blipFill>
          <a:blip r:embed="rId2"/>
          <a:srcRect t="16000" b="5000"/>
          <a:stretch>
            <a:fillRect/>
          </a:stretch>
        </p:blipFill>
        <p:spPr bwMode="auto">
          <a:xfrm>
            <a:off x="152400" y="4572000"/>
            <a:ext cx="3884613" cy="2301875"/>
          </a:xfrm>
          <a:prstGeom prst="rect">
            <a:avLst/>
          </a:prstGeom>
          <a:noFill/>
          <a:ln w="9525">
            <a:noFill/>
            <a:miter lim="800000"/>
            <a:headEnd/>
            <a:tailEnd/>
          </a:ln>
        </p:spPr>
      </p:pic>
      <p:pic>
        <p:nvPicPr>
          <p:cNvPr id="43013" name="Picture 6" descr="orbit_1day.jpg"/>
          <p:cNvPicPr>
            <a:picLocks noChangeAspect="1"/>
          </p:cNvPicPr>
          <p:nvPr/>
        </p:nvPicPr>
        <p:blipFill>
          <a:blip r:embed="rId3"/>
          <a:srcRect t="16000" b="16000"/>
          <a:stretch>
            <a:fillRect/>
          </a:stretch>
        </p:blipFill>
        <p:spPr bwMode="auto">
          <a:xfrm>
            <a:off x="152400" y="76200"/>
            <a:ext cx="3884613" cy="1981200"/>
          </a:xfrm>
          <a:prstGeom prst="rect">
            <a:avLst/>
          </a:prstGeom>
          <a:noFill/>
          <a:ln w="9525">
            <a:noFill/>
            <a:miter lim="800000"/>
            <a:headEnd/>
            <a:tailEnd/>
          </a:ln>
        </p:spPr>
      </p:pic>
      <p:pic>
        <p:nvPicPr>
          <p:cNvPr id="43014" name="Picture 7" descr="orbit_1month.jpg"/>
          <p:cNvPicPr>
            <a:picLocks noChangeAspect="1"/>
          </p:cNvPicPr>
          <p:nvPr/>
        </p:nvPicPr>
        <p:blipFill>
          <a:blip r:embed="rId4"/>
          <a:srcRect t="16000" b="6000"/>
          <a:stretch>
            <a:fillRect/>
          </a:stretch>
        </p:blipFill>
        <p:spPr bwMode="auto">
          <a:xfrm>
            <a:off x="152400" y="2222500"/>
            <a:ext cx="3884613" cy="2273300"/>
          </a:xfrm>
          <a:prstGeom prst="rect">
            <a:avLst/>
          </a:prstGeom>
          <a:noFill/>
          <a:ln w="9525">
            <a:noFill/>
            <a:miter lim="800000"/>
            <a:headEnd/>
            <a:tailEnd/>
          </a:ln>
        </p:spPr>
      </p:pic>
      <p:sp>
        <p:nvSpPr>
          <p:cNvPr id="43015" name="TextBox 9"/>
          <p:cNvSpPr txBox="1">
            <a:spLocks noChangeArrowheads="1"/>
          </p:cNvSpPr>
          <p:nvPr/>
        </p:nvSpPr>
        <p:spPr bwMode="auto">
          <a:xfrm>
            <a:off x="1752600" y="-76200"/>
            <a:ext cx="657225" cy="276225"/>
          </a:xfrm>
          <a:prstGeom prst="rect">
            <a:avLst/>
          </a:prstGeom>
          <a:noFill/>
          <a:ln w="9525">
            <a:noFill/>
            <a:miter lim="800000"/>
            <a:headEnd/>
            <a:tailEnd/>
          </a:ln>
        </p:spPr>
        <p:txBody>
          <a:bodyPr>
            <a:prstTxWarp prst="textNoShape">
              <a:avLst/>
            </a:prstTxWarp>
            <a:spAutoFit/>
          </a:bodyPr>
          <a:lstStyle/>
          <a:p>
            <a:r>
              <a:rPr lang="en-US" sz="1200" b="1" smtClean="0">
                <a:solidFill>
                  <a:srgbClr val="FF0000"/>
                </a:solidFill>
              </a:rPr>
              <a:t>1 </a:t>
            </a:r>
            <a:r>
              <a:rPr lang="en-US" sz="1200" b="1" dirty="0">
                <a:solidFill>
                  <a:srgbClr val="FF0000"/>
                </a:solidFill>
              </a:rPr>
              <a:t>Day</a:t>
            </a:r>
            <a:endParaRPr lang="en-US" sz="1200" b="1" baseline="30000" dirty="0">
              <a:solidFill>
                <a:srgbClr val="FF0000"/>
              </a:solidFill>
            </a:endParaRPr>
          </a:p>
        </p:txBody>
      </p:sp>
      <p:sp>
        <p:nvSpPr>
          <p:cNvPr id="43016" name="TextBox 10"/>
          <p:cNvSpPr txBox="1">
            <a:spLocks noChangeArrowheads="1"/>
          </p:cNvSpPr>
          <p:nvPr/>
        </p:nvSpPr>
        <p:spPr bwMode="auto">
          <a:xfrm>
            <a:off x="1703388" y="2057400"/>
            <a:ext cx="1039812" cy="276225"/>
          </a:xfrm>
          <a:prstGeom prst="rect">
            <a:avLst/>
          </a:prstGeom>
          <a:noFill/>
          <a:ln w="9525">
            <a:noFill/>
            <a:miter lim="800000"/>
            <a:headEnd/>
            <a:tailEnd/>
          </a:ln>
        </p:spPr>
        <p:txBody>
          <a:bodyPr>
            <a:prstTxWarp prst="textNoShape">
              <a:avLst/>
            </a:prstTxWarp>
            <a:spAutoFit/>
          </a:bodyPr>
          <a:lstStyle/>
          <a:p>
            <a:r>
              <a:rPr lang="en-US" sz="1200" b="1" smtClean="0">
                <a:solidFill>
                  <a:srgbClr val="FF0000"/>
                </a:solidFill>
              </a:rPr>
              <a:t>1 </a:t>
            </a:r>
            <a:r>
              <a:rPr lang="en-US" sz="1200" b="1" dirty="0">
                <a:solidFill>
                  <a:srgbClr val="FF0000"/>
                </a:solidFill>
              </a:rPr>
              <a:t>Month</a:t>
            </a:r>
            <a:endParaRPr lang="en-US" sz="1200" b="1" baseline="30000" dirty="0">
              <a:solidFill>
                <a:srgbClr val="FF0000"/>
              </a:solidFill>
            </a:endParaRPr>
          </a:p>
        </p:txBody>
      </p:sp>
      <p:sp>
        <p:nvSpPr>
          <p:cNvPr id="43017" name="TextBox 11"/>
          <p:cNvSpPr txBox="1">
            <a:spLocks noChangeArrowheads="1"/>
          </p:cNvSpPr>
          <p:nvPr/>
        </p:nvSpPr>
        <p:spPr bwMode="auto">
          <a:xfrm>
            <a:off x="1855788" y="4495800"/>
            <a:ext cx="1039812" cy="276225"/>
          </a:xfrm>
          <a:prstGeom prst="rect">
            <a:avLst/>
          </a:prstGeom>
          <a:noFill/>
          <a:ln w="9525">
            <a:noFill/>
            <a:miter lim="800000"/>
            <a:headEnd/>
            <a:tailEnd/>
          </a:ln>
        </p:spPr>
        <p:txBody>
          <a:bodyPr>
            <a:prstTxWarp prst="textNoShape">
              <a:avLst/>
            </a:prstTxWarp>
            <a:spAutoFit/>
          </a:bodyPr>
          <a:lstStyle/>
          <a:p>
            <a:r>
              <a:rPr lang="en-US" sz="1200" b="1" smtClean="0">
                <a:solidFill>
                  <a:srgbClr val="FF0000"/>
                </a:solidFill>
              </a:rPr>
              <a:t>1 </a:t>
            </a:r>
            <a:r>
              <a:rPr lang="en-US" sz="1200" b="1" dirty="0">
                <a:solidFill>
                  <a:srgbClr val="FF0000"/>
                </a:solidFill>
              </a:rPr>
              <a:t>Year</a:t>
            </a:r>
            <a:endParaRPr lang="en-US" sz="1200" b="1" baseline="30000" dirty="0">
              <a:solidFill>
                <a:srgbClr val="FF0000"/>
              </a:solidFill>
            </a:endParaRPr>
          </a:p>
        </p:txBody>
      </p:sp>
      <p:pic>
        <p:nvPicPr>
          <p:cNvPr id="43018" name="Picture 12" descr="orbit_14days.pdf"/>
          <p:cNvPicPr>
            <a:picLocks noChangeAspect="1"/>
          </p:cNvPicPr>
          <p:nvPr/>
        </p:nvPicPr>
        <p:blipFill>
          <a:blip r:embed="rId5"/>
          <a:srcRect l="5688" t="20602" r="6726" b="20509"/>
          <a:stretch>
            <a:fillRect/>
          </a:stretch>
        </p:blipFill>
        <p:spPr bwMode="auto">
          <a:xfrm>
            <a:off x="4495800" y="1447800"/>
            <a:ext cx="4114800" cy="2138363"/>
          </a:xfrm>
          <a:prstGeom prst="rect">
            <a:avLst/>
          </a:prstGeom>
          <a:noFill/>
          <a:ln w="9525">
            <a:noFill/>
            <a:miter lim="800000"/>
            <a:headEnd/>
            <a:tailEnd/>
          </a:ln>
        </p:spPr>
      </p:pic>
      <p:sp>
        <p:nvSpPr>
          <p:cNvPr id="43019" name="TextBox 13"/>
          <p:cNvSpPr txBox="1">
            <a:spLocks noChangeArrowheads="1"/>
          </p:cNvSpPr>
          <p:nvPr/>
        </p:nvSpPr>
        <p:spPr bwMode="auto">
          <a:xfrm>
            <a:off x="6248400" y="1219200"/>
            <a:ext cx="1039813" cy="276225"/>
          </a:xfrm>
          <a:prstGeom prst="rect">
            <a:avLst/>
          </a:prstGeom>
          <a:noFill/>
          <a:ln w="9525">
            <a:noFill/>
            <a:miter lim="800000"/>
            <a:headEnd/>
            <a:tailEnd/>
          </a:ln>
        </p:spPr>
        <p:txBody>
          <a:bodyPr>
            <a:prstTxWarp prst="textNoShape">
              <a:avLst/>
            </a:prstTxWarp>
            <a:spAutoFit/>
          </a:bodyPr>
          <a:lstStyle/>
          <a:p>
            <a:r>
              <a:rPr lang="en-US" sz="1200" b="1" smtClean="0">
                <a:solidFill>
                  <a:srgbClr val="FF0000"/>
                </a:solidFill>
              </a:rPr>
              <a:t>14 </a:t>
            </a:r>
            <a:r>
              <a:rPr lang="en-US" sz="1200" b="1" dirty="0">
                <a:solidFill>
                  <a:srgbClr val="FF0000"/>
                </a:solidFill>
              </a:rPr>
              <a:t>days</a:t>
            </a:r>
            <a:endParaRPr lang="en-US" sz="1200" b="1" baseline="300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09600"/>
          </a:xfrm>
        </p:spPr>
        <p:txBody>
          <a:bodyPr/>
          <a:lstStyle/>
          <a:p>
            <a:pPr>
              <a:defRPr/>
            </a:pPr>
            <a:r>
              <a:rPr lang="en-US" dirty="0" smtClean="0"/>
              <a:t>Result: Annual Terrestrial NEE</a:t>
            </a:r>
            <a:endParaRPr lang="en-US" dirty="0"/>
          </a:p>
        </p:txBody>
      </p:sp>
      <p:pic>
        <p:nvPicPr>
          <p:cNvPr id="47107" name="Picture 4" descr="annual_nee_truth.jpg"/>
          <p:cNvPicPr>
            <a:picLocks noChangeAspect="1"/>
          </p:cNvPicPr>
          <p:nvPr/>
        </p:nvPicPr>
        <p:blipFill>
          <a:blip r:embed="rId2"/>
          <a:srcRect t="13437"/>
          <a:stretch>
            <a:fillRect/>
          </a:stretch>
        </p:blipFill>
        <p:spPr bwMode="auto">
          <a:xfrm>
            <a:off x="0" y="914400"/>
            <a:ext cx="4540250" cy="2947988"/>
          </a:xfrm>
          <a:prstGeom prst="rect">
            <a:avLst/>
          </a:prstGeom>
          <a:noFill/>
          <a:ln w="9525">
            <a:noFill/>
            <a:miter lim="800000"/>
            <a:headEnd/>
            <a:tailEnd/>
          </a:ln>
        </p:spPr>
      </p:pic>
      <p:sp>
        <p:nvSpPr>
          <p:cNvPr id="47108" name="TextBox 6"/>
          <p:cNvSpPr txBox="1">
            <a:spLocks noChangeArrowheads="1"/>
          </p:cNvSpPr>
          <p:nvPr/>
        </p:nvSpPr>
        <p:spPr bwMode="auto">
          <a:xfrm>
            <a:off x="1447800" y="533400"/>
            <a:ext cx="1582738" cy="461963"/>
          </a:xfrm>
          <a:prstGeom prst="rect">
            <a:avLst/>
          </a:prstGeom>
          <a:noFill/>
          <a:ln w="9525">
            <a:noFill/>
            <a:miter lim="800000"/>
            <a:headEnd/>
            <a:tailEnd/>
          </a:ln>
        </p:spPr>
        <p:txBody>
          <a:bodyPr wrap="none">
            <a:prstTxWarp prst="textNoShape">
              <a:avLst/>
            </a:prstTxWarp>
            <a:spAutoFit/>
          </a:bodyPr>
          <a:lstStyle/>
          <a:p>
            <a:r>
              <a:rPr lang="en-US"/>
              <a:t>SciFi Truth</a:t>
            </a:r>
          </a:p>
        </p:txBody>
      </p:sp>
      <p:sp>
        <p:nvSpPr>
          <p:cNvPr id="47109" name="TextBox 7"/>
          <p:cNvSpPr txBox="1">
            <a:spLocks noChangeArrowheads="1"/>
          </p:cNvSpPr>
          <p:nvPr/>
        </p:nvSpPr>
        <p:spPr bwMode="auto">
          <a:xfrm>
            <a:off x="6096000" y="457200"/>
            <a:ext cx="1312863" cy="461963"/>
          </a:xfrm>
          <a:prstGeom prst="rect">
            <a:avLst/>
          </a:prstGeom>
          <a:noFill/>
          <a:ln w="9525">
            <a:noFill/>
            <a:miter lim="800000"/>
            <a:headEnd/>
            <a:tailEnd/>
          </a:ln>
        </p:spPr>
        <p:txBody>
          <a:bodyPr wrap="none">
            <a:prstTxWarp prst="textNoShape">
              <a:avLst/>
            </a:prstTxWarp>
            <a:spAutoFit/>
          </a:bodyPr>
          <a:lstStyle/>
          <a:p>
            <a:r>
              <a:rPr lang="en-US"/>
              <a:t>Retrieval</a:t>
            </a:r>
          </a:p>
        </p:txBody>
      </p:sp>
      <p:sp>
        <p:nvSpPr>
          <p:cNvPr id="47110" name="TextBox 8"/>
          <p:cNvSpPr txBox="1">
            <a:spLocks noChangeArrowheads="1"/>
          </p:cNvSpPr>
          <p:nvPr/>
        </p:nvSpPr>
        <p:spPr bwMode="auto">
          <a:xfrm>
            <a:off x="381000" y="4876800"/>
            <a:ext cx="1495425" cy="461963"/>
          </a:xfrm>
          <a:prstGeom prst="rect">
            <a:avLst/>
          </a:prstGeom>
          <a:noFill/>
          <a:ln w="9525">
            <a:noFill/>
            <a:miter lim="800000"/>
            <a:headEnd/>
            <a:tailEnd/>
          </a:ln>
        </p:spPr>
        <p:txBody>
          <a:bodyPr wrap="none">
            <a:prstTxWarp prst="textNoShape">
              <a:avLst/>
            </a:prstTxWarp>
            <a:spAutoFit/>
          </a:bodyPr>
          <a:lstStyle/>
          <a:p>
            <a:r>
              <a:rPr lang="en-US"/>
              <a:t>Difference</a:t>
            </a:r>
          </a:p>
        </p:txBody>
      </p:sp>
      <p:sp>
        <p:nvSpPr>
          <p:cNvPr id="47111" name="TextBox 9"/>
          <p:cNvSpPr txBox="1">
            <a:spLocks noChangeArrowheads="1"/>
          </p:cNvSpPr>
          <p:nvPr/>
        </p:nvSpPr>
        <p:spPr bwMode="auto">
          <a:xfrm>
            <a:off x="6858000" y="4876800"/>
            <a:ext cx="1981200" cy="830263"/>
          </a:xfrm>
          <a:prstGeom prst="rect">
            <a:avLst/>
          </a:prstGeom>
          <a:noFill/>
          <a:ln w="9525">
            <a:noFill/>
            <a:miter lim="800000"/>
            <a:headEnd/>
            <a:tailEnd/>
          </a:ln>
        </p:spPr>
        <p:txBody>
          <a:bodyPr>
            <a:prstTxWarp prst="textNoShape">
              <a:avLst/>
            </a:prstTxWarp>
            <a:spAutoFit/>
          </a:bodyPr>
          <a:lstStyle/>
          <a:p>
            <a:r>
              <a:rPr lang="en-US">
                <a:solidFill>
                  <a:srgbClr val="FF0000"/>
                </a:solidFill>
              </a:rPr>
              <a:t>Retrieval error </a:t>
            </a:r>
            <a:br>
              <a:rPr lang="en-US">
                <a:solidFill>
                  <a:srgbClr val="FF0000"/>
                </a:solidFill>
              </a:rPr>
            </a:br>
            <a:r>
              <a:rPr lang="en-US">
                <a:solidFill>
                  <a:srgbClr val="FF0000"/>
                </a:solidFill>
              </a:rPr>
              <a:t>= 3 ppm</a:t>
            </a:r>
          </a:p>
        </p:txBody>
      </p:sp>
      <p:pic>
        <p:nvPicPr>
          <p:cNvPr id="47112" name="Picture 12" descr="annual_land_posterior_3ppm.pdf"/>
          <p:cNvPicPr>
            <a:picLocks noChangeAspect="1"/>
          </p:cNvPicPr>
          <p:nvPr/>
        </p:nvPicPr>
        <p:blipFill>
          <a:blip r:embed="rId3"/>
          <a:srcRect l="5151" t="17778" r="7263" b="7777"/>
          <a:stretch>
            <a:fillRect/>
          </a:stretch>
        </p:blipFill>
        <p:spPr bwMode="auto">
          <a:xfrm>
            <a:off x="4800600" y="914400"/>
            <a:ext cx="4343400" cy="2852738"/>
          </a:xfrm>
          <a:prstGeom prst="rect">
            <a:avLst/>
          </a:prstGeom>
          <a:noFill/>
          <a:ln w="9525">
            <a:noFill/>
            <a:miter lim="800000"/>
            <a:headEnd/>
            <a:tailEnd/>
          </a:ln>
        </p:spPr>
      </p:pic>
      <p:pic>
        <p:nvPicPr>
          <p:cNvPr id="47113" name="Picture 13" descr="annual_land_diff_posterior-truth_3ppm.pdf"/>
          <p:cNvPicPr>
            <a:picLocks noChangeAspect="1"/>
          </p:cNvPicPr>
          <p:nvPr/>
        </p:nvPicPr>
        <p:blipFill>
          <a:blip r:embed="rId4"/>
          <a:srcRect l="5206" t="17593" r="8067" b="6853"/>
          <a:stretch>
            <a:fillRect/>
          </a:stretch>
        </p:blipFill>
        <p:spPr bwMode="auto">
          <a:xfrm>
            <a:off x="2368550" y="3810000"/>
            <a:ext cx="441325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w Presentation">
  <a:themeElements>
    <a:clrScheme name="New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New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Settings\denning\Application Data\Microsoft\Templates\New Presentation.pot</Template>
  <TotalTime>3008</TotalTime>
  <Words>131</Words>
  <Application>Microsoft Office PowerPoint</Application>
  <PresentationFormat>On-screen Show (4:3)</PresentationFormat>
  <Paragraphs>30</Paragraphs>
  <Slides>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New Presentation</vt:lpstr>
      <vt:lpstr>Blank Presentation</vt:lpstr>
      <vt:lpstr>Equation</vt:lpstr>
      <vt:lpstr>Combining Ecological and Atmospheric Observations  to Understand Carbon Budgets  Using Models  with MODIS, LANDSAT, and GOSAT data  Scott Denning, Ian Baker, Kathy Corbin Haynes, Nick Parazoo, David Baker,  Taka Ito, James Collatz, Randall Kawa,  Becky McKeown, and Tomohiro Oda </vt:lpstr>
      <vt:lpstr>Overall Design</vt:lpstr>
      <vt:lpstr>Terrestrial Ecosystem Module (Extension of SiB)</vt:lpstr>
      <vt:lpstr>Heterogeneity</vt:lpstr>
      <vt:lpstr>Crops</vt:lpstr>
      <vt:lpstr>Maximum Likelihood Ensemble Filter</vt:lpstr>
      <vt:lpstr>Observation Operator</vt:lpstr>
      <vt:lpstr>Result: Annual Terrestrial NEE</vt:lpstr>
    </vt:vector>
  </TitlesOfParts>
  <Company>Colorado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Carbon Cycle</dc:title>
  <dc:creator>denning</dc:creator>
  <cp:lastModifiedBy> </cp:lastModifiedBy>
  <cp:revision>113</cp:revision>
  <dcterms:created xsi:type="dcterms:W3CDTF">2011-10-03T11:44:46Z</dcterms:created>
  <dcterms:modified xsi:type="dcterms:W3CDTF">2011-10-03T15:17:24Z</dcterms:modified>
</cp:coreProperties>
</file>