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6" r:id="rId2"/>
    <p:sldId id="337" r:id="rId3"/>
    <p:sldId id="343" r:id="rId4"/>
    <p:sldId id="344" r:id="rId5"/>
    <p:sldId id="345" r:id="rId6"/>
    <p:sldId id="346" r:id="rId7"/>
    <p:sldId id="347" r:id="rId8"/>
    <p:sldId id="355" r:id="rId9"/>
    <p:sldId id="356" r:id="rId10"/>
    <p:sldId id="348" r:id="rId11"/>
    <p:sldId id="332" r:id="rId12"/>
    <p:sldId id="357" r:id="rId13"/>
    <p:sldId id="336" r:id="rId14"/>
    <p:sldId id="352" r:id="rId15"/>
    <p:sldId id="342" r:id="rId16"/>
    <p:sldId id="354" r:id="rId17"/>
    <p:sldId id="311" r:id="rId18"/>
    <p:sldId id="318" r:id="rId19"/>
    <p:sldId id="328" r:id="rId20"/>
    <p:sldId id="350" r:id="rId21"/>
    <p:sldId id="359" r:id="rId22"/>
    <p:sldId id="338" r:id="rId23"/>
    <p:sldId id="341" r:id="rId24"/>
    <p:sldId id="362" r:id="rId25"/>
    <p:sldId id="363" r:id="rId26"/>
    <p:sldId id="360" r:id="rId27"/>
    <p:sldId id="361" r:id="rId28"/>
    <p:sldId id="365" r:id="rId29"/>
    <p:sldId id="313" r:id="rId30"/>
    <p:sldId id="310" r:id="rId31"/>
    <p:sldId id="31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4595" autoAdjust="0"/>
  </p:normalViewPr>
  <p:slideViewPr>
    <p:cSldViewPr snapToGrid="0">
      <p:cViewPr varScale="1">
        <p:scale>
          <a:sx n="83" d="100"/>
          <a:sy n="83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A62C23-ADF7-474A-AAF4-8D3483CA576B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014587-99EA-4058-9203-132F3AEC7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Drought</a:t>
            </a:r>
            <a:r>
              <a:rPr lang="en-US" baseline="0" dirty="0" smtClean="0"/>
              <a:t> effects on leaf area, </a:t>
            </a:r>
            <a:r>
              <a:rPr lang="en-US" baseline="0" dirty="0" err="1" smtClean="0"/>
              <a:t>npp</a:t>
            </a:r>
            <a:r>
              <a:rPr lang="en-US" baseline="0" dirty="0" smtClean="0"/>
              <a:t>, aboveground biomass, mortality, and what is shown here -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7A3C8B-398C-47F3-B470-827FBF848E9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Derived from </a:t>
            </a:r>
            <a:r>
              <a:rPr lang="en-US" baseline="0" dirty="0" smtClean="0"/>
              <a:t>GLAS and ground </a:t>
            </a:r>
            <a:r>
              <a:rPr lang="en-US" baseline="0" dirty="0" err="1" smtClean="0"/>
              <a:t>lidar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C4B40-0974-4346-9520-2C95C755A57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E2E0E-9329-4FD3-8EEF-9A5C4940201D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9C127-DDB0-4356-A4E7-E1377DCA5C65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93CC3-FDA9-413E-A206-61C2D0330A4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expect driver variables, such as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, solar radiation and temperature to have biases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1D593-00D1-4D9D-A491-2F5B4FF3C64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597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E6F5D-FB9A-449A-A3FD-F06D21374A57}" type="slidenum">
              <a:rPr lang="en-US"/>
              <a:pPr/>
              <a:t>22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510CE-D406-466F-B2D9-C30CD344A80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F9E4B-8ED4-4BDD-A198-455D5FAE3220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048EC-5622-4AE5-8BF6-37D8B360C733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172845-33BF-4716-A614-6FD1B5F29CD3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 fold difference among models for gain, 9 fold difference</a:t>
            </a:r>
            <a:r>
              <a:rPr lang="en-US" baseline="0" dirty="0" smtClean="0"/>
              <a:t> </a:t>
            </a:r>
            <a:r>
              <a:rPr lang="en-US" dirty="0" smtClean="0"/>
              <a:t>for gamm</a:t>
            </a:r>
            <a:r>
              <a:rPr lang="en-US" baseline="0" dirty="0" smtClean="0"/>
              <a:t>a land, and 14 for beta 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Drought</a:t>
            </a:r>
            <a:r>
              <a:rPr lang="en-US" baseline="0" dirty="0" smtClean="0"/>
              <a:t> effects on leaf area, </a:t>
            </a:r>
            <a:r>
              <a:rPr lang="en-US" baseline="0" dirty="0" err="1" smtClean="0"/>
              <a:t>npp</a:t>
            </a:r>
            <a:r>
              <a:rPr lang="en-US" baseline="0" dirty="0" smtClean="0"/>
              <a:t>, aboveground biomass, mortality, and what is shown here -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Drought</a:t>
            </a:r>
            <a:r>
              <a:rPr lang="en-US" baseline="0" dirty="0" smtClean="0"/>
              <a:t> effects on leaf area, </a:t>
            </a:r>
            <a:r>
              <a:rPr lang="en-US" baseline="0" dirty="0" err="1" smtClean="0"/>
              <a:t>npp</a:t>
            </a:r>
            <a:r>
              <a:rPr lang="en-US" baseline="0" dirty="0" smtClean="0"/>
              <a:t>, aboveground biomass, mortality, and what is shown here -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014587-99EA-4058-9203-132F3AEC78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9BED-3786-4488-8DD5-99F9A0243D60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AF84-15BA-48DA-A940-B21896660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8467-AA80-4262-A363-B1649E31224C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88476-C1A2-4F32-984A-C561627B5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12C7B-747E-4B06-90A2-FC892127160F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86F11-E346-4EE5-9C27-EFB342FCE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F34C9-7294-4321-B1E4-06649048A11B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BEA0-028B-44BF-993D-474C17C10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C466D-FE1D-43C2-8D30-719A62D3A2D6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97047-4D82-4911-A51D-98B7C8682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21AEE-A684-48FC-87B2-D66E32C59AA2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51DC2-23A1-4D13-924D-EA9DE64F3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6560-3D41-45AD-AD06-8379E859C26E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63EB8-B8AC-4027-9E81-62CA37688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0E5C6-F4E2-4285-A416-1CB695522C9F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F9233-13D0-4D44-BFE2-8BDE0405B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109C6-431F-4657-AA4F-8096ED9A3994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FCAB5-8BA5-4FCC-AB59-8FF21AEF7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C566A-F174-4557-92ED-26809E4386EB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2FFF5-3BAE-4CB6-BB3A-5382047D1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A6FD1-733E-43E3-9C53-D45A3BE138AA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7BADB-C7D9-42C2-9097-6AE5854CD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3F1262-407D-4634-83BF-5A780178B5B4}" type="datetimeFigureOut">
              <a:rPr lang="en-US"/>
              <a:pPr>
                <a:defRPr/>
              </a:pPr>
              <a:t>10/10/2011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D9B424-7E7C-4A5E-A1B7-6EE3927C9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ctrTitle"/>
          </p:nvPr>
        </p:nvSpPr>
        <p:spPr>
          <a:xfrm>
            <a:off x="547255" y="1988127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Lessons learned through Model Intercomparison (MIP) Studies: </a:t>
            </a:r>
            <a:br>
              <a:rPr lang="en-US" sz="3600" dirty="0" smtClean="0"/>
            </a:br>
            <a:r>
              <a:rPr lang="en-US" sz="3600" dirty="0" smtClean="0"/>
              <a:t>Land-atmosphere-ocean interactions and the challenges of coupled modeling through model intercomparison activities   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>
          <a:xfrm>
            <a:off x="0" y="5354782"/>
            <a:ext cx="9144000" cy="1752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James </a:t>
            </a:r>
            <a:r>
              <a:rPr lang="en-US" sz="2400" dirty="0" smtClean="0">
                <a:solidFill>
                  <a:schemeClr val="tx1"/>
                </a:solidFill>
              </a:rPr>
              <a:t>Randerson, Forrest Hoffman, </a:t>
            </a:r>
            <a:r>
              <a:rPr lang="en-US" sz="2400" dirty="0" smtClean="0">
                <a:solidFill>
                  <a:schemeClr val="tx1"/>
                </a:solidFill>
              </a:rPr>
              <a:t>Steven </a:t>
            </a:r>
            <a:r>
              <a:rPr lang="en-US" sz="2400" dirty="0" err="1" smtClean="0">
                <a:solidFill>
                  <a:schemeClr val="tx1"/>
                </a:solidFill>
              </a:rPr>
              <a:t>Wofsy</a:t>
            </a:r>
            <a:r>
              <a:rPr lang="en-US" sz="2400" dirty="0" smtClean="0">
                <a:solidFill>
                  <a:schemeClr val="tx1"/>
                </a:solidFill>
              </a:rPr>
              <a:t>, Deborah </a:t>
            </a:r>
            <a:r>
              <a:rPr lang="en-US" sz="2400" dirty="0" err="1" smtClean="0">
                <a:solidFill>
                  <a:schemeClr val="tx1"/>
                </a:solidFill>
              </a:rPr>
              <a:t>Huntzinger</a:t>
            </a:r>
            <a:r>
              <a:rPr lang="en-US" sz="2400" dirty="0" smtClean="0">
                <a:solidFill>
                  <a:schemeClr val="tx1"/>
                </a:solidFill>
              </a:rPr>
              <a:t>, Kevin Gurney, </a:t>
            </a:r>
            <a:r>
              <a:rPr lang="en-US" sz="2400" dirty="0" smtClean="0">
                <a:solidFill>
                  <a:schemeClr val="tx1"/>
                </a:solidFill>
              </a:rPr>
              <a:t>Britton </a:t>
            </a:r>
            <a:r>
              <a:rPr lang="en-US" sz="2400" dirty="0" smtClean="0">
                <a:solidFill>
                  <a:schemeClr val="tx1"/>
                </a:solidFill>
              </a:rPr>
              <a:t>Stephens, Scott </a:t>
            </a:r>
            <a:r>
              <a:rPr lang="en-US" sz="2400" dirty="0" err="1" smtClean="0">
                <a:solidFill>
                  <a:schemeClr val="tx1"/>
                </a:solidFill>
              </a:rPr>
              <a:t>Doney</a:t>
            </a:r>
            <a:r>
              <a:rPr lang="en-US" sz="2400" dirty="0" smtClean="0">
                <a:solidFill>
                  <a:schemeClr val="tx1"/>
                </a:solidFill>
              </a:rPr>
              <a:t>, &amp; </a:t>
            </a:r>
            <a:r>
              <a:rPr lang="en-US" sz="2400" dirty="0" smtClean="0">
                <a:solidFill>
                  <a:schemeClr val="tx1"/>
                </a:solidFill>
              </a:rPr>
              <a:t>William </a:t>
            </a:r>
            <a:r>
              <a:rPr lang="en-US" sz="2400" dirty="0" smtClean="0">
                <a:solidFill>
                  <a:schemeClr val="tx1"/>
                </a:solidFill>
              </a:rPr>
              <a:t>Riley </a:t>
            </a: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/>
              <a:t>Isotope tracers also provide insight about ecosystem processes and their response to drought</a:t>
            </a:r>
            <a:endParaRPr lang="en-US" sz="32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528" y="1537729"/>
            <a:ext cx="5411450" cy="490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45574" y="6280879"/>
            <a:ext cx="1984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Welp</a:t>
            </a:r>
            <a:r>
              <a:rPr lang="en-US" dirty="0" smtClean="0"/>
              <a:t> et al. (2011)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20918" y="2353456"/>
            <a:ext cx="2923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GPP may be higher than recent estimates</a:t>
            </a:r>
          </a:p>
          <a:p>
            <a:endParaRPr lang="en-US" dirty="0" smtClean="0"/>
          </a:p>
          <a:p>
            <a:r>
              <a:rPr lang="en-US" dirty="0" smtClean="0"/>
              <a:t>2. At a global scale, relative humidity is reduced across the tropics in terrestrial ecosystems </a:t>
            </a:r>
            <a:r>
              <a:rPr lang="en-US" dirty="0" smtClean="0"/>
              <a:t>during El </a:t>
            </a:r>
            <a:r>
              <a:rPr lang="en-US" dirty="0" smtClean="0"/>
              <a:t>Nino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/>
              <a:t>Extending the C4MIP conceptual framework:</a:t>
            </a:r>
            <a:br>
              <a:rPr lang="en-US" sz="3200" dirty="0" smtClean="0"/>
            </a:br>
            <a:r>
              <a:rPr lang="en-US" sz="3200" dirty="0" smtClean="0"/>
              <a:t>It may be possible to separate </a:t>
            </a:r>
            <a:r>
              <a:rPr lang="en-US" sz="3200" i="1" dirty="0" err="1" smtClean="0">
                <a:latin typeface="Symbol" pitchFamily="18" charset="2"/>
              </a:rPr>
              <a:t>b</a:t>
            </a:r>
            <a:r>
              <a:rPr lang="en-US" sz="3200" i="1" baseline="-25000" dirty="0" err="1" smtClean="0"/>
              <a:t>L</a:t>
            </a:r>
            <a:r>
              <a:rPr lang="en-US" sz="3200" dirty="0" smtClean="0"/>
              <a:t> into more easily digestible components: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227013" y="1690688"/>
            <a:ext cx="8713787" cy="2125662"/>
          </a:xfrm>
        </p:spPr>
        <p:txBody>
          <a:bodyPr/>
          <a:lstStyle/>
          <a:p>
            <a:r>
              <a:rPr lang="en-US" sz="2400" i="1" dirty="0" err="1" smtClean="0">
                <a:latin typeface="Symbol" pitchFamily="18" charset="2"/>
              </a:rPr>
              <a:t>b</a:t>
            </a:r>
            <a:r>
              <a:rPr lang="en-US" sz="2400" i="1" baseline="-25000" dirty="0" err="1" smtClean="0"/>
              <a:t>L</a:t>
            </a:r>
            <a:r>
              <a:rPr lang="en-US" sz="2400" i="1" baseline="-25000" dirty="0" smtClean="0"/>
              <a:t>  </a:t>
            </a:r>
            <a:r>
              <a:rPr lang="en-US" sz="2400" dirty="0" smtClean="0"/>
              <a:t>is the carbon uptake (NECB) sensitivity to elevated levels of atmospheric CO</a:t>
            </a:r>
            <a:r>
              <a:rPr lang="en-US" sz="2400" baseline="-25000" dirty="0" smtClean="0"/>
              <a:t>2</a:t>
            </a:r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r>
              <a:rPr lang="en-US" sz="2400" dirty="0" smtClean="0"/>
              <a:t>Where C is a constant (units of 1/</a:t>
            </a:r>
            <a:r>
              <a:rPr lang="en-US" sz="2400" dirty="0" err="1" smtClean="0"/>
              <a:t>ppm</a:t>
            </a:r>
            <a:r>
              <a:rPr lang="en-US" sz="2400" dirty="0" smtClean="0"/>
              <a:t>)</a:t>
            </a:r>
          </a:p>
          <a:p>
            <a:endParaRPr lang="en-US" sz="2400" baseline="-25000" dirty="0" smtClean="0"/>
          </a:p>
          <a:p>
            <a:r>
              <a:rPr lang="en-US" sz="2400" baseline="-25000" dirty="0" smtClean="0"/>
              <a:t>                                                                                             </a:t>
            </a:r>
          </a:p>
          <a:p>
            <a:endParaRPr lang="en-US" sz="2400" baseline="-25000" dirty="0" smtClean="0"/>
          </a:p>
          <a:p>
            <a:r>
              <a:rPr lang="en-US" sz="2400" i="1" dirty="0" smtClean="0"/>
              <a:t>NPP</a:t>
            </a:r>
            <a:r>
              <a:rPr lang="en-US" sz="2400" i="1" baseline="-25000" dirty="0" smtClean="0"/>
              <a:t>0</a:t>
            </a:r>
            <a:r>
              <a:rPr lang="en-US" sz="2400" dirty="0" smtClean="0"/>
              <a:t> * </a:t>
            </a:r>
            <a:r>
              <a:rPr lang="en-US" sz="2400" i="1" dirty="0" smtClean="0">
                <a:latin typeface="Symbol" pitchFamily="18" charset="2"/>
              </a:rPr>
              <a:t>t</a:t>
            </a:r>
            <a:r>
              <a:rPr lang="en-US" sz="2400" i="1" baseline="-25000" dirty="0" smtClean="0"/>
              <a:t>0  </a:t>
            </a:r>
            <a:r>
              <a:rPr lang="en-US" sz="2400" dirty="0" smtClean="0"/>
              <a:t>is equivalent to the total carbon stock within the ecosystem</a:t>
            </a:r>
            <a:endParaRPr lang="en-US" baseline="-25000" dirty="0" smtClean="0"/>
          </a:p>
          <a:p>
            <a:pPr>
              <a:buFont typeface="Arial" charset="0"/>
              <a:buNone/>
            </a:pPr>
            <a:r>
              <a:rPr lang="en-US" dirty="0" smtClean="0"/>
              <a:t>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19331" y="3860683"/>
          <a:ext cx="3608232" cy="966491"/>
        </p:xfrm>
        <a:graphic>
          <a:graphicData uri="http://schemas.openxmlformats.org/presentationml/2006/ole">
            <p:oleObj spid="_x0000_s1026" name="Equation" r:id="rId4" imgW="1803240" imgH="48240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79488" y="2643579"/>
          <a:ext cx="3507699" cy="606082"/>
        </p:xfrm>
        <a:graphic>
          <a:graphicData uri="http://schemas.openxmlformats.org/presentationml/2006/ole">
            <p:oleObj spid="_x0000_s1027" name="Equation" r:id="rId5" imgW="139680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/>
              <a:t>New syntheses of aboveground biomass constrain the carbon uptake potential of ecosystems in coupled models to both elevated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(</a:t>
            </a:r>
            <a:r>
              <a:rPr lang="en-US" sz="3200" i="1" dirty="0" err="1" smtClean="0">
                <a:latin typeface="Symbol" pitchFamily="18" charset="2"/>
              </a:rPr>
              <a:t>b</a:t>
            </a:r>
            <a:r>
              <a:rPr lang="en-US" sz="3200" i="1" baseline="-25000" dirty="0" err="1" smtClean="0"/>
              <a:t>L</a:t>
            </a:r>
            <a:r>
              <a:rPr lang="en-US" sz="3200" dirty="0" smtClean="0"/>
              <a:t>) and climate</a:t>
            </a:r>
            <a:endParaRPr lang="en-US" sz="32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11" y="1999704"/>
            <a:ext cx="8931089" cy="335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1252" y="6220918"/>
            <a:ext cx="337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Saatchi et al. (2011)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1143000"/>
          </a:xfrm>
        </p:spPr>
        <p:txBody>
          <a:bodyPr/>
          <a:lstStyle/>
          <a:p>
            <a:r>
              <a:rPr lang="en-US" sz="2800" dirty="0" smtClean="0"/>
              <a:t>Example application:</a:t>
            </a:r>
            <a:br>
              <a:rPr lang="en-US" sz="2800" dirty="0" smtClean="0"/>
            </a:br>
            <a:r>
              <a:rPr lang="en-US" sz="2800" dirty="0" smtClean="0"/>
              <a:t> Explaining model-to-model differences in their responses to historical changes in atmospheric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and N deposition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50" y="2279650"/>
            <a:ext cx="4284663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Content Placeholder 2"/>
          <p:cNvSpPr>
            <a:spLocks noGrp="1"/>
          </p:cNvSpPr>
          <p:nvPr>
            <p:ph idx="1"/>
          </p:nvPr>
        </p:nvSpPr>
        <p:spPr>
          <a:xfrm>
            <a:off x="5113338" y="2198688"/>
            <a:ext cx="4030662" cy="4506912"/>
          </a:xfrm>
        </p:spPr>
        <p:txBody>
          <a:bodyPr/>
          <a:lstStyle/>
          <a:p>
            <a:r>
              <a:rPr lang="en-US" sz="2400" dirty="0" smtClean="0"/>
              <a:t>Transient historical runs from 1800-2004</a:t>
            </a:r>
          </a:p>
          <a:p>
            <a:r>
              <a:rPr lang="en-US" sz="2400" dirty="0" smtClean="0"/>
              <a:t>Each point is a biome mean</a:t>
            </a:r>
          </a:p>
          <a:p>
            <a:r>
              <a:rPr lang="en-US" sz="2400" dirty="0" smtClean="0"/>
              <a:t>The predictive equation explains intra- and inter model variability in </a:t>
            </a:r>
            <a:r>
              <a:rPr lang="en-US" sz="2400" i="1" dirty="0" err="1" smtClean="0">
                <a:latin typeface="Symbol" pitchFamily="18" charset="2"/>
              </a:rPr>
              <a:t>b</a:t>
            </a:r>
            <a:r>
              <a:rPr lang="en-US" sz="2400" i="1" baseline="-25000" dirty="0" err="1" smtClean="0"/>
              <a:t>L</a:t>
            </a:r>
            <a:endParaRPr lang="en-US" sz="2400" i="1" baseline="-25000" dirty="0" smtClean="0"/>
          </a:p>
          <a:p>
            <a:r>
              <a:rPr lang="en-US" sz="2400" dirty="0" smtClean="0"/>
              <a:t>May work well for models in which allocation is not strongly modified by elevated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or N deposition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009775" y="6199188"/>
            <a:ext cx="18288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1" dirty="0">
                <a:latin typeface="Symbol" pitchFamily="18" charset="2"/>
              </a:rPr>
              <a:t> </a:t>
            </a:r>
            <a:r>
              <a:rPr lang="en-US" sz="2400" dirty="0">
                <a:latin typeface="+mj-lt"/>
              </a:rPr>
              <a:t>(</a:t>
            </a:r>
            <a:r>
              <a:rPr lang="en-US" sz="2400" i="1" dirty="0">
                <a:latin typeface="+mj-lt"/>
              </a:rPr>
              <a:t>same as </a:t>
            </a:r>
            <a:r>
              <a:rPr lang="en-US" sz="2400" i="1" dirty="0" err="1">
                <a:latin typeface="Symbol" pitchFamily="18" charset="2"/>
              </a:rPr>
              <a:t>b</a:t>
            </a:r>
            <a:r>
              <a:rPr lang="en-US" sz="2400" i="1" baseline="-25000" dirty="0" err="1">
                <a:latin typeface="+mj-lt"/>
              </a:rPr>
              <a:t>L</a:t>
            </a:r>
            <a:r>
              <a:rPr lang="en-US" sz="2400" dirty="0">
                <a:latin typeface="+mj-lt"/>
              </a:rPr>
              <a:t>)</a:t>
            </a:r>
            <a:r>
              <a:rPr lang="en-US" sz="2400" i="1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838" y="1590675"/>
            <a:ext cx="5319712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latin typeface="+mj-lt"/>
              </a:rPr>
              <a:t>The Y axis is a prediction of </a:t>
            </a:r>
            <a:r>
              <a:rPr lang="en-US" sz="2000" i="1" dirty="0" err="1">
                <a:latin typeface="Symbol" pitchFamily="18" charset="2"/>
              </a:rPr>
              <a:t>b</a:t>
            </a:r>
            <a:r>
              <a:rPr lang="en-US" sz="2000" i="1" baseline="-25000" dirty="0" err="1">
                <a:latin typeface="Arial" pitchFamily="34" charset="0"/>
              </a:rPr>
              <a:t>L</a:t>
            </a:r>
            <a:r>
              <a:rPr lang="en-US" sz="2000" i="1" dirty="0">
                <a:latin typeface="+mj-lt"/>
              </a:rPr>
              <a:t> based on initial NPP, residence times, and relative changes in NPP</a:t>
            </a:r>
            <a:endParaRPr lang="en-US" sz="2000" dirty="0">
              <a:latin typeface="+mj-lt"/>
            </a:endParaRPr>
          </a:p>
          <a:p>
            <a:pPr>
              <a:defRPr/>
            </a:pPr>
            <a:r>
              <a:rPr lang="en-US" sz="2800" i="1" dirty="0">
                <a:latin typeface="+mj-lt"/>
              </a:rPr>
              <a:t> </a:t>
            </a:r>
            <a:endParaRPr lang="en-US" sz="28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18"/>
            <a:ext cx="9144000" cy="1143000"/>
          </a:xfrm>
        </p:spPr>
        <p:txBody>
          <a:bodyPr/>
          <a:lstStyle/>
          <a:p>
            <a:r>
              <a:rPr lang="en-US" sz="3200" dirty="0" smtClean="0"/>
              <a:t>Lessons and legacies of atmospheric transport model intercomparison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5550"/>
            <a:ext cx="8686800" cy="4525963"/>
          </a:xfrm>
        </p:spPr>
        <p:txBody>
          <a:bodyPr/>
          <a:lstStyle/>
          <a:p>
            <a:r>
              <a:rPr lang="en-US" sz="1800" dirty="0" smtClean="0"/>
              <a:t>Gurney et al. (2004) showed that seasonal amplitude of forward model estimates related to the size of the annual mean sink obtained by inversion</a:t>
            </a:r>
          </a:p>
          <a:p>
            <a:r>
              <a:rPr lang="en-US" sz="1800" dirty="0" smtClean="0"/>
              <a:t>Interannual variability of sources and sinks more consistent across models than annual mean estimates for a given region (Baker et al., 2005)</a:t>
            </a:r>
          </a:p>
          <a:p>
            <a:r>
              <a:rPr lang="en-US" sz="1800" dirty="0" smtClean="0"/>
              <a:t>Vertical profiles from aircraft and the TCCON network indicated that transport away from the NH surface maybe too weak in some models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8029"/>
            <a:ext cx="5524264" cy="244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23004" y="58590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Stephens et al. (2007)</a:t>
            </a:r>
            <a:endParaRPr lang="en-US" dirty="0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4202" y="2595662"/>
            <a:ext cx="2773571" cy="390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02232" y="6488668"/>
            <a:ext cx="200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Yang et al. (2007)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3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HIAPER Pole to Pole Observations:</a:t>
            </a:r>
            <a:br>
              <a:rPr lang="en-US" sz="3600" dirty="0" smtClean="0"/>
            </a:br>
            <a:r>
              <a:rPr lang="en-US" sz="3600" dirty="0" smtClean="0"/>
              <a:t>Latest transects from Sept 2011</a:t>
            </a:r>
            <a:endParaRPr lang="en-US" sz="3600" dirty="0"/>
          </a:p>
        </p:txBody>
      </p:sp>
      <p:pic>
        <p:nvPicPr>
          <p:cNvPr id="37891" name="Picture 3" descr="C:\Users\Jim\appdata\roaming\qualcomm\eudora\attach\Fig.CO2_Sep_2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3562" y="2053650"/>
            <a:ext cx="3060438" cy="3435131"/>
          </a:xfrm>
          <a:prstGeom prst="rect">
            <a:avLst/>
          </a:prstGeom>
          <a:noFill/>
        </p:spPr>
      </p:pic>
      <p:pic>
        <p:nvPicPr>
          <p:cNvPr id="37892" name="Picture 4" descr="C:\Users\Jim\appdata\roaming\qualcomm\eudora\attach\Fig.CH4_Sep_2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907" y="2092035"/>
            <a:ext cx="3320891" cy="33208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890" name="Picture 2" descr="C:\Users\Jim\appdata\roaming\qualcomm\eudora\attach\Fig.N2O_Sep_20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989" y="2053652"/>
            <a:ext cx="3395840" cy="33958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959370" y="5231570"/>
            <a:ext cx="7502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                              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                            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15790" y="6263816"/>
            <a:ext cx="1204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S. </a:t>
            </a:r>
            <a:r>
              <a:rPr lang="en-US" sz="2000" dirty="0" err="1" smtClean="0"/>
              <a:t>Wofsy</a:t>
            </a: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constraints on N</a:t>
            </a:r>
            <a:r>
              <a:rPr lang="en-US" baseline="-25000" dirty="0" smtClean="0"/>
              <a:t>2</a:t>
            </a:r>
            <a:r>
              <a:rPr lang="en-US" dirty="0" smtClean="0"/>
              <a:t>O emissions from atmospheric measurements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4824156"/>
            <a:ext cx="9144000" cy="1689074"/>
          </a:xfrm>
        </p:spPr>
        <p:txBody>
          <a:bodyPr/>
          <a:lstStyle/>
          <a:p>
            <a:r>
              <a:rPr lang="en-US" sz="2400" dirty="0" smtClean="0"/>
              <a:t>HIPPO profile observations provide evidence for strong episodic emissions from tropical regions</a:t>
            </a:r>
          </a:p>
          <a:p>
            <a:r>
              <a:rPr lang="en-US" sz="2400" dirty="0" smtClean="0"/>
              <a:t>Inversion of continuous and daily flask measurements from tall towers in the U.S. indicate that agricultural emissions from EDGAR and GEIA </a:t>
            </a:r>
            <a:r>
              <a:rPr lang="en-US" sz="2400" dirty="0" smtClean="0"/>
              <a:t>inventories are too low </a:t>
            </a:r>
            <a:r>
              <a:rPr lang="en-US" sz="2400" dirty="0" smtClean="0"/>
              <a:t>(Miller et al. submitted, JGR-A)</a:t>
            </a:r>
            <a:endParaRPr lang="en-US" sz="24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97" y="1567431"/>
            <a:ext cx="7493676" cy="339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42209" y="219855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Why Benchmark? </a:t>
            </a:r>
            <a:br>
              <a:rPr lang="en-US" sz="2800" dirty="0" smtClean="0"/>
            </a:br>
            <a:r>
              <a:rPr lang="en-US" sz="2800" dirty="0" smtClean="0"/>
              <a:t>Ordering from least to most controversial!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62131" y="1537741"/>
            <a:ext cx="8229600" cy="45259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000" dirty="0" smtClean="0"/>
              <a:t>Show the broader science community and the public that the representation of ecosystems and the carbon cycle in climate models is improving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smtClean="0"/>
              <a:t>In Earth System models, provide a means to quantitatively diagnose impacts of model development in related fields on carbon cycle and land surface processes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smtClean="0"/>
              <a:t>Guide synthesis efforts (such as the IPCC) towards the review of mechanisms of global change in models that are broadly consistent with available contemporary observations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smtClean="0"/>
              <a:t>Increase scrutiny of key datasets used for model evaluation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smtClean="0"/>
              <a:t>Identify gaps in existing observations needed for model validation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smtClean="0"/>
              <a:t>Provide a quantitative, application-specific set of minimum criteria for participation in model intercomparison projects (MIPs)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smtClean="0"/>
              <a:t>Provide an optional weighting system for multi-model mean estimates of future changes in the carbon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Example of an early carbon benchmarking system: </a:t>
            </a:r>
            <a:br>
              <a:rPr lang="en-US" sz="3200" dirty="0" smtClean="0"/>
            </a:br>
            <a:r>
              <a:rPr lang="en-US" sz="3200" dirty="0" smtClean="0"/>
              <a:t>C-LAMP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450" y="1087438"/>
            <a:ext cx="7666038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2249488"/>
            <a:ext cx="13509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BGC &amp;</a:t>
            </a:r>
          </a:p>
          <a:p>
            <a:r>
              <a:rPr lang="en-US"/>
              <a:t>ecosystem </a:t>
            </a:r>
          </a:p>
          <a:p>
            <a:r>
              <a:rPr lang="en-US"/>
              <a:t>datasets</a:t>
            </a:r>
          </a:p>
        </p:txBody>
      </p:sp>
      <p:sp>
        <p:nvSpPr>
          <p:cNvPr id="6" name="Down Arrow 5"/>
          <p:cNvSpPr/>
          <p:nvPr/>
        </p:nvSpPr>
        <p:spPr>
          <a:xfrm>
            <a:off x="188913" y="3236913"/>
            <a:ext cx="228600" cy="19812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386513" y="798513"/>
            <a:ext cx="92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Models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315200" y="917575"/>
            <a:ext cx="1219200" cy="1524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6284913" y="6553200"/>
            <a:ext cx="284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Randerson et al. (2009) GCB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84180" y="1873770"/>
            <a:ext cx="4232275" cy="1433226"/>
          </a:xfrm>
        </p:spPr>
        <p:txBody>
          <a:bodyPr/>
          <a:lstStyle/>
          <a:p>
            <a:r>
              <a:rPr lang="en-US" sz="2400" dirty="0" smtClean="0"/>
              <a:t>Use of the most robust aspects  of observations important for reducing model uncertainties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41338" y="0"/>
          <a:ext cx="3997325" cy="7469188"/>
        </p:xfrm>
        <a:graphic>
          <a:graphicData uri="http://schemas.openxmlformats.org/presentationml/2006/ole">
            <p:oleObj spid="_x0000_s2050" name="Slide" r:id="rId4" imgW="2706708" imgH="2030092" progId="PowerPoint.Slide.8">
              <p:embed/>
            </p:oleObj>
          </a:graphicData>
        </a:graphic>
      </p:graphicFrame>
      <p:sp>
        <p:nvSpPr>
          <p:cNvPr id="2052" name="TextBox 8"/>
          <p:cNvSpPr txBox="1">
            <a:spLocks noChangeArrowheads="1"/>
          </p:cNvSpPr>
          <p:nvPr/>
        </p:nvSpPr>
        <p:spPr bwMode="auto">
          <a:xfrm>
            <a:off x="6672263" y="6550025"/>
            <a:ext cx="2606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Randerson et al. (2009) GCB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407107" y="0"/>
            <a:ext cx="4324663" cy="100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Lessons from C-LAMP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4183" y="648866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Month of peak leaf area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86" y="1600200"/>
            <a:ext cx="8752114" cy="4525963"/>
          </a:xfrm>
        </p:spPr>
        <p:txBody>
          <a:bodyPr/>
          <a:lstStyle/>
          <a:p>
            <a:r>
              <a:rPr lang="en-US" dirty="0" smtClean="0"/>
              <a:t>Introductory Remarks</a:t>
            </a:r>
          </a:p>
          <a:p>
            <a:r>
              <a:rPr lang="en-US" dirty="0" smtClean="0"/>
              <a:t>Lessons from Model Intercomparison Projects:</a:t>
            </a:r>
          </a:p>
          <a:p>
            <a:pPr lvl="1"/>
            <a:r>
              <a:rPr lang="en-US" dirty="0" smtClean="0"/>
              <a:t>Fully coupled models:  C4MIP, CMIP5</a:t>
            </a:r>
          </a:p>
          <a:p>
            <a:pPr lvl="1"/>
            <a:r>
              <a:rPr lang="en-US" dirty="0" smtClean="0"/>
              <a:t>Atmospheric transport:  TRANSCOM and beyond …</a:t>
            </a:r>
          </a:p>
          <a:p>
            <a:pPr lvl="1"/>
            <a:r>
              <a:rPr lang="en-US" dirty="0" smtClean="0"/>
              <a:t>Land:  C-LAMP, NACP Regional Interim Synthesis, </a:t>
            </a:r>
            <a:r>
              <a:rPr lang="en-US" dirty="0" err="1" smtClean="0"/>
              <a:t>MsTIMP</a:t>
            </a:r>
            <a:endParaRPr lang="en-US" dirty="0" smtClean="0"/>
          </a:p>
          <a:p>
            <a:pPr lvl="1"/>
            <a:r>
              <a:rPr lang="en-US" dirty="0" smtClean="0"/>
              <a:t>Ocean:  CCSM evaluation</a:t>
            </a:r>
          </a:p>
          <a:p>
            <a:r>
              <a:rPr lang="en-US" dirty="0" smtClean="0"/>
              <a:t>Concluding Remarks and Future Directions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341"/>
          </a:xfrm>
        </p:spPr>
        <p:txBody>
          <a:bodyPr/>
          <a:lstStyle/>
          <a:p>
            <a:r>
              <a:rPr lang="en-US" sz="2800" dirty="0" smtClean="0"/>
              <a:t>Lessons from NACP (NACP) Regional Interim Synthesis: Terrestrial </a:t>
            </a:r>
            <a:r>
              <a:rPr lang="en-US" sz="2800" dirty="0" err="1" smtClean="0"/>
              <a:t>Biospheric</a:t>
            </a:r>
            <a:r>
              <a:rPr lang="en-US" sz="2800" dirty="0" smtClean="0"/>
              <a:t> Model Intercomparison</a:t>
            </a:r>
            <a:endParaRPr lang="en-US" sz="2800" dirty="0"/>
          </a:p>
        </p:txBody>
      </p:sp>
      <p:pic>
        <p:nvPicPr>
          <p:cNvPr id="5" name="Picture 4" descr="C:\NACP_ORNL\Synthesis_Continental\NACPsynthesis\Analysis\processed_bymodel\Figures\June2011\NEP_GPPltmTranscomFig3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40846"/>
          <a:stretch>
            <a:fillRect/>
          </a:stretch>
        </p:blipFill>
        <p:spPr bwMode="auto">
          <a:xfrm>
            <a:off x="1708879" y="959371"/>
            <a:ext cx="5636301" cy="49078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0" y="5813496"/>
            <a:ext cx="9144000" cy="1276844"/>
          </a:xfrm>
        </p:spPr>
        <p:txBody>
          <a:bodyPr/>
          <a:lstStyle/>
          <a:p>
            <a:r>
              <a:rPr lang="en-US" sz="2000" dirty="0" smtClean="0"/>
              <a:t>Wide spread in model estimates of gross primary production driven by different approaches for scaling from the leaf to canopy, prognostic phenology, representation of nitrogen limitation and different model drivers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6419" y="1154242"/>
            <a:ext cx="158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GPP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000406" y="2428407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Huntzinger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In prep.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ummary_figv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5" r="14562"/>
          <a:stretch/>
        </p:blipFill>
        <p:spPr bwMode="auto">
          <a:xfrm>
            <a:off x="1115121" y="1199410"/>
            <a:ext cx="7010577" cy="3697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Multi-Scale Synthesis and Terrestrial </a:t>
            </a:r>
            <a:r>
              <a:rPr lang="en-US" sz="3200" b="1" dirty="0" err="1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Biospheric</a:t>
            </a:r>
            <a:r>
              <a:rPr lang="en-US" sz="3200" b="1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Model Intercomparison Project (</a:t>
            </a:r>
            <a:r>
              <a:rPr lang="en-US" sz="3200" b="1" dirty="0" err="1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MsTMIP</a:t>
            </a:r>
            <a:r>
              <a:rPr lang="en-US" sz="3200" b="1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r>
              <a:rPr lang="en-US" b="1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4060692"/>
              </p:ext>
            </p:extLst>
          </p:nvPr>
        </p:nvGraphicFramePr>
        <p:xfrm>
          <a:off x="156117" y="4973443"/>
          <a:ext cx="862309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3169"/>
                <a:gridCol w="3799093"/>
                <a:gridCol w="3220832"/>
              </a:tblGrid>
              <a:tr h="208267">
                <a:tc rowSpan="5"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MsTMIP</a:t>
                      </a:r>
                      <a:r>
                        <a:rPr lang="en-US" sz="1200" b="1" dirty="0" smtClean="0"/>
                        <a:t> Team: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Deborah Huntzinger (Science PI)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Northern</a:t>
                      </a:r>
                      <a:r>
                        <a:rPr lang="en-US" sz="1200" baseline="0" dirty="0" smtClean="0"/>
                        <a:t> Arizona University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Anna </a:t>
                      </a:r>
                      <a:r>
                        <a:rPr lang="en-US" sz="1200" dirty="0" err="1" smtClean="0"/>
                        <a:t>Michalak</a:t>
                      </a:r>
                      <a:r>
                        <a:rPr lang="en-US" sz="1200" baseline="0" dirty="0" smtClean="0"/>
                        <a:t> (PI)</a:t>
                      </a:r>
                      <a:endParaRPr lang="en-US" sz="1200" dirty="0" smtClean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Carnegie Institute for Sciences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Kevin</a:t>
                      </a:r>
                      <a:r>
                        <a:rPr lang="en-US" sz="1200" baseline="0" dirty="0" smtClean="0"/>
                        <a:t> Schaefer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NSDC, Univ.</a:t>
                      </a:r>
                      <a:r>
                        <a:rPr lang="en-US" sz="1200" baseline="0" dirty="0" smtClean="0"/>
                        <a:t> of Colorado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Andrew</a:t>
                      </a:r>
                      <a:r>
                        <a:rPr lang="en-US" sz="1200" baseline="0" dirty="0" smtClean="0"/>
                        <a:t> Jacobson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NOAA,</a:t>
                      </a:r>
                      <a:r>
                        <a:rPr lang="en-US" sz="1200" baseline="0" dirty="0" smtClean="0"/>
                        <a:t> Univ. of Colorado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26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Mac Post;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Robert</a:t>
                      </a:r>
                      <a:r>
                        <a:rPr lang="en-US" sz="1200" baseline="0" dirty="0" smtClean="0"/>
                        <a:t> Cook; </a:t>
                      </a:r>
                      <a:r>
                        <a:rPr lang="en-US" sz="1200" baseline="0" dirty="0" err="1" smtClean="0"/>
                        <a:t>Yaxing</a:t>
                      </a:r>
                      <a:r>
                        <a:rPr lang="en-US" sz="1200" baseline="0" dirty="0" smtClean="0"/>
                        <a:t> Wei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Oak Ridge National Lab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4054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Collaborators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aseline="0" dirty="0" smtClean="0"/>
                        <a:t>Peter Thornton, Forrest Hoffman, Rama </a:t>
                      </a:r>
                      <a:r>
                        <a:rPr lang="en-US" sz="1200" baseline="0" dirty="0" err="1" smtClean="0"/>
                        <a:t>Nemani</a:t>
                      </a:r>
                      <a:r>
                        <a:rPr lang="en-US" sz="1200" baseline="0" dirty="0" smtClean="0"/>
                        <a:t>, </a:t>
                      </a:r>
                      <a:r>
                        <a:rPr lang="en-US" sz="1200" dirty="0" err="1" smtClean="0"/>
                        <a:t>Weile</a:t>
                      </a:r>
                      <a:r>
                        <a:rPr lang="en-US" sz="1200" dirty="0" smtClean="0"/>
                        <a:t> Wang</a:t>
                      </a:r>
                      <a:r>
                        <a:rPr lang="en-US" sz="1200" baseline="0" dirty="0" smtClean="0"/>
                        <a:t>, Josh Fisher, Philippe </a:t>
                      </a:r>
                      <a:r>
                        <a:rPr lang="en-US" sz="1200" baseline="0" dirty="0" err="1" smtClean="0"/>
                        <a:t>Ciais</a:t>
                      </a:r>
                      <a:r>
                        <a:rPr lang="en-US" sz="1200" baseline="0" dirty="0" smtClean="0"/>
                        <a:t>, Nicolas </a:t>
                      </a:r>
                      <a:r>
                        <a:rPr lang="en-US" sz="1200" baseline="0" dirty="0" err="1" smtClean="0"/>
                        <a:t>Viovy</a:t>
                      </a:r>
                      <a:r>
                        <a:rPr lang="en-US" sz="1200" baseline="0" dirty="0" smtClean="0"/>
                        <a:t>, Philippe </a:t>
                      </a:r>
                      <a:r>
                        <a:rPr lang="en-US" sz="1200" baseline="0" dirty="0" err="1" smtClean="0"/>
                        <a:t>Peylin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919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3" cstate="print"/>
          <a:srcRect t="10481"/>
          <a:stretch>
            <a:fillRect/>
          </a:stretch>
        </p:blipFill>
        <p:spPr bwMode="auto">
          <a:xfrm>
            <a:off x="76200" y="2708275"/>
            <a:ext cx="81534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457200" y="6400800"/>
            <a:ext cx="609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Doney</a:t>
            </a:r>
            <a:r>
              <a:rPr lang="en-US" dirty="0"/>
              <a:t> et al. &amp; Stowe et al. J. Mar. Systems 2009</a:t>
            </a:r>
          </a:p>
        </p:txBody>
      </p:sp>
      <p:sp>
        <p:nvSpPr>
          <p:cNvPr id="15363" name="Title 10"/>
          <p:cNvSpPr>
            <a:spLocks noGrp="1"/>
          </p:cNvSpPr>
          <p:nvPr>
            <p:ph type="title"/>
          </p:nvPr>
        </p:nvSpPr>
        <p:spPr>
          <a:xfrm>
            <a:off x="2209800" y="0"/>
            <a:ext cx="4724400" cy="6858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Ocean Model-Data Skill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762000" y="685800"/>
            <a:ext cx="7543800" cy="1938338"/>
          </a:xfrm>
          <a:prstGeom prst="rect">
            <a:avLst/>
          </a:prstGeom>
          <a:solidFill>
            <a:srgbClr val="FEFE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Quantitative skill measures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chemeClr val="accent2"/>
                </a:solidFill>
              </a:rPr>
              <a:t>bias, correlation, rms error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chemeClr val="accent2"/>
                </a:solidFill>
                <a:cs typeface="Arial" pitchFamily="34" charset="0"/>
              </a:rPr>
              <a:t>Taylor diagrams, modeling efficiency &amp; reduced </a:t>
            </a:r>
            <a:r>
              <a:rPr lang="en-US" sz="2400">
                <a:solidFill>
                  <a:schemeClr val="accent2"/>
                </a:solidFill>
                <a:latin typeface="Symbol" pitchFamily="18" charset="2"/>
              </a:rPr>
              <a:t>c</a:t>
            </a:r>
            <a:r>
              <a:rPr lang="en-US" sz="2400" baseline="3000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 </a:t>
            </a:r>
            <a:endParaRPr lang="en-US" sz="2400">
              <a:latin typeface="Comic Sans MS" pitchFamily="66" charset="0"/>
            </a:endParaRPr>
          </a:p>
          <a:p>
            <a:r>
              <a:rPr lang="en-US" sz="2400"/>
              <a:t>Partition by time-scales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chemeClr val="accent2"/>
                </a:solidFill>
              </a:rPr>
              <a:t>spatial mean, seasonal cycle &amp; interannual variability </a:t>
            </a: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76200" y="2720975"/>
            <a:ext cx="8001000" cy="400050"/>
          </a:xfrm>
          <a:prstGeom prst="rect">
            <a:avLst/>
          </a:prstGeom>
          <a:solidFill>
            <a:srgbClr val="FFFE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Temporal correlation of model and SeaWiFS Chlorophyll Anomalies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7050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5416" y="2656130"/>
            <a:ext cx="2233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MARine</a:t>
            </a:r>
            <a:r>
              <a:rPr lang="en-US" dirty="0" smtClean="0"/>
              <a:t> Ecosystem Model Intercomparison Project" (MAREMIP) is </a:t>
            </a:r>
            <a:r>
              <a:rPr lang="en-US" dirty="0" err="1" smtClean="0"/>
              <a:t>curently</a:t>
            </a:r>
            <a:r>
              <a:rPr lang="en-US" dirty="0" smtClean="0"/>
              <a:t> underway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8010" y="633222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Doney</a:t>
            </a:r>
            <a:r>
              <a:rPr lang="en-US" dirty="0" smtClean="0"/>
              <a:t> et al., 2009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607" y="1356365"/>
            <a:ext cx="7856095" cy="54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00434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CMIP5 for the IPCC 5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Assessment is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fundamentally different from C4MIP: historical transient model simulations forced with observed trajectories of atmospheric composition and land use are now available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56" y="927762"/>
            <a:ext cx="84867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68240"/>
            <a:ext cx="9144000" cy="100434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ILAMB 1.0 benchmark is now under development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NASA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observations will contribute to many of the components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279"/>
            <a:ext cx="9144000" cy="1143000"/>
          </a:xfrm>
        </p:spPr>
        <p:txBody>
          <a:bodyPr/>
          <a:lstStyle/>
          <a:p>
            <a:r>
              <a:rPr lang="en-US" sz="3200" dirty="0" smtClean="0"/>
              <a:t>Challenge for the future:</a:t>
            </a:r>
            <a:br>
              <a:rPr lang="en-US" sz="3200" dirty="0" smtClean="0"/>
            </a:br>
            <a:r>
              <a:rPr lang="en-US" sz="3200" dirty="0" smtClean="0"/>
              <a:t>How do we constrain future scenarios of carbon cycle change using contemporary observations?</a:t>
            </a:r>
            <a:endParaRPr lang="en-US" sz="32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103" y="1776804"/>
            <a:ext cx="561022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61242" y="6396335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Hall and </a:t>
            </a:r>
            <a:r>
              <a:rPr lang="en-US" sz="2400" dirty="0" err="1" smtClean="0"/>
              <a:t>Qu</a:t>
            </a:r>
            <a:r>
              <a:rPr lang="en-US" sz="2400" dirty="0" smtClean="0"/>
              <a:t> 2006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02964" y="157396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Snow – albedo feedback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73627" y="3914932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of 21</a:t>
            </a:r>
            <a:r>
              <a:rPr lang="en-US" baseline="30000" dirty="0" smtClean="0"/>
              <a:t>st</a:t>
            </a:r>
            <a:r>
              <a:rPr lang="en-US" dirty="0" smtClean="0"/>
              <a:t> century feedback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1697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Contemporary observations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18"/>
            <a:ext cx="8229600" cy="1143000"/>
          </a:xfrm>
        </p:spPr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0540"/>
            <a:ext cx="8184630" cy="4525963"/>
          </a:xfrm>
        </p:spPr>
        <p:txBody>
          <a:bodyPr/>
          <a:lstStyle/>
          <a:p>
            <a:r>
              <a:rPr lang="en-US" sz="2400" dirty="0" smtClean="0"/>
              <a:t>Coupled models</a:t>
            </a:r>
          </a:p>
          <a:p>
            <a:pPr lvl="1"/>
            <a:r>
              <a:rPr lang="en-US" sz="2400" dirty="0" smtClean="0"/>
              <a:t>We can improve the efficacy of future MIPs by increasing investment in high quality driver data sets and reusable open-source benchmarking systems</a:t>
            </a:r>
          </a:p>
          <a:p>
            <a:r>
              <a:rPr lang="en-US" sz="2400" dirty="0" smtClean="0"/>
              <a:t>Atmospheric transport models</a:t>
            </a:r>
          </a:p>
          <a:p>
            <a:pPr lvl="1"/>
            <a:r>
              <a:rPr lang="en-US" sz="2000" dirty="0" smtClean="0"/>
              <a:t>New observations from TCCON, HIPPO, CARVE, and OCO-2 provide a fundamentally new level of constraint on surface fluxes and atm. transport</a:t>
            </a:r>
          </a:p>
          <a:p>
            <a:pPr lvl="1"/>
            <a:r>
              <a:rPr lang="en-US" sz="2000" dirty="0" smtClean="0"/>
              <a:t>Future progress in reducing uncertainties will require closer collaboration with experts in areas of atm. dynamics, convection and data assimilation (e.g., </a:t>
            </a:r>
            <a:r>
              <a:rPr lang="en-US" sz="2000" dirty="0" err="1" smtClean="0"/>
              <a:t>Kalnay</a:t>
            </a:r>
            <a:r>
              <a:rPr lang="en-US" sz="2000" dirty="0" smtClean="0"/>
              <a:t>-Fung NCEP collaboration)</a:t>
            </a:r>
          </a:p>
          <a:p>
            <a:r>
              <a:rPr lang="en-US" sz="2400" dirty="0" smtClean="0"/>
              <a:t>Land and ocean models</a:t>
            </a:r>
          </a:p>
          <a:p>
            <a:pPr lvl="1"/>
            <a:r>
              <a:rPr lang="en-US" sz="2000" dirty="0" smtClean="0"/>
              <a:t>Both data-driven and coupled model intercomparison projects are underway – benchmarking requirements are similar</a:t>
            </a:r>
          </a:p>
          <a:p>
            <a:pPr lvl="1"/>
            <a:r>
              <a:rPr lang="en-US" sz="2000" dirty="0" smtClean="0"/>
              <a:t>Significant improvements in process level understanding making their way into models, slowly!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Content Placeholder 7" descr="iStock_000011509776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62062" y="175885"/>
            <a:ext cx="2068643" cy="136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What is a benchmark?</a:t>
            </a:r>
            <a:br>
              <a:rPr lang="en-US" sz="3200" smtClean="0"/>
            </a:br>
            <a:endParaRPr lang="en-US" sz="3200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95400"/>
            <a:ext cx="4589463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10"/>
          <p:cNvSpPr txBox="1">
            <a:spLocks noChangeArrowheads="1"/>
          </p:cNvSpPr>
          <p:nvPr/>
        </p:nvSpPr>
        <p:spPr bwMode="auto">
          <a:xfrm>
            <a:off x="354496" y="1503362"/>
            <a:ext cx="373380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dirty="0"/>
              <a:t>A quantitative test of model function, for which the uncertainties associated with the observations can be quantified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Acceptable performance on benchmarks </a:t>
            </a:r>
            <a:r>
              <a:rPr lang="en-US" b="1" i="1" dirty="0"/>
              <a:t>is a necessary but not sufficient condition </a:t>
            </a:r>
            <a:r>
              <a:rPr lang="en-US" dirty="0"/>
              <a:t>for a fully functioning model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/>
              <a:t>Since all datasets have strengths and weaknesses, an effective benchmark may be one that draws upon a broad set of independent observations to evaluate model performance on multiple temporal and spatial scales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State of the Art: </a:t>
            </a:r>
            <a:br>
              <a:rPr lang="en-US" dirty="0" smtClean="0"/>
            </a:br>
            <a:r>
              <a:rPr lang="en-US" dirty="0" smtClean="0"/>
              <a:t>Coupled Land-Ocean-Atmosphere MIPs</a:t>
            </a:r>
            <a:endParaRPr lang="en-US" dirty="0"/>
          </a:p>
        </p:txBody>
      </p:sp>
      <p:pic>
        <p:nvPicPr>
          <p:cNvPr id="8" name="Content Placeholder 7" descr="iStock_000011509776Smal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8757" y="1215818"/>
            <a:ext cx="7922100" cy="5272068"/>
          </a:xfrm>
        </p:spPr>
      </p:pic>
      <p:sp>
        <p:nvSpPr>
          <p:cNvPr id="9" name="TextBox 8"/>
          <p:cNvSpPr txBox="1"/>
          <p:nvPr/>
        </p:nvSpPr>
        <p:spPr>
          <a:xfrm>
            <a:off x="6100603" y="6488668"/>
            <a:ext cx="2435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Keith </a:t>
            </a:r>
            <a:r>
              <a:rPr lang="en-US" sz="1400" dirty="0" err="1" smtClean="0"/>
              <a:t>Szafranski</a:t>
            </a:r>
            <a:r>
              <a:rPr lang="en-US" sz="1400" dirty="0" smtClean="0"/>
              <a:t>/</a:t>
            </a:r>
            <a:r>
              <a:rPr lang="en-US" sz="1400" dirty="0" err="1" smtClean="0"/>
              <a:t>istockphoto</a:t>
            </a:r>
            <a:endParaRPr lang="en-US" sz="1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International Land Model Benchmarking (ILAMB) Project Goals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sz="2000" smtClean="0"/>
              <a:t>Develop benchmarks for land model performance, with a focus on carbon cycle, ecosystem, surface energy, and hydrological processes.  The benchmarks should be designed and accepted by the community.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000" smtClean="0"/>
          </a:p>
          <a:p>
            <a:pPr marL="457200" indent="-457200" eaLnBrk="1" hangingPunct="1">
              <a:buFontTx/>
              <a:buAutoNum type="arabicPeriod"/>
            </a:pPr>
            <a:r>
              <a:rPr lang="en-US" sz="2000" smtClean="0"/>
              <a:t>Apply these benchmarks to global models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000" smtClean="0"/>
          </a:p>
          <a:p>
            <a:pPr marL="457200" indent="-457200" eaLnBrk="1" hangingPunct="1">
              <a:buFontTx/>
              <a:buAutoNum type="arabicPeriod"/>
            </a:pPr>
            <a:r>
              <a:rPr lang="en-US" sz="2000" smtClean="0"/>
              <a:t>Support the design and development of a new, open-source, benchmarking software system for either diagnostic or  model intercomparison purposes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000" smtClean="0"/>
          </a:p>
          <a:p>
            <a:pPr marL="457200" indent="-457200" eaLnBrk="1" hangingPunct="1">
              <a:buFontTx/>
              <a:buAutoNum type="arabicPeriod"/>
            </a:pPr>
            <a:r>
              <a:rPr lang="en-US" sz="2000" smtClean="0"/>
              <a:t>Strengthen linkages between experimental, monitoring, remote sensing, and climate modeling communities in the design of new model tests and new measurement programs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000" smtClean="0"/>
          </a:p>
          <a:p>
            <a:pPr marL="457200" indent="-457200" eaLnBrk="1" hangingPunct="1"/>
            <a:endParaRPr lang="en-US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Why develop a new, open-source, benchmarking software system via ILAMB?</a:t>
            </a: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685800" y="2057400"/>
            <a:ext cx="769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295400" y="2667000"/>
            <a:ext cx="1676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GCP TRENDY</a:t>
            </a: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3048000" y="2667000"/>
            <a:ext cx="1676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CMIP5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6629400" y="2667000"/>
            <a:ext cx="1676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IPCC AR6</a:t>
            </a:r>
          </a:p>
          <a:p>
            <a:pPr algn="ctr"/>
            <a:r>
              <a:rPr lang="en-US"/>
              <a:t>…</a:t>
            </a:r>
          </a:p>
        </p:txBody>
      </p:sp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4800600" y="2667000"/>
            <a:ext cx="1676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Future  MIPs</a:t>
            </a:r>
          </a:p>
        </p:txBody>
      </p:sp>
      <p:sp>
        <p:nvSpPr>
          <p:cNvPr id="20488" name="Line 12"/>
          <p:cNvSpPr>
            <a:spLocks noChangeShapeType="1"/>
          </p:cNvSpPr>
          <p:nvPr/>
        </p:nvSpPr>
        <p:spPr bwMode="auto">
          <a:xfrm flipV="1">
            <a:off x="762000" y="1905000"/>
            <a:ext cx="7620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Line 13"/>
          <p:cNvSpPr>
            <a:spLocks noChangeShapeType="1"/>
          </p:cNvSpPr>
          <p:nvPr/>
        </p:nvSpPr>
        <p:spPr bwMode="auto">
          <a:xfrm>
            <a:off x="8229600" y="1676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14"/>
          <p:cNvSpPr>
            <a:spLocks noChangeShapeType="1"/>
          </p:cNvSpPr>
          <p:nvPr/>
        </p:nvSpPr>
        <p:spPr bwMode="auto">
          <a:xfrm flipH="1">
            <a:off x="8229600" y="20574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Line 16"/>
          <p:cNvSpPr>
            <a:spLocks noChangeShapeType="1"/>
          </p:cNvSpPr>
          <p:nvPr/>
        </p:nvSpPr>
        <p:spPr bwMode="auto">
          <a:xfrm flipV="1">
            <a:off x="2209800" y="2133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Line 17"/>
          <p:cNvSpPr>
            <a:spLocks noChangeShapeType="1"/>
          </p:cNvSpPr>
          <p:nvPr/>
        </p:nvSpPr>
        <p:spPr bwMode="auto">
          <a:xfrm flipV="1">
            <a:off x="3962400" y="2133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Line 18"/>
          <p:cNvSpPr>
            <a:spLocks noChangeShapeType="1"/>
          </p:cNvSpPr>
          <p:nvPr/>
        </p:nvSpPr>
        <p:spPr bwMode="auto">
          <a:xfrm flipV="1">
            <a:off x="5638800" y="2209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Line 19"/>
          <p:cNvSpPr>
            <a:spLocks noChangeShapeType="1"/>
          </p:cNvSpPr>
          <p:nvPr/>
        </p:nvSpPr>
        <p:spPr bwMode="auto">
          <a:xfrm flipV="1">
            <a:off x="7467600" y="2286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Text Box 20"/>
          <p:cNvSpPr txBox="1">
            <a:spLocks noChangeArrowheads="1"/>
          </p:cNvSpPr>
          <p:nvPr/>
        </p:nvSpPr>
        <p:spPr bwMode="auto">
          <a:xfrm>
            <a:off x="304800" y="3962400"/>
            <a:ext cx="8610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Human capital costs of making rigorous data-model comparisons is considerable and constrains the scope of individual MIPs</a:t>
            </a:r>
          </a:p>
          <a:p>
            <a:endParaRPr lang="en-US"/>
          </a:p>
          <a:p>
            <a:r>
              <a:rPr lang="en-US"/>
              <a:t>Many MIPs spend resources “reinventing the wheel” in terms of variable naming conventions, model simulation protocols, and analysis software</a:t>
            </a:r>
          </a:p>
          <a:p>
            <a:endParaRPr lang="en-US"/>
          </a:p>
          <a:p>
            <a:r>
              <a:rPr lang="en-US" b="1"/>
              <a:t>Need for ILAMB: </a:t>
            </a:r>
            <a:r>
              <a:rPr lang="en-US"/>
              <a:t>Each new MIP has access to the data-model comparison modules from past MIPs through ILAMB (i.e., MIPs use one common modular software system). Standardized international naming conventions also increase MIP efficiency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/>
              <a:t>C4MIP was the first model intercomparison for fully coupled climate-carbon models</a:t>
            </a:r>
            <a:endParaRPr lang="en-US" sz="32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711" y="1457325"/>
            <a:ext cx="78295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3314" y="296499"/>
            <a:ext cx="5558972" cy="656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41600" y="2032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Coupled models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1771" y="181428"/>
            <a:ext cx="27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climate change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914"/>
          </a:xfrm>
        </p:spPr>
        <p:txBody>
          <a:bodyPr/>
          <a:lstStyle/>
          <a:p>
            <a:r>
              <a:rPr lang="en-US" dirty="0" smtClean="0"/>
              <a:t>Lessons learned from C</a:t>
            </a:r>
            <a:r>
              <a:rPr lang="en-US" baseline="30000" dirty="0" smtClean="0"/>
              <a:t>4</a:t>
            </a:r>
            <a:r>
              <a:rPr lang="en-US" dirty="0" smtClean="0"/>
              <a:t>MIP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53" y="714363"/>
            <a:ext cx="6691681" cy="4525963"/>
          </a:xfrm>
        </p:spPr>
        <p:txBody>
          <a:bodyPr/>
          <a:lstStyle/>
          <a:p>
            <a:r>
              <a:rPr lang="en-US" sz="2400" dirty="0" smtClean="0"/>
              <a:t>Direct:</a:t>
            </a:r>
          </a:p>
          <a:p>
            <a:pPr lvl="1"/>
            <a:r>
              <a:rPr lang="en-US" sz="2000" dirty="0" smtClean="0"/>
              <a:t>Elegant framework for separating the climate-carbon feedback into climate sensitivity, carbon storage sensitivity to atm.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and carbon storage sensitivity to climate components appears to work reasonably well across models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Indirect effects on modeling community:</a:t>
            </a:r>
          </a:p>
          <a:p>
            <a:pPr lvl="1"/>
            <a:r>
              <a:rPr lang="en-US" sz="2000" dirty="0" smtClean="0"/>
              <a:t>All the models showed strong carbon uptake at high northern latitudes, yet none had an explicit representation of permafrost carbon processes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Losses of carbon from the terrestrial biosphere were triggered more by tropical NPP responses to drought than temperature-driven increases in heterotrophic respiration</a:t>
            </a:r>
          </a:p>
          <a:p>
            <a:pPr lvl="1">
              <a:buNone/>
            </a:pPr>
            <a:endParaRPr lang="en-US" sz="2000" dirty="0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06" y="2750503"/>
            <a:ext cx="5792208" cy="84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tund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74" y="3792604"/>
            <a:ext cx="1798820" cy="1245547"/>
          </a:xfrm>
          <a:prstGeom prst="rect">
            <a:avLst/>
          </a:prstGeom>
          <a:noFill/>
        </p:spPr>
      </p:pic>
      <p:pic>
        <p:nvPicPr>
          <p:cNvPr id="7" name="Picture 2" descr="borneocan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9072" y="5175354"/>
            <a:ext cx="1089838" cy="1622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/>
              <a:t>C</a:t>
            </a:r>
            <a:r>
              <a:rPr lang="en-US" sz="3200" baseline="30000" dirty="0" smtClean="0"/>
              <a:t>4</a:t>
            </a:r>
            <a:r>
              <a:rPr lang="en-US" sz="3200" dirty="0" smtClean="0"/>
              <a:t>MIP has provided motivation for improving high latitude permafrost processes in climate models </a:t>
            </a:r>
            <a:endParaRPr lang="en-US" sz="32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85" y="1626234"/>
            <a:ext cx="8395620" cy="416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987" y="6280879"/>
            <a:ext cx="26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Koven</a:t>
            </a:r>
            <a:r>
              <a:rPr lang="en-US" dirty="0" smtClean="0"/>
              <a:t> et al. 2011 PNAS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/>
              <a:t>C</a:t>
            </a:r>
            <a:r>
              <a:rPr lang="en-US" sz="3200" baseline="30000" dirty="0" smtClean="0"/>
              <a:t>4</a:t>
            </a:r>
            <a:r>
              <a:rPr lang="en-US" sz="3200" dirty="0" smtClean="0"/>
              <a:t>MIP also has provide some motivation for understanding drought effects in tropical ecosystems</a:t>
            </a:r>
            <a:endParaRPr lang="en-US" sz="32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52" y="1784658"/>
            <a:ext cx="4601981" cy="344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59567" y="5426443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et al. (2011)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951" y="2317229"/>
            <a:ext cx="4497049" cy="243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623810" y="5039197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Zhao and Running (2010)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599"/>
            <a:ext cx="9144000" cy="1143000"/>
          </a:xfrm>
        </p:spPr>
        <p:txBody>
          <a:bodyPr/>
          <a:lstStyle/>
          <a:p>
            <a:r>
              <a:rPr lang="en-US" sz="2800" dirty="0" smtClean="0"/>
              <a:t>Drought stress also lowers ET and regional water vapor during the dry season, with consequences for fires</a:t>
            </a:r>
            <a:endParaRPr lang="en-US" sz="2800" dirty="0"/>
          </a:p>
        </p:txBody>
      </p:sp>
      <p:pic>
        <p:nvPicPr>
          <p:cNvPr id="6" name="图片 1"/>
          <p:cNvPicPr/>
          <p:nvPr/>
        </p:nvPicPr>
        <p:blipFill>
          <a:blip r:embed="rId3" cstate="print"/>
          <a:srcRect b="68391"/>
          <a:stretch>
            <a:fillRect/>
          </a:stretch>
        </p:blipFill>
        <p:spPr bwMode="auto">
          <a:xfrm>
            <a:off x="0" y="2608289"/>
            <a:ext cx="4392118" cy="244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2"/>
          <p:cNvPicPr/>
          <p:nvPr/>
        </p:nvPicPr>
        <p:blipFill>
          <a:blip r:embed="rId4" cstate="print"/>
          <a:srcRect t="37655"/>
          <a:stretch>
            <a:fillRect/>
          </a:stretch>
        </p:blipFill>
        <p:spPr bwMode="auto">
          <a:xfrm>
            <a:off x="4871803" y="2323479"/>
            <a:ext cx="3912433" cy="320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"/>
          <p:cNvPicPr/>
          <p:nvPr/>
        </p:nvPicPr>
        <p:blipFill>
          <a:blip r:embed="rId3" cstate="print"/>
          <a:srcRect t="94365"/>
          <a:stretch>
            <a:fillRect/>
          </a:stretch>
        </p:blipFill>
        <p:spPr bwMode="auto">
          <a:xfrm>
            <a:off x="-1" y="4976734"/>
            <a:ext cx="4392119" cy="55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21115" y="648866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 et al. submitted GCB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98033" y="2638269"/>
            <a:ext cx="254833" cy="2323474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77325" y="2610788"/>
            <a:ext cx="212361" cy="2350956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68513" y="2608289"/>
            <a:ext cx="279816" cy="2383436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8445" y="18737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droughts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18349" y="2248525"/>
            <a:ext cx="569625" cy="269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3236632" y="2243102"/>
            <a:ext cx="1243" cy="320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10198" y="2281003"/>
            <a:ext cx="612097" cy="2223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4577" y="5404380"/>
            <a:ext cx="3942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Brazilian Amazon, fires in </a:t>
            </a:r>
          </a:p>
          <a:p>
            <a:r>
              <a:rPr lang="en-US" dirty="0" smtClean="0"/>
              <a:t>tropical forests have not declined at the same rate as deforestation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90543" y="2766111"/>
            <a:ext cx="115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Deforest. </a:t>
            </a:r>
          </a:p>
          <a:p>
            <a:r>
              <a:rPr lang="en-US" dirty="0" smtClean="0"/>
              <a:t>Level: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1611</Words>
  <Application>Microsoft Office PowerPoint</Application>
  <PresentationFormat>On-screen Show (4:3)</PresentationFormat>
  <Paragraphs>198</Paragraphs>
  <Slides>31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Equation</vt:lpstr>
      <vt:lpstr>Slide</vt:lpstr>
      <vt:lpstr>Lessons learned through Model Intercomparison (MIP) Studies:  Land-atmosphere-ocean interactions and the challenges of coupled modeling through model intercomparison activities   </vt:lpstr>
      <vt:lpstr>Talk Overview</vt:lpstr>
      <vt:lpstr>State of the Art:  Coupled Land-Ocean-Atmosphere MIPs</vt:lpstr>
      <vt:lpstr>C4MIP was the first model intercomparison for fully coupled climate-carbon models</vt:lpstr>
      <vt:lpstr>Slide 5</vt:lpstr>
      <vt:lpstr>Lessons learned from C4MIP </vt:lpstr>
      <vt:lpstr>C4MIP has provided motivation for improving high latitude permafrost processes in climate models </vt:lpstr>
      <vt:lpstr>C4MIP also has provide some motivation for understanding drought effects in tropical ecosystems</vt:lpstr>
      <vt:lpstr>Drought stress also lowers ET and regional water vapor during the dry season, with consequences for fires</vt:lpstr>
      <vt:lpstr>Isotope tracers also provide insight about ecosystem processes and their response to drought</vt:lpstr>
      <vt:lpstr>Extending the C4MIP conceptual framework: It may be possible to separate bL into more easily digestible components:</vt:lpstr>
      <vt:lpstr>New syntheses of aboveground biomass constrain the carbon uptake potential of ecosystems in coupled models to both elevated CO2 (bL) and climate</vt:lpstr>
      <vt:lpstr>Example application:  Explaining model-to-model differences in their responses to historical changes in atmospheric CO2 and N deposition</vt:lpstr>
      <vt:lpstr>Lessons and legacies of atmospheric transport model intercomparison</vt:lpstr>
      <vt:lpstr>HIAPER Pole to Pole Observations: Latest transects from Sept 2011</vt:lpstr>
      <vt:lpstr>New constraints on N2O emissions from atmospheric measurements</vt:lpstr>
      <vt:lpstr>Why Benchmark?  Ordering from least to most controversial!</vt:lpstr>
      <vt:lpstr>Example of an early carbon benchmarking system:  C-LAMP</vt:lpstr>
      <vt:lpstr>Use of the most robust aspects  of observations important for reducing model uncertainties</vt:lpstr>
      <vt:lpstr>Lessons from NACP (NACP) Regional Interim Synthesis: Terrestrial Biospheric Model Intercomparison</vt:lpstr>
      <vt:lpstr>Multi-Scale Synthesis and Terrestrial Biospheric Model Intercomparison Project (MsTMIP)  </vt:lpstr>
      <vt:lpstr>Ocean Model-Data Skill</vt:lpstr>
      <vt:lpstr>Slide 23</vt:lpstr>
      <vt:lpstr>Slide 24</vt:lpstr>
      <vt:lpstr>Slide 25</vt:lpstr>
      <vt:lpstr>Challenge for the future: How do we constrain future scenarios of carbon cycle change using contemporary observations?</vt:lpstr>
      <vt:lpstr>Concluding remarks</vt:lpstr>
      <vt:lpstr>Backup Slides</vt:lpstr>
      <vt:lpstr>What is a benchmark? </vt:lpstr>
      <vt:lpstr>International Land Model Benchmarking (ILAMB) Project Goals</vt:lpstr>
      <vt:lpstr>Why develop a new, open-source, benchmarking software system via ILAMB?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</dc:creator>
  <cp:lastModifiedBy>Jim</cp:lastModifiedBy>
  <cp:revision>169</cp:revision>
  <dcterms:created xsi:type="dcterms:W3CDTF">2010-11-24T06:16:10Z</dcterms:created>
  <dcterms:modified xsi:type="dcterms:W3CDTF">2011-10-10T15:55:58Z</dcterms:modified>
</cp:coreProperties>
</file>