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4042" r:id="rId1"/>
  </p:sldMasterIdLst>
  <p:notesMasterIdLst>
    <p:notesMasterId r:id="rId12"/>
  </p:notesMasterIdLst>
  <p:handoutMasterIdLst>
    <p:handoutMasterId r:id="rId13"/>
  </p:handoutMasterIdLst>
  <p:sldIdLst>
    <p:sldId id="992" r:id="rId2"/>
    <p:sldId id="1227" r:id="rId3"/>
    <p:sldId id="1261" r:id="rId4"/>
    <p:sldId id="1262" r:id="rId5"/>
    <p:sldId id="1250" r:id="rId6"/>
    <p:sldId id="1251" r:id="rId7"/>
    <p:sldId id="1255" r:id="rId8"/>
    <p:sldId id="1258" r:id="rId9"/>
    <p:sldId id="1260" r:id="rId10"/>
    <p:sldId id="1263" r:id="rId11"/>
  </p:sldIdLst>
  <p:sldSz cx="9144000" cy="6858000" type="screen4x3"/>
  <p:notesSz cx="6985000" cy="9271000"/>
  <p:embeddedFontLst>
    <p:embeddedFont>
      <p:font typeface="Tahoma" pitchFamily="34" charset="0"/>
      <p:regular r:id="rId14"/>
      <p:bold r:id="rId15"/>
    </p:embeddedFont>
    <p:embeddedFont>
      <p:font typeface="Calibri" pitchFamily="34" charset="0"/>
      <p:regular r:id="rId16"/>
      <p:bold r:id="rId17"/>
      <p:italic r:id="rId18"/>
      <p:boldItalic r:id="rId19"/>
    </p:embeddedFont>
    <p:embeddedFont>
      <p:font typeface="Aharoni" pitchFamily="2" charset="-79"/>
      <p:bold r:id="rId20"/>
    </p:embeddedFont>
    <p:embeddedFont>
      <p:font typeface="Arial Black" pitchFamily="34" charset="0"/>
      <p:bold r:id="rId21"/>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Times New Roman" pitchFamily="18" charset="0"/>
      </a:defRPr>
    </a:lvl1pPr>
    <a:lvl2pPr marL="457200" algn="l" rtl="0" fontAlgn="base">
      <a:spcBef>
        <a:spcPct val="0"/>
      </a:spcBef>
      <a:spcAft>
        <a:spcPct val="0"/>
      </a:spcAft>
      <a:defRPr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kern="1200">
        <a:solidFill>
          <a:schemeClr val="tx1"/>
        </a:solidFill>
        <a:latin typeface="Arial" pitchFamily="34" charset="0"/>
        <a:ea typeface="+mn-ea"/>
        <a:cs typeface="Times New Roman" pitchFamily="18" charset="0"/>
      </a:defRPr>
    </a:lvl5pPr>
    <a:lvl6pPr marL="2286000" algn="l" defTabSz="914400" rtl="0" eaLnBrk="1" latinLnBrk="0" hangingPunct="1">
      <a:defRPr kern="1200">
        <a:solidFill>
          <a:schemeClr val="tx1"/>
        </a:solidFill>
        <a:latin typeface="Arial" pitchFamily="34" charset="0"/>
        <a:ea typeface="+mn-ea"/>
        <a:cs typeface="Times New Roman" pitchFamily="18" charset="0"/>
      </a:defRPr>
    </a:lvl6pPr>
    <a:lvl7pPr marL="2743200" algn="l" defTabSz="914400" rtl="0" eaLnBrk="1" latinLnBrk="0" hangingPunct="1">
      <a:defRPr kern="1200">
        <a:solidFill>
          <a:schemeClr val="tx1"/>
        </a:solidFill>
        <a:latin typeface="Arial" pitchFamily="34" charset="0"/>
        <a:ea typeface="+mn-ea"/>
        <a:cs typeface="Times New Roman" pitchFamily="18" charset="0"/>
      </a:defRPr>
    </a:lvl7pPr>
    <a:lvl8pPr marL="3200400" algn="l" defTabSz="914400" rtl="0" eaLnBrk="1" latinLnBrk="0" hangingPunct="1">
      <a:defRPr kern="1200">
        <a:solidFill>
          <a:schemeClr val="tx1"/>
        </a:solidFill>
        <a:latin typeface="Arial" pitchFamily="34" charset="0"/>
        <a:ea typeface="+mn-ea"/>
        <a:cs typeface="Times New Roman" pitchFamily="18" charset="0"/>
      </a:defRPr>
    </a:lvl8pPr>
    <a:lvl9pPr marL="3657600" algn="l" defTabSz="914400" rtl="0" eaLnBrk="1" latinLnBrk="0" hangingPunct="1">
      <a:defRPr kern="1200">
        <a:solidFill>
          <a:schemeClr val="tx1"/>
        </a:solidFill>
        <a:latin typeface="Arial"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D9F348"/>
    <a:srgbClr val="0071C2"/>
    <a:srgbClr val="3399FF"/>
    <a:srgbClr val="0066CC"/>
    <a:srgbClr val="02CE15"/>
    <a:srgbClr val="000099"/>
    <a:srgbClr val="996600"/>
    <a:srgbClr val="FF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4" autoAdjust="0"/>
    <p:restoredTop sz="77255" autoAdjust="0"/>
  </p:normalViewPr>
  <p:slideViewPr>
    <p:cSldViewPr>
      <p:cViewPr>
        <p:scale>
          <a:sx n="100" d="100"/>
          <a:sy n="100" d="100"/>
        </p:scale>
        <p:origin x="-1320" y="-378"/>
      </p:cViewPr>
      <p:guideLst>
        <p:guide orient="horz" pos="2160"/>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p:scale>
          <a:sx n="75" d="100"/>
          <a:sy n="75" d="100"/>
        </p:scale>
        <p:origin x="-2568" y="-102"/>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27363" cy="463550"/>
          </a:xfrm>
          <a:prstGeom prst="rect">
            <a:avLst/>
          </a:prstGeom>
          <a:noFill/>
          <a:ln w="12700" cap="sq">
            <a:noFill/>
            <a:miter lim="800000"/>
            <a:headEnd type="none" w="sm" len="sm"/>
            <a:tailEnd type="none" w="sm" len="sm"/>
          </a:ln>
          <a:effectLst/>
        </p:spPr>
        <p:txBody>
          <a:bodyPr vert="horz" wrap="square" lIns="92885" tIns="46442" rIns="92885" bIns="46442" numCol="1" anchor="t" anchorCtr="0" compatLnSpc="1">
            <a:prstTxWarp prst="textNoShape">
              <a:avLst/>
            </a:prstTxWarp>
          </a:bodyPr>
          <a:lstStyle>
            <a:lvl1pPr defTabSz="928688" eaLnBrk="0" hangingPunct="0">
              <a:defRPr sz="1200" dirty="0">
                <a:latin typeface="Times New Roman" pitchFamily="18" charset="0"/>
              </a:defRPr>
            </a:lvl1pPr>
          </a:lstStyle>
          <a:p>
            <a:pPr>
              <a:defRPr/>
            </a:pPr>
            <a:endParaRPr lang="en-US" dirty="0"/>
          </a:p>
        </p:txBody>
      </p:sp>
      <p:sp>
        <p:nvSpPr>
          <p:cNvPr id="20483" name="Rectangle 3"/>
          <p:cNvSpPr>
            <a:spLocks noGrp="1" noChangeArrowheads="1"/>
          </p:cNvSpPr>
          <p:nvPr>
            <p:ph type="dt" sz="quarter" idx="1"/>
          </p:nvPr>
        </p:nvSpPr>
        <p:spPr bwMode="auto">
          <a:xfrm>
            <a:off x="3957638" y="0"/>
            <a:ext cx="3027362" cy="463550"/>
          </a:xfrm>
          <a:prstGeom prst="rect">
            <a:avLst/>
          </a:prstGeom>
          <a:noFill/>
          <a:ln w="12700" cap="sq">
            <a:noFill/>
            <a:miter lim="800000"/>
            <a:headEnd type="none" w="sm" len="sm"/>
            <a:tailEnd type="none" w="sm" len="sm"/>
          </a:ln>
          <a:effectLst/>
        </p:spPr>
        <p:txBody>
          <a:bodyPr vert="horz" wrap="square" lIns="92885" tIns="46442" rIns="92885" bIns="46442" numCol="1" anchor="t" anchorCtr="0" compatLnSpc="1">
            <a:prstTxWarp prst="textNoShape">
              <a:avLst/>
            </a:prstTxWarp>
          </a:bodyPr>
          <a:lstStyle>
            <a:lvl1pPr algn="r" defTabSz="928688" eaLnBrk="0" hangingPunct="0">
              <a:defRPr sz="1200" dirty="0">
                <a:latin typeface="Times New Roman" pitchFamily="18" charset="0"/>
              </a:defRPr>
            </a:lvl1pPr>
          </a:lstStyle>
          <a:p>
            <a:pPr>
              <a:defRPr/>
            </a:pPr>
            <a:endParaRPr lang="en-US" dirty="0"/>
          </a:p>
        </p:txBody>
      </p:sp>
      <p:sp>
        <p:nvSpPr>
          <p:cNvPr id="20484" name="Rectangle 4"/>
          <p:cNvSpPr>
            <a:spLocks noGrp="1" noChangeArrowheads="1"/>
          </p:cNvSpPr>
          <p:nvPr>
            <p:ph type="ftr" sz="quarter" idx="2"/>
          </p:nvPr>
        </p:nvSpPr>
        <p:spPr bwMode="auto">
          <a:xfrm>
            <a:off x="0" y="8807450"/>
            <a:ext cx="3027363" cy="463550"/>
          </a:xfrm>
          <a:prstGeom prst="rect">
            <a:avLst/>
          </a:prstGeom>
          <a:noFill/>
          <a:ln w="12700" cap="sq">
            <a:noFill/>
            <a:miter lim="800000"/>
            <a:headEnd type="none" w="sm" len="sm"/>
            <a:tailEnd type="none" w="sm" len="sm"/>
          </a:ln>
          <a:effectLst/>
        </p:spPr>
        <p:txBody>
          <a:bodyPr vert="horz" wrap="square" lIns="92885" tIns="46442" rIns="92885" bIns="46442" numCol="1" anchor="b" anchorCtr="0" compatLnSpc="1">
            <a:prstTxWarp prst="textNoShape">
              <a:avLst/>
            </a:prstTxWarp>
          </a:bodyPr>
          <a:lstStyle>
            <a:lvl1pPr defTabSz="928688" eaLnBrk="0" hangingPunct="0">
              <a:defRPr sz="1200" dirty="0">
                <a:latin typeface="Times New Roman" pitchFamily="18" charset="0"/>
              </a:defRPr>
            </a:lvl1pPr>
          </a:lstStyle>
          <a:p>
            <a:pPr>
              <a:defRPr/>
            </a:pPr>
            <a:endParaRPr lang="en-US" dirty="0"/>
          </a:p>
        </p:txBody>
      </p:sp>
      <p:sp>
        <p:nvSpPr>
          <p:cNvPr id="20485" name="Rectangle 5"/>
          <p:cNvSpPr>
            <a:spLocks noGrp="1" noChangeArrowheads="1"/>
          </p:cNvSpPr>
          <p:nvPr>
            <p:ph type="sldNum" sz="quarter" idx="3"/>
          </p:nvPr>
        </p:nvSpPr>
        <p:spPr bwMode="auto">
          <a:xfrm>
            <a:off x="3957638" y="8807450"/>
            <a:ext cx="3027362" cy="463550"/>
          </a:xfrm>
          <a:prstGeom prst="rect">
            <a:avLst/>
          </a:prstGeom>
          <a:noFill/>
          <a:ln w="12700" cap="sq">
            <a:noFill/>
            <a:miter lim="800000"/>
            <a:headEnd type="none" w="sm" len="sm"/>
            <a:tailEnd type="none" w="sm" len="sm"/>
          </a:ln>
          <a:effectLst/>
        </p:spPr>
        <p:txBody>
          <a:bodyPr vert="horz" wrap="square" lIns="92885" tIns="46442" rIns="92885" bIns="46442" numCol="1" anchor="b" anchorCtr="0" compatLnSpc="1">
            <a:prstTxWarp prst="textNoShape">
              <a:avLst/>
            </a:prstTxWarp>
          </a:bodyPr>
          <a:lstStyle>
            <a:lvl1pPr algn="r" defTabSz="928688" eaLnBrk="0" hangingPunct="0">
              <a:defRPr sz="1200">
                <a:latin typeface="Times New Roman" pitchFamily="18" charset="0"/>
              </a:defRPr>
            </a:lvl1pPr>
          </a:lstStyle>
          <a:p>
            <a:pPr>
              <a:defRPr/>
            </a:pPr>
            <a:fld id="{F1E75247-3078-443A-8DD8-BA87EB24DCCD}" type="slidenum">
              <a:rPr lang="en-US"/>
              <a:pPr>
                <a:defRPr/>
              </a:pPr>
              <a:t>‹#›</a:t>
            </a:fld>
            <a:endParaRPr lang="en-US" dirty="0"/>
          </a:p>
        </p:txBody>
      </p:sp>
    </p:spTree>
    <p:extLst>
      <p:ext uri="{BB962C8B-B14F-4D97-AF65-F5344CB8AC3E}">
        <p14:creationId xmlns:p14="http://schemas.microsoft.com/office/powerpoint/2010/main" val="1875798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27363" cy="463550"/>
          </a:xfrm>
          <a:prstGeom prst="rect">
            <a:avLst/>
          </a:prstGeom>
          <a:noFill/>
          <a:ln w="12700" cap="sq">
            <a:noFill/>
            <a:miter lim="800000"/>
            <a:headEnd type="none" w="sm" len="sm"/>
            <a:tailEnd type="none" w="sm" len="sm"/>
          </a:ln>
          <a:effectLst/>
        </p:spPr>
        <p:txBody>
          <a:bodyPr vert="horz" wrap="square" lIns="92885" tIns="46442" rIns="92885" bIns="46442" numCol="1" anchor="t" anchorCtr="0" compatLnSpc="1">
            <a:prstTxWarp prst="textNoShape">
              <a:avLst/>
            </a:prstTxWarp>
          </a:bodyPr>
          <a:lstStyle>
            <a:lvl1pPr defTabSz="928688" eaLnBrk="0" hangingPunct="0">
              <a:defRPr sz="1200" dirty="0">
                <a:latin typeface="Times New Roman" pitchFamily="18" charset="0"/>
              </a:defRPr>
            </a:lvl1pPr>
          </a:lstStyle>
          <a:p>
            <a:pPr>
              <a:defRPr/>
            </a:pPr>
            <a:endParaRPr lang="en-US" dirty="0"/>
          </a:p>
        </p:txBody>
      </p:sp>
      <p:sp>
        <p:nvSpPr>
          <p:cNvPr id="5123" name="Rectangle 3"/>
          <p:cNvSpPr>
            <a:spLocks noGrp="1" noRot="1" noChangeAspect="1" noChangeArrowheads="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31863" y="4403725"/>
            <a:ext cx="5121275" cy="4171950"/>
          </a:xfrm>
          <a:prstGeom prst="rect">
            <a:avLst/>
          </a:prstGeom>
          <a:noFill/>
          <a:ln w="12700" cap="sq">
            <a:noFill/>
            <a:miter lim="800000"/>
            <a:headEnd type="none" w="sm" len="sm"/>
            <a:tailEnd type="none" w="sm" len="sm"/>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957638" y="0"/>
            <a:ext cx="3027362" cy="463550"/>
          </a:xfrm>
          <a:prstGeom prst="rect">
            <a:avLst/>
          </a:prstGeom>
          <a:noFill/>
          <a:ln w="12700" cap="sq">
            <a:noFill/>
            <a:miter lim="800000"/>
            <a:headEnd type="none" w="sm" len="sm"/>
            <a:tailEnd type="none" w="sm" len="sm"/>
          </a:ln>
          <a:effectLst/>
        </p:spPr>
        <p:txBody>
          <a:bodyPr vert="horz" wrap="square" lIns="92885" tIns="46442" rIns="92885" bIns="46442" numCol="1" anchor="t" anchorCtr="0" compatLnSpc="1">
            <a:prstTxWarp prst="textNoShape">
              <a:avLst/>
            </a:prstTxWarp>
          </a:bodyPr>
          <a:lstStyle>
            <a:lvl1pPr algn="r" defTabSz="928688" eaLnBrk="0" hangingPunct="0">
              <a:defRPr sz="1200" dirty="0">
                <a:latin typeface="Times New Roman" pitchFamily="18" charset="0"/>
              </a:defRPr>
            </a:lvl1pPr>
          </a:lstStyle>
          <a:p>
            <a:pPr>
              <a:defRPr/>
            </a:pPr>
            <a:endParaRPr lang="en-US" dirty="0"/>
          </a:p>
        </p:txBody>
      </p:sp>
      <p:sp>
        <p:nvSpPr>
          <p:cNvPr id="2054" name="Rectangle 6"/>
          <p:cNvSpPr>
            <a:spLocks noGrp="1" noChangeArrowheads="1"/>
          </p:cNvSpPr>
          <p:nvPr>
            <p:ph type="ftr" sz="quarter" idx="4"/>
          </p:nvPr>
        </p:nvSpPr>
        <p:spPr bwMode="auto">
          <a:xfrm>
            <a:off x="0" y="8807450"/>
            <a:ext cx="3027363" cy="463550"/>
          </a:xfrm>
          <a:prstGeom prst="rect">
            <a:avLst/>
          </a:prstGeom>
          <a:noFill/>
          <a:ln w="12700" cap="sq">
            <a:noFill/>
            <a:miter lim="800000"/>
            <a:headEnd type="none" w="sm" len="sm"/>
            <a:tailEnd type="none" w="sm" len="sm"/>
          </a:ln>
          <a:effectLst/>
        </p:spPr>
        <p:txBody>
          <a:bodyPr vert="horz" wrap="square" lIns="92885" tIns="46442" rIns="92885" bIns="46442" numCol="1" anchor="b" anchorCtr="0" compatLnSpc="1">
            <a:prstTxWarp prst="textNoShape">
              <a:avLst/>
            </a:prstTxWarp>
          </a:bodyPr>
          <a:lstStyle>
            <a:lvl1pPr defTabSz="928688" eaLnBrk="0" hangingPunct="0">
              <a:defRPr sz="1200" dirty="0">
                <a:latin typeface="Times New Roman" pitchFamily="18" charset="0"/>
              </a:defRPr>
            </a:lvl1pPr>
          </a:lstStyle>
          <a:p>
            <a:pPr>
              <a:defRPr/>
            </a:pPr>
            <a:endParaRPr lang="en-US" dirty="0"/>
          </a:p>
        </p:txBody>
      </p:sp>
      <p:sp>
        <p:nvSpPr>
          <p:cNvPr id="2055" name="Rectangle 7"/>
          <p:cNvSpPr>
            <a:spLocks noGrp="1" noChangeArrowheads="1"/>
          </p:cNvSpPr>
          <p:nvPr>
            <p:ph type="sldNum" sz="quarter" idx="5"/>
          </p:nvPr>
        </p:nvSpPr>
        <p:spPr bwMode="auto">
          <a:xfrm>
            <a:off x="3957638" y="8807450"/>
            <a:ext cx="3027362" cy="463550"/>
          </a:xfrm>
          <a:prstGeom prst="rect">
            <a:avLst/>
          </a:prstGeom>
          <a:noFill/>
          <a:ln w="12700" cap="sq">
            <a:noFill/>
            <a:miter lim="800000"/>
            <a:headEnd type="none" w="sm" len="sm"/>
            <a:tailEnd type="none" w="sm" len="sm"/>
          </a:ln>
          <a:effectLst/>
        </p:spPr>
        <p:txBody>
          <a:bodyPr vert="horz" wrap="square" lIns="92885" tIns="46442" rIns="92885" bIns="46442" numCol="1" anchor="b" anchorCtr="0" compatLnSpc="1">
            <a:prstTxWarp prst="textNoShape">
              <a:avLst/>
            </a:prstTxWarp>
          </a:bodyPr>
          <a:lstStyle>
            <a:lvl1pPr algn="r" defTabSz="928688" eaLnBrk="0" hangingPunct="0">
              <a:defRPr sz="1200">
                <a:latin typeface="Times New Roman" pitchFamily="18" charset="0"/>
              </a:defRPr>
            </a:lvl1pPr>
          </a:lstStyle>
          <a:p>
            <a:pPr>
              <a:defRPr/>
            </a:pPr>
            <a:fld id="{2DD05B7B-C939-483F-AC1D-BB969295D54B}" type="slidenum">
              <a:rPr lang="en-US"/>
              <a:pPr>
                <a:defRPr/>
              </a:pPr>
              <a:t>‹#›</a:t>
            </a:fld>
            <a:endParaRPr lang="en-US" dirty="0"/>
          </a:p>
        </p:txBody>
      </p:sp>
    </p:spTree>
    <p:extLst>
      <p:ext uri="{BB962C8B-B14F-4D97-AF65-F5344CB8AC3E}">
        <p14:creationId xmlns:p14="http://schemas.microsoft.com/office/powerpoint/2010/main" val="33453979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D05B7B-C939-483F-AC1D-BB969295D54B}" type="slidenum">
              <a:rPr lang="en-US" smtClean="0"/>
              <a:pPr>
                <a:defRPr/>
              </a:pPr>
              <a:t>1</a:t>
            </a:fld>
            <a:endParaRPr lang="en-US" dirty="0"/>
          </a:p>
        </p:txBody>
      </p:sp>
    </p:spTree>
    <p:extLst>
      <p:ext uri="{BB962C8B-B14F-4D97-AF65-F5344CB8AC3E}">
        <p14:creationId xmlns:p14="http://schemas.microsoft.com/office/powerpoint/2010/main" val="1671179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D05B7B-C939-483F-AC1D-BB969295D54B}" type="slidenum">
              <a:rPr lang="en-US" smtClean="0"/>
              <a:pPr>
                <a:defRPr/>
              </a:pPr>
              <a:t>10</a:t>
            </a:fld>
            <a:endParaRPr lang="en-US" dirty="0"/>
          </a:p>
        </p:txBody>
      </p:sp>
    </p:spTree>
    <p:extLst>
      <p:ext uri="{BB962C8B-B14F-4D97-AF65-F5344CB8AC3E}">
        <p14:creationId xmlns:p14="http://schemas.microsoft.com/office/powerpoint/2010/main" val="406410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w="9525"/>
        </p:spPr>
        <p:txBody>
          <a:bodyPr/>
          <a:lstStyle/>
          <a:p>
            <a:r>
              <a:rPr lang="en-US" dirty="0" smtClean="0"/>
              <a:t>The goal of our project is to combine the AVHRR  (1981-1999), MODIS (2000-2013) and VIIRS (when available) into a single seamless data record.  </a:t>
            </a:r>
          </a:p>
          <a:p>
            <a:r>
              <a:rPr lang="en-US" dirty="0" smtClean="0"/>
              <a:t>This requires developing a set algorithms to address the across sensors continuity (different spectral and radiometric characteristics).</a:t>
            </a:r>
          </a:p>
          <a:p>
            <a:r>
              <a:rPr lang="en-US" dirty="0" smtClean="0"/>
              <a:t>Because of the lack of overlap between AVHRR and MODIS, we’re using SPOT-VGT to bridge this gap and support the continuity work.</a:t>
            </a:r>
          </a:p>
          <a:p>
            <a:r>
              <a:rPr lang="en-US" dirty="0" smtClean="0"/>
              <a:t>The continuity algorithms are based on the homogeneous clusters approach.  Areas with similar vegetation, elevation, precipitation, temperature regimes, etc… are expected to have the same VI temporal patterns.  We’re developing continuity transfer functions for each of these homogeneous clusters from the periods of overlap. Using these continuity transfer functions we will transform the AVHRR record into a MODIS like record, and consequently a sensor independent records.</a:t>
            </a:r>
          </a:p>
        </p:txBody>
      </p:sp>
      <p:sp>
        <p:nvSpPr>
          <p:cNvPr id="7172" name="Slide Number Placeholder 3"/>
          <p:cNvSpPr>
            <a:spLocks noGrp="1"/>
          </p:cNvSpPr>
          <p:nvPr>
            <p:ph type="sldNum" sz="quarter" idx="5"/>
          </p:nvPr>
        </p:nvSpPr>
        <p:spPr>
          <a:noFill/>
        </p:spPr>
        <p:txBody>
          <a:bodyPr/>
          <a:lstStyle/>
          <a:p>
            <a:fld id="{8AB6FBEA-FDE5-4D1D-8D6C-1AB6686EB38A}"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D05B7B-C939-483F-AC1D-BB969295D54B}" type="slidenum">
              <a:rPr lang="en-US" smtClean="0"/>
              <a:pPr>
                <a:defRPr/>
              </a:pPr>
              <a:t>3</a:t>
            </a:fld>
            <a:endParaRPr lang="en-US" dirty="0"/>
          </a:p>
        </p:txBody>
      </p:sp>
    </p:spTree>
    <p:extLst>
      <p:ext uri="{BB962C8B-B14F-4D97-AF65-F5344CB8AC3E}">
        <p14:creationId xmlns:p14="http://schemas.microsoft.com/office/powerpoint/2010/main" val="2456879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D05B7B-C939-483F-AC1D-BB969295D54B}" type="slidenum">
              <a:rPr lang="en-US" smtClean="0"/>
              <a:pPr>
                <a:defRPr/>
              </a:pPr>
              <a:t>4</a:t>
            </a:fld>
            <a:endParaRPr lang="en-US" dirty="0"/>
          </a:p>
        </p:txBody>
      </p:sp>
    </p:spTree>
    <p:extLst>
      <p:ext uri="{BB962C8B-B14F-4D97-AF65-F5344CB8AC3E}">
        <p14:creationId xmlns:p14="http://schemas.microsoft.com/office/powerpoint/2010/main" val="3846139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E55E92-DA4F-496C-9520-1332A498EBFA}" type="slidenum">
              <a:rPr lang="en-US" smtClean="0"/>
              <a:t>5</a:t>
            </a:fld>
            <a:endParaRPr lang="en-US" dirty="0"/>
          </a:p>
        </p:txBody>
      </p:sp>
    </p:spTree>
    <p:extLst>
      <p:ext uri="{BB962C8B-B14F-4D97-AF65-F5344CB8AC3E}">
        <p14:creationId xmlns:p14="http://schemas.microsoft.com/office/powerpoint/2010/main" val="4153870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E55E92-DA4F-496C-9520-1332A498EBFA}" type="slidenum">
              <a:rPr lang="en-US" smtClean="0"/>
              <a:t>6</a:t>
            </a:fld>
            <a:endParaRPr lang="en-US" dirty="0"/>
          </a:p>
        </p:txBody>
      </p:sp>
    </p:spTree>
    <p:extLst>
      <p:ext uri="{BB962C8B-B14F-4D97-AF65-F5344CB8AC3E}">
        <p14:creationId xmlns:p14="http://schemas.microsoft.com/office/powerpoint/2010/main" val="128727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E55E92-DA4F-496C-9520-1332A498EBFA}" type="slidenum">
              <a:rPr lang="en-US" smtClean="0"/>
              <a:t>7</a:t>
            </a:fld>
            <a:endParaRPr lang="en-US" dirty="0"/>
          </a:p>
        </p:txBody>
      </p:sp>
    </p:spTree>
    <p:extLst>
      <p:ext uri="{BB962C8B-B14F-4D97-AF65-F5344CB8AC3E}">
        <p14:creationId xmlns:p14="http://schemas.microsoft.com/office/powerpoint/2010/main" val="1650369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E55E92-DA4F-496C-9520-1332A498EBFA}" type="slidenum">
              <a:rPr lang="en-US" smtClean="0"/>
              <a:t>8</a:t>
            </a:fld>
            <a:endParaRPr lang="en-US" dirty="0"/>
          </a:p>
        </p:txBody>
      </p:sp>
    </p:spTree>
    <p:extLst>
      <p:ext uri="{BB962C8B-B14F-4D97-AF65-F5344CB8AC3E}">
        <p14:creationId xmlns:p14="http://schemas.microsoft.com/office/powerpoint/2010/main" val="2455734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D05B7B-C939-483F-AC1D-BB969295D54B}" type="slidenum">
              <a:rPr lang="en-US" smtClean="0"/>
              <a:pPr>
                <a:defRPr/>
              </a:pPr>
              <a:t>9</a:t>
            </a:fld>
            <a:endParaRPr lang="en-US" dirty="0"/>
          </a:p>
        </p:txBody>
      </p:sp>
    </p:spTree>
    <p:extLst>
      <p:ext uri="{BB962C8B-B14F-4D97-AF65-F5344CB8AC3E}">
        <p14:creationId xmlns:p14="http://schemas.microsoft.com/office/powerpoint/2010/main" val="932895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MEASURES VIPESDRs Science Review Panel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02C4CD7-D693-4C26-9789-B526B0333F1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MEASURES VIPESDRs Science Review Panel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5BED08-4A7D-4248-84E1-E43F716D6DE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MEASURES VIPESDRs Science Review Panel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BEC4ED7-5BB3-48F7-84DF-1C610B0BB5B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600">
                <a:latin typeface="Aharoni" pitchFamily="2" charset="-79"/>
                <a:cs typeface="Aharoni" pitchFamily="2" charset="-79"/>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MEASURES VIPESDRs Science Review Panel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518DB39-A206-4FF5-AB2A-297494F9E1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7FBEF0-FB1B-46C1-9F82-65EE5614BFD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MEASURES VIPESDRs Science Review Panel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DE1528-6BED-4AA9-ABBE-912DBFBAD1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MEASURES VIPESDRs Science Review Panel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5E4543A-B601-4F24-8406-451DF66B07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MEASURES VIPESDRs Science Review Panel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F04BD6D-0EE5-476C-BB7D-881617D49DB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MEASURES VIPESDRs Science Review Panel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AF0C835-0241-4391-9417-A5EB3C3187C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MEASURES VIPESDRs Science Review Panel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883CB77-CC03-42C6-9AD2-2EA1B8D98FA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MEASURES VIPESDRs Science Review Panel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8D8DC41-7054-4C38-B1A8-BEEF23759FB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dirty="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r>
              <a:rPr lang="en-US" dirty="0" smtClean="0"/>
              <a:t>MEASURES VIPESDRs Science Review Panel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2D8E54F-10D6-488F-AF81-33264F68DBB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AF0C835-0241-4391-9417-A5EB3C3187CF}" type="slidenum">
              <a:rPr lang="en-US" smtClean="0"/>
              <a:pPr>
                <a:defRPr/>
              </a:pPr>
              <a:t>1</a:t>
            </a:fld>
            <a:endParaRPr lang="en-US" dirty="0"/>
          </a:p>
        </p:txBody>
      </p:sp>
      <p:sp>
        <p:nvSpPr>
          <p:cNvPr id="4" name="Rectangle 4"/>
          <p:cNvSpPr txBox="1">
            <a:spLocks noChangeArrowheads="1"/>
          </p:cNvSpPr>
          <p:nvPr/>
        </p:nvSpPr>
        <p:spPr bwMode="auto">
          <a:xfrm>
            <a:off x="241002" y="492637"/>
            <a:ext cx="8610600" cy="2438400"/>
          </a:xfrm>
          <a:prstGeom prst="rect">
            <a:avLst/>
          </a:prstGeom>
          <a:noFill/>
          <a:ln w="9525">
            <a:noFill/>
            <a:miter lim="800000"/>
            <a:headEnd/>
            <a:tailEnd/>
          </a:ln>
        </p:spPr>
        <p:txBody>
          <a:bodyPr lIns="92075" tIns="46038" rIns="92075" bIns="46038" anchor="ctr"/>
          <a:lstStyle/>
          <a:p>
            <a:pPr algn="ctr"/>
            <a:r>
              <a:rPr lang="en-US" sz="2400" b="1" dirty="0" smtClean="0">
                <a:solidFill>
                  <a:schemeClr val="accent2">
                    <a:lumMod val="75000"/>
                  </a:schemeClr>
                </a:solidFill>
                <a:effectLst>
                  <a:outerShdw blurRad="38100" dist="38100" dir="2700000" algn="tl">
                    <a:srgbClr val="000000">
                      <a:alpha val="43137"/>
                    </a:srgbClr>
                  </a:outerShdw>
                </a:effectLst>
                <a:latin typeface="Arial Black" pitchFamily="34" charset="0"/>
                <a:cs typeface="Arial" pitchFamily="34" charset="0"/>
              </a:rPr>
              <a:t>NASA CCE Joint Science Workshop</a:t>
            </a:r>
            <a:endParaRPr lang="en-US" sz="2400" b="1" dirty="0">
              <a:solidFill>
                <a:schemeClr val="accent2">
                  <a:lumMod val="75000"/>
                </a:schemeClr>
              </a:solidFill>
              <a:effectLst>
                <a:outerShdw blurRad="38100" dist="38100" dir="2700000" algn="tl">
                  <a:srgbClr val="000000">
                    <a:alpha val="43137"/>
                  </a:srgbClr>
                </a:outerShdw>
              </a:effectLst>
              <a:latin typeface="Arial Black" pitchFamily="34" charset="0"/>
              <a:cs typeface="Arial" pitchFamily="34" charset="0"/>
            </a:endParaRPr>
          </a:p>
          <a:p>
            <a:pPr algn="ctr"/>
            <a:r>
              <a:rPr lang="en-US" sz="1400" b="1" dirty="0" smtClean="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rPr>
              <a:t>Alexandria, VA. October 3-7, 2011</a:t>
            </a:r>
            <a:endParaRPr lang="en-US" sz="1400" b="1" dirty="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endParaRPr>
          </a:p>
          <a:p>
            <a:pPr algn="ctr"/>
            <a:endParaRPr lang="en-US" sz="1400" dirty="0" smtClean="0">
              <a:solidFill>
                <a:srgbClr val="0066CC"/>
              </a:solidFill>
              <a:effectLst>
                <a:outerShdw blurRad="38100" dist="38100" dir="2700000" algn="tl">
                  <a:srgbClr val="000000">
                    <a:alpha val="43137"/>
                  </a:srgbClr>
                </a:outerShdw>
              </a:effectLst>
              <a:latin typeface="Arial Black" pitchFamily="34" charset="0"/>
            </a:endParaRPr>
          </a:p>
          <a:p>
            <a:pPr algn="ctr"/>
            <a:r>
              <a:rPr lang="en-US" sz="1400" dirty="0" smtClean="0">
                <a:solidFill>
                  <a:srgbClr val="0066CC"/>
                </a:solidFill>
                <a:effectLst>
                  <a:outerShdw blurRad="38100" dist="38100" dir="2700000" algn="tl">
                    <a:srgbClr val="000000">
                      <a:alpha val="43137"/>
                    </a:srgbClr>
                  </a:outerShdw>
                </a:effectLst>
                <a:latin typeface="Arial Black" pitchFamily="34" charset="0"/>
              </a:rPr>
              <a:t>Vegetation Phenology and Vegetation Index Products from Multiple Long Term Satellite Data Records (VIP)</a:t>
            </a:r>
          </a:p>
          <a:p>
            <a:pPr algn="ctr"/>
            <a:endParaRPr lang="en-US" sz="2000" dirty="0">
              <a:solidFill>
                <a:srgbClr val="0066CC"/>
              </a:solidFill>
              <a:effectLst>
                <a:outerShdw blurRad="38100" dist="38100" dir="2700000" algn="tl">
                  <a:srgbClr val="000000">
                    <a:alpha val="43137"/>
                  </a:srgbClr>
                </a:outerShdw>
              </a:effectLst>
              <a:latin typeface="Arial Black" pitchFamily="34" charset="0"/>
            </a:endParaRPr>
          </a:p>
          <a:p>
            <a:pPr algn="ctr"/>
            <a:r>
              <a:rPr lang="en-US" sz="3600" dirty="0" smtClean="0">
                <a:solidFill>
                  <a:schemeClr val="accent3">
                    <a:lumMod val="50000"/>
                  </a:schemeClr>
                </a:solidFill>
                <a:effectLst>
                  <a:outerShdw blurRad="38100" dist="38100" dir="2700000" algn="tl">
                    <a:srgbClr val="000000">
                      <a:alpha val="43137"/>
                    </a:srgbClr>
                  </a:outerShdw>
                </a:effectLst>
                <a:latin typeface="Arial Black" pitchFamily="34" charset="0"/>
              </a:rPr>
              <a:t>VIP Data Explorer: 30 Years of VI and Phenology Observations</a:t>
            </a:r>
          </a:p>
        </p:txBody>
      </p:sp>
      <p:pic>
        <p:nvPicPr>
          <p:cNvPr id="5" name="Picture 15" descr="VIP_Lab_Logo_09_2009.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79738" y="4800600"/>
            <a:ext cx="5629275" cy="1754188"/>
          </a:xfrm>
          <a:prstGeom prst="rect">
            <a:avLst/>
          </a:prstGeom>
          <a:noFill/>
          <a:ln w="9525">
            <a:noFill/>
            <a:miter lim="800000"/>
            <a:headEnd/>
            <a:tailEnd/>
          </a:ln>
        </p:spPr>
      </p:pic>
      <p:sp>
        <p:nvSpPr>
          <p:cNvPr id="6" name="Text Placeholder 8"/>
          <p:cNvSpPr txBox="1">
            <a:spLocks/>
          </p:cNvSpPr>
          <p:nvPr/>
        </p:nvSpPr>
        <p:spPr bwMode="auto">
          <a:xfrm>
            <a:off x="457200" y="3200400"/>
            <a:ext cx="8229600" cy="1371600"/>
          </a:xfrm>
          <a:prstGeom prst="rect">
            <a:avLst/>
          </a:prstGeom>
          <a:noFill/>
          <a:ln w="9525">
            <a:noFill/>
            <a:miter lim="800000"/>
            <a:headEnd/>
            <a:tailEnd/>
          </a:ln>
        </p:spPr>
        <p:txBody>
          <a:bodyPr lIns="92075" tIns="46038" rIns="92075" bIns="46038"/>
          <a:lstStyle/>
          <a:p>
            <a:pPr algn="ctr" eaLnBrk="0" hangingPunct="0">
              <a:spcBef>
                <a:spcPct val="20000"/>
              </a:spcBef>
              <a:buClr>
                <a:schemeClr val="accent2"/>
              </a:buClr>
              <a:buSzPct val="80000"/>
              <a:buFont typeface="Wingdings" pitchFamily="2" charset="2"/>
              <a:buNone/>
            </a:pPr>
            <a:r>
              <a:rPr lang="en-US" sz="2800" b="1" dirty="0" smtClean="0">
                <a:latin typeface="AvantGarde"/>
                <a:cs typeface="Tahoma" pitchFamily="34" charset="0"/>
              </a:rPr>
              <a:t> Kamel Didan, et al.</a:t>
            </a:r>
          </a:p>
          <a:p>
            <a:pPr algn="ctr" eaLnBrk="0" hangingPunct="0">
              <a:spcBef>
                <a:spcPct val="20000"/>
              </a:spcBef>
              <a:buClr>
                <a:schemeClr val="accent2"/>
              </a:buClr>
              <a:buSzPct val="80000"/>
              <a:buFont typeface="Wingdings" pitchFamily="2" charset="2"/>
              <a:buNone/>
            </a:pPr>
            <a:r>
              <a:rPr lang="en-US" sz="2400" dirty="0" smtClean="0">
                <a:latin typeface="AvantGarde"/>
                <a:cs typeface="Tahoma" pitchFamily="34" charset="0"/>
              </a:rPr>
              <a:t>The University of Arizona</a:t>
            </a:r>
          </a:p>
          <a:p>
            <a:pPr algn="ctr" eaLnBrk="0" hangingPunct="0">
              <a:spcBef>
                <a:spcPct val="20000"/>
              </a:spcBef>
              <a:buClr>
                <a:schemeClr val="accent2"/>
              </a:buClr>
              <a:buSzPct val="80000"/>
              <a:buFont typeface="Wingdings" pitchFamily="2" charset="2"/>
              <a:buNone/>
            </a:pPr>
            <a:r>
              <a:rPr lang="en-US" sz="2400" b="1" dirty="0" smtClean="0">
                <a:effectLst>
                  <a:outerShdw blurRad="38100" dist="38100" dir="2700000" algn="tl">
                    <a:srgbClr val="000000">
                      <a:alpha val="43137"/>
                    </a:srgbClr>
                  </a:outerShdw>
                </a:effectLst>
                <a:latin typeface="AvantGarde"/>
                <a:cs typeface="Tahoma" pitchFamily="34" charset="0"/>
              </a:rPr>
              <a:t>Poster #304</a:t>
            </a:r>
          </a:p>
          <a:p>
            <a:pPr algn="ctr" eaLnBrk="0" hangingPunct="0">
              <a:spcBef>
                <a:spcPct val="20000"/>
              </a:spcBef>
              <a:buClr>
                <a:schemeClr val="accent2"/>
              </a:buClr>
              <a:buSzPct val="80000"/>
              <a:buFont typeface="Wingdings" pitchFamily="2" charset="2"/>
              <a:buNone/>
            </a:pPr>
            <a:endParaRPr lang="en-US" b="1" dirty="0">
              <a:latin typeface="AvantGarde"/>
              <a:cs typeface="Tahoma" pitchFamily="34" charset="0"/>
            </a:endParaRPr>
          </a:p>
          <a:p>
            <a:pPr algn="ctr" eaLnBrk="0" hangingPunct="0">
              <a:spcBef>
                <a:spcPct val="20000"/>
              </a:spcBef>
              <a:buClr>
                <a:schemeClr val="accent2"/>
              </a:buClr>
              <a:buSzPct val="80000"/>
              <a:buFont typeface="Wingdings" pitchFamily="2" charset="2"/>
              <a:buNone/>
            </a:pPr>
            <a:r>
              <a:rPr lang="en-US" sz="2000" dirty="0" smtClean="0">
                <a:latin typeface="AvantGarde"/>
              </a:rPr>
              <a:t> </a:t>
            </a:r>
            <a:r>
              <a:rPr lang="en-US" sz="2000" b="1" dirty="0">
                <a:latin typeface="AvantGarde"/>
                <a:cs typeface="Tahoma" pitchFamily="34" charset="0"/>
              </a:rPr>
              <a:t/>
            </a:r>
            <a:br>
              <a:rPr lang="en-US" sz="2000" b="1" dirty="0">
                <a:latin typeface="AvantGarde"/>
                <a:cs typeface="Tahoma" pitchFamily="34" charset="0"/>
              </a:rPr>
            </a:br>
            <a:endParaRPr lang="en-US" sz="2000" b="1" dirty="0">
              <a:latin typeface="AvantGarde"/>
              <a:cs typeface="Tahoma" pitchFamily="34" charset="0"/>
            </a:endParaRPr>
          </a:p>
        </p:txBody>
      </p:sp>
    </p:spTree>
    <p:extLst>
      <p:ext uri="{BB962C8B-B14F-4D97-AF65-F5344CB8AC3E}">
        <p14:creationId xmlns:p14="http://schemas.microsoft.com/office/powerpoint/2010/main" val="305097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143000"/>
          </a:xfrm>
        </p:spPr>
        <p:txBody>
          <a:bodyPr/>
          <a:lstStyle/>
          <a:p>
            <a:r>
              <a:rPr lang="en-US" sz="3200" dirty="0" smtClean="0"/>
              <a:t>Limit imposed by Synoptic RS</a:t>
            </a:r>
            <a:endParaRPr lang="en-US" sz="3200" dirty="0"/>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6990" y="1586822"/>
            <a:ext cx="719144" cy="15980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66800" y="1219200"/>
            <a:ext cx="5052269"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40248" y="3352800"/>
            <a:ext cx="2300630" cy="369332"/>
          </a:xfrm>
          <a:prstGeom prst="rect">
            <a:avLst/>
          </a:prstGeom>
          <a:noFill/>
        </p:spPr>
        <p:txBody>
          <a:bodyPr wrap="none" rtlCol="0">
            <a:spAutoFit/>
          </a:bodyPr>
          <a:lstStyle/>
          <a:p>
            <a:r>
              <a:rPr lang="en-US" dirty="0" smtClean="0"/>
              <a:t>% valid observations</a:t>
            </a:r>
            <a:endParaRPr lang="en-US" dirty="0"/>
          </a:p>
        </p:txBody>
      </p:sp>
      <p:pic>
        <p:nvPicPr>
          <p:cNvPr id="6758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96534" y="1156950"/>
            <a:ext cx="2529980" cy="1257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174111" y="2094761"/>
            <a:ext cx="1752403" cy="276999"/>
          </a:xfrm>
          <a:prstGeom prst="rect">
            <a:avLst/>
          </a:prstGeom>
          <a:noFill/>
        </p:spPr>
        <p:txBody>
          <a:bodyPr wrap="none" rtlCol="0">
            <a:spAutoFit/>
          </a:bodyPr>
          <a:lstStyle/>
          <a:p>
            <a:r>
              <a:rPr lang="en-US" sz="1200" dirty="0" smtClean="0"/>
              <a:t>% Cloudy observations</a:t>
            </a:r>
            <a:endParaRPr lang="en-US" sz="1200" dirty="0"/>
          </a:p>
        </p:txBody>
      </p:sp>
      <p:sp>
        <p:nvSpPr>
          <p:cNvPr id="11" name="Footer Placeholder 3"/>
          <p:cNvSpPr>
            <a:spLocks noGrp="1"/>
          </p:cNvSpPr>
          <p:nvPr/>
        </p:nvSpPr>
        <p:spPr bwMode="auto">
          <a:xfrm>
            <a:off x="4798247" y="6663154"/>
            <a:ext cx="4345753" cy="18532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CA"/>
            </a:defPPr>
            <a:lvl1pPr algn="r" rtl="0" eaLnBrk="1" fontAlgn="base" hangingPunct="1">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000" dirty="0" smtClean="0">
                <a:solidFill>
                  <a:schemeClr val="bg1">
                    <a:lumMod val="50000"/>
                  </a:schemeClr>
                </a:solidFill>
              </a:rPr>
              <a:t>NASA CCE Joint Science  Workshop, Alexandria, VA. Oct. 3-7, 2011</a:t>
            </a:r>
            <a:endParaRPr lang="en-US" sz="1000" dirty="0">
              <a:solidFill>
                <a:schemeClr val="bg1">
                  <a:lumMod val="50000"/>
                </a:schemeClr>
              </a:solidFill>
            </a:endParaRPr>
          </a:p>
        </p:txBody>
      </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46995" y="3886200"/>
            <a:ext cx="3737181" cy="2151588"/>
          </a:xfrm>
          <a:prstGeom prst="rect">
            <a:avLst/>
          </a:prstGeom>
        </p:spPr>
      </p:pic>
      <p:sp>
        <p:nvSpPr>
          <p:cNvPr id="13" name="TextBox 12"/>
          <p:cNvSpPr txBox="1"/>
          <p:nvPr/>
        </p:nvSpPr>
        <p:spPr>
          <a:xfrm>
            <a:off x="597321" y="4495800"/>
            <a:ext cx="3898479" cy="1477328"/>
          </a:xfrm>
          <a:prstGeom prst="rect">
            <a:avLst/>
          </a:prstGeom>
          <a:noFill/>
        </p:spPr>
        <p:txBody>
          <a:bodyPr wrap="square" rtlCol="0">
            <a:spAutoFit/>
          </a:bodyPr>
          <a:lstStyle/>
          <a:p>
            <a:r>
              <a:rPr lang="en-US" dirty="0" smtClean="0">
                <a:latin typeface="Calibri" pitchFamily="34" charset="0"/>
              </a:rPr>
              <a:t>Seasonal mean of the number of days between ‘useful’ observations based on the analysis of the 10-year Terra MODIS daily observations record. </a:t>
            </a:r>
            <a:endParaRPr lang="en-US" dirty="0">
              <a:latin typeface="Calibri" pitchFamily="34" charset="0"/>
            </a:endParaRPr>
          </a:p>
          <a:p>
            <a:endParaRPr lang="en-US" dirty="0"/>
          </a:p>
        </p:txBody>
      </p:sp>
      <p:pic>
        <p:nvPicPr>
          <p:cNvPr id="14"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24400" y="4193342"/>
            <a:ext cx="322595" cy="153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304297" y="4652637"/>
            <a:ext cx="2479880" cy="1400383"/>
          </a:xfrm>
          <a:prstGeom prst="rect">
            <a:avLst/>
          </a:prstGeom>
          <a:noFill/>
        </p:spPr>
        <p:txBody>
          <a:bodyPr wrap="square" rtlCol="0">
            <a:spAutoFit/>
          </a:bodyPr>
          <a:lstStyle/>
          <a:p>
            <a:r>
              <a:rPr lang="en-US" sz="1600" dirty="0" smtClean="0"/>
              <a:t>JFM                          AMJ</a:t>
            </a:r>
          </a:p>
          <a:p>
            <a:endParaRPr lang="en-US" sz="1000" dirty="0"/>
          </a:p>
          <a:p>
            <a:endParaRPr lang="en-US" sz="1000" dirty="0" smtClean="0"/>
          </a:p>
          <a:p>
            <a:endParaRPr lang="en-US" sz="700" dirty="0" smtClean="0"/>
          </a:p>
          <a:p>
            <a:endParaRPr lang="en-US" sz="1000" dirty="0"/>
          </a:p>
          <a:p>
            <a:r>
              <a:rPr lang="en-US" sz="1600" dirty="0" smtClean="0"/>
              <a:t> </a:t>
            </a:r>
          </a:p>
          <a:p>
            <a:r>
              <a:rPr lang="en-US" sz="1600" dirty="0"/>
              <a:t> </a:t>
            </a:r>
            <a:r>
              <a:rPr lang="en-US" sz="1600" dirty="0" smtClean="0"/>
              <a:t>JAS                        OND</a:t>
            </a:r>
            <a:endParaRPr lang="en-US" sz="1600" dirty="0"/>
          </a:p>
        </p:txBody>
      </p:sp>
      <p:sp>
        <p:nvSpPr>
          <p:cNvPr id="16" name="TextBox 15"/>
          <p:cNvSpPr txBox="1"/>
          <p:nvPr/>
        </p:nvSpPr>
        <p:spPr>
          <a:xfrm>
            <a:off x="6304297" y="2618613"/>
            <a:ext cx="2565422" cy="900246"/>
          </a:xfrm>
          <a:prstGeom prst="rect">
            <a:avLst/>
          </a:prstGeom>
          <a:noFill/>
        </p:spPr>
        <p:txBody>
          <a:bodyPr wrap="square" rtlCol="0">
            <a:spAutoFit/>
          </a:bodyPr>
          <a:lstStyle/>
          <a:p>
            <a:r>
              <a:rPr lang="en-US" sz="1050" dirty="0" smtClean="0">
                <a:latin typeface="+mj-lt"/>
              </a:rPr>
              <a:t>Based on the  30-year </a:t>
            </a:r>
            <a:r>
              <a:rPr lang="en-US" sz="1050" dirty="0">
                <a:latin typeface="+mj-lt"/>
              </a:rPr>
              <a:t>combined </a:t>
            </a:r>
            <a:r>
              <a:rPr lang="en-US" sz="1050" dirty="0" smtClean="0">
                <a:latin typeface="+mj-lt"/>
              </a:rPr>
              <a:t>AVHRR/MODIS VI record.  </a:t>
            </a:r>
            <a:r>
              <a:rPr lang="en-US" sz="1050" dirty="0">
                <a:latin typeface="+mj-lt"/>
              </a:rPr>
              <a:t>Most vegetated biomes reveal a considerable lack of </a:t>
            </a:r>
            <a:r>
              <a:rPr lang="en-US" sz="1050" dirty="0" smtClean="0">
                <a:latin typeface="+mj-lt"/>
              </a:rPr>
              <a:t>useful data</a:t>
            </a:r>
            <a:r>
              <a:rPr lang="en-US" sz="1050" dirty="0">
                <a:latin typeface="+mj-lt"/>
              </a:rPr>
              <a:t>, in particular the high latitudes and the </a:t>
            </a:r>
            <a:r>
              <a:rPr lang="en-US" sz="1050" dirty="0" smtClean="0">
                <a:latin typeface="+mj-lt"/>
              </a:rPr>
              <a:t>tropics.</a:t>
            </a:r>
            <a:endParaRPr lang="en-US" sz="1050" dirty="0">
              <a:latin typeface="+mj-lt"/>
            </a:endParaRPr>
          </a:p>
        </p:txBody>
      </p:sp>
    </p:spTree>
    <p:extLst>
      <p:ext uri="{BB962C8B-B14F-4D97-AF65-F5344CB8AC3E}">
        <p14:creationId xmlns:p14="http://schemas.microsoft.com/office/powerpoint/2010/main" val="3836201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hape 105"/>
          <p:cNvCxnSpPr/>
          <p:nvPr/>
        </p:nvCxnSpPr>
        <p:spPr>
          <a:xfrm rot="5400000">
            <a:off x="4553744" y="3486944"/>
            <a:ext cx="2286000" cy="950912"/>
          </a:xfrm>
          <a:prstGeom prst="bentConnector2">
            <a:avLst/>
          </a:prstGeom>
          <a:ln>
            <a:solidFill>
              <a:srgbClr val="3366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3545682" y="3809206"/>
            <a:ext cx="1828800" cy="7937"/>
          </a:xfrm>
          <a:prstGeom prst="straightConnector1">
            <a:avLst/>
          </a:prstGeom>
          <a:ln w="127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3076" name="Title 1"/>
          <p:cNvSpPr>
            <a:spLocks noGrp="1"/>
          </p:cNvSpPr>
          <p:nvPr>
            <p:ph type="title"/>
          </p:nvPr>
        </p:nvSpPr>
        <p:spPr>
          <a:xfrm>
            <a:off x="457200" y="274638"/>
            <a:ext cx="8229600" cy="715962"/>
          </a:xfrm>
        </p:spPr>
        <p:txBody>
          <a:bodyPr/>
          <a:lstStyle/>
          <a:p>
            <a:r>
              <a:rPr lang="en-US" dirty="0" smtClean="0"/>
              <a:t>Project Overview</a:t>
            </a:r>
          </a:p>
        </p:txBody>
      </p:sp>
      <p:pic>
        <p:nvPicPr>
          <p:cNvPr id="3077" name="Picture 5"/>
          <p:cNvPicPr>
            <a:picLocks noChangeArrowheads="1"/>
          </p:cNvPicPr>
          <p:nvPr/>
        </p:nvPicPr>
        <p:blipFill>
          <a:blip r:embed="rId3" cstate="print"/>
          <a:srcRect/>
          <a:stretch>
            <a:fillRect/>
          </a:stretch>
        </p:blipFill>
        <p:spPr bwMode="auto">
          <a:xfrm>
            <a:off x="5867400" y="1212850"/>
            <a:ext cx="1828800" cy="914400"/>
          </a:xfrm>
          <a:prstGeom prst="rect">
            <a:avLst/>
          </a:prstGeom>
          <a:noFill/>
          <a:ln w="9525">
            <a:noFill/>
            <a:miter lim="800000"/>
            <a:headEnd/>
            <a:tailEnd/>
          </a:ln>
        </p:spPr>
      </p:pic>
      <p:pic>
        <p:nvPicPr>
          <p:cNvPr id="3078" name="Picture 6"/>
          <p:cNvPicPr>
            <a:picLocks noChangeArrowheads="1"/>
          </p:cNvPicPr>
          <p:nvPr/>
        </p:nvPicPr>
        <p:blipFill>
          <a:blip r:embed="rId4" cstate="print"/>
          <a:srcRect/>
          <a:stretch>
            <a:fillRect/>
          </a:stretch>
        </p:blipFill>
        <p:spPr bwMode="auto">
          <a:xfrm>
            <a:off x="4002088" y="2971800"/>
            <a:ext cx="914400" cy="457200"/>
          </a:xfrm>
          <a:prstGeom prst="rect">
            <a:avLst/>
          </a:prstGeom>
          <a:noFill/>
          <a:ln w="9525">
            <a:noFill/>
            <a:miter lim="800000"/>
            <a:headEnd/>
            <a:tailEnd/>
          </a:ln>
        </p:spPr>
      </p:pic>
      <p:pic>
        <p:nvPicPr>
          <p:cNvPr id="3079" name="Picture 2"/>
          <p:cNvPicPr>
            <a:picLocks noChangeArrowheads="1"/>
          </p:cNvPicPr>
          <p:nvPr/>
        </p:nvPicPr>
        <p:blipFill>
          <a:blip r:embed="rId5" cstate="print"/>
          <a:srcRect/>
          <a:stretch>
            <a:fillRect/>
          </a:stretch>
        </p:blipFill>
        <p:spPr bwMode="auto">
          <a:xfrm>
            <a:off x="1219200" y="1219200"/>
            <a:ext cx="1828800" cy="914400"/>
          </a:xfrm>
          <a:prstGeom prst="rect">
            <a:avLst/>
          </a:prstGeom>
          <a:noFill/>
          <a:ln w="9525">
            <a:noFill/>
            <a:miter lim="800000"/>
            <a:headEnd/>
            <a:tailEnd/>
          </a:ln>
        </p:spPr>
      </p:pic>
      <p:pic>
        <p:nvPicPr>
          <p:cNvPr id="3080" name="Picture 5"/>
          <p:cNvPicPr>
            <a:picLocks noChangeArrowheads="1"/>
          </p:cNvPicPr>
          <p:nvPr/>
        </p:nvPicPr>
        <p:blipFill>
          <a:blip r:embed="rId3" cstate="print"/>
          <a:srcRect/>
          <a:stretch>
            <a:fillRect/>
          </a:stretch>
        </p:blipFill>
        <p:spPr bwMode="auto">
          <a:xfrm>
            <a:off x="5715000" y="1365250"/>
            <a:ext cx="1828800" cy="914400"/>
          </a:xfrm>
          <a:prstGeom prst="rect">
            <a:avLst/>
          </a:prstGeom>
          <a:noFill/>
          <a:ln w="9525">
            <a:noFill/>
            <a:miter lim="800000"/>
            <a:headEnd/>
            <a:tailEnd/>
          </a:ln>
        </p:spPr>
      </p:pic>
      <p:pic>
        <p:nvPicPr>
          <p:cNvPr id="3081" name="Picture 5"/>
          <p:cNvPicPr>
            <a:picLocks noChangeArrowheads="1"/>
          </p:cNvPicPr>
          <p:nvPr/>
        </p:nvPicPr>
        <p:blipFill>
          <a:blip r:embed="rId3" cstate="print"/>
          <a:srcRect/>
          <a:stretch>
            <a:fillRect/>
          </a:stretch>
        </p:blipFill>
        <p:spPr bwMode="auto">
          <a:xfrm>
            <a:off x="5562600" y="1517650"/>
            <a:ext cx="1828800" cy="914400"/>
          </a:xfrm>
          <a:prstGeom prst="rect">
            <a:avLst/>
          </a:prstGeom>
          <a:noFill/>
          <a:ln w="9525">
            <a:noFill/>
            <a:miter lim="800000"/>
            <a:headEnd/>
            <a:tailEnd/>
          </a:ln>
        </p:spPr>
      </p:pic>
      <p:pic>
        <p:nvPicPr>
          <p:cNvPr id="3082" name="Picture 5"/>
          <p:cNvPicPr>
            <a:picLocks noChangeArrowheads="1"/>
          </p:cNvPicPr>
          <p:nvPr/>
        </p:nvPicPr>
        <p:blipFill>
          <a:blip r:embed="rId3" cstate="print"/>
          <a:srcRect/>
          <a:stretch>
            <a:fillRect/>
          </a:stretch>
        </p:blipFill>
        <p:spPr bwMode="auto">
          <a:xfrm>
            <a:off x="5410200" y="1670050"/>
            <a:ext cx="1828800" cy="914400"/>
          </a:xfrm>
          <a:prstGeom prst="rect">
            <a:avLst/>
          </a:prstGeom>
          <a:noFill/>
          <a:ln w="9525">
            <a:noFill/>
            <a:miter lim="800000"/>
            <a:headEnd/>
            <a:tailEnd/>
          </a:ln>
        </p:spPr>
      </p:pic>
      <p:pic>
        <p:nvPicPr>
          <p:cNvPr id="3083" name="Picture 5"/>
          <p:cNvPicPr>
            <a:picLocks noChangeArrowheads="1"/>
          </p:cNvPicPr>
          <p:nvPr/>
        </p:nvPicPr>
        <p:blipFill>
          <a:blip r:embed="rId3" cstate="print"/>
          <a:srcRect/>
          <a:stretch>
            <a:fillRect/>
          </a:stretch>
        </p:blipFill>
        <p:spPr bwMode="auto">
          <a:xfrm>
            <a:off x="4572000" y="1828800"/>
            <a:ext cx="1828800" cy="914400"/>
          </a:xfrm>
          <a:prstGeom prst="rect">
            <a:avLst/>
          </a:prstGeom>
          <a:noFill/>
          <a:ln w="9525">
            <a:noFill/>
            <a:miter lim="800000"/>
            <a:headEnd/>
            <a:tailEnd/>
          </a:ln>
        </p:spPr>
      </p:pic>
      <p:pic>
        <p:nvPicPr>
          <p:cNvPr id="3084" name="Picture 2"/>
          <p:cNvPicPr>
            <a:picLocks noChangeArrowheads="1"/>
          </p:cNvPicPr>
          <p:nvPr/>
        </p:nvPicPr>
        <p:blipFill>
          <a:blip r:embed="rId5" cstate="print"/>
          <a:srcRect/>
          <a:stretch>
            <a:fillRect/>
          </a:stretch>
        </p:blipFill>
        <p:spPr bwMode="auto">
          <a:xfrm>
            <a:off x="1371600" y="1371600"/>
            <a:ext cx="1828800" cy="914400"/>
          </a:xfrm>
          <a:prstGeom prst="rect">
            <a:avLst/>
          </a:prstGeom>
          <a:noFill/>
          <a:ln w="9525">
            <a:noFill/>
            <a:miter lim="800000"/>
            <a:headEnd/>
            <a:tailEnd/>
          </a:ln>
        </p:spPr>
      </p:pic>
      <p:pic>
        <p:nvPicPr>
          <p:cNvPr id="3085" name="Picture 2"/>
          <p:cNvPicPr>
            <a:picLocks noChangeArrowheads="1"/>
          </p:cNvPicPr>
          <p:nvPr/>
        </p:nvPicPr>
        <p:blipFill>
          <a:blip r:embed="rId5" cstate="print"/>
          <a:srcRect/>
          <a:stretch>
            <a:fillRect/>
          </a:stretch>
        </p:blipFill>
        <p:spPr bwMode="auto">
          <a:xfrm>
            <a:off x="1524000" y="1524000"/>
            <a:ext cx="1828800" cy="914400"/>
          </a:xfrm>
          <a:prstGeom prst="rect">
            <a:avLst/>
          </a:prstGeom>
          <a:noFill/>
          <a:ln w="9525">
            <a:noFill/>
            <a:miter lim="800000"/>
            <a:headEnd/>
            <a:tailEnd/>
          </a:ln>
        </p:spPr>
      </p:pic>
      <p:pic>
        <p:nvPicPr>
          <p:cNvPr id="3086" name="Picture 2"/>
          <p:cNvPicPr>
            <a:picLocks noChangeArrowheads="1"/>
          </p:cNvPicPr>
          <p:nvPr/>
        </p:nvPicPr>
        <p:blipFill>
          <a:blip r:embed="rId5" cstate="print"/>
          <a:srcRect/>
          <a:stretch>
            <a:fillRect/>
          </a:stretch>
        </p:blipFill>
        <p:spPr bwMode="auto">
          <a:xfrm>
            <a:off x="1676400" y="1676400"/>
            <a:ext cx="1828800" cy="914400"/>
          </a:xfrm>
          <a:prstGeom prst="rect">
            <a:avLst/>
          </a:prstGeom>
          <a:noFill/>
          <a:ln w="9525">
            <a:noFill/>
            <a:miter lim="800000"/>
            <a:headEnd/>
            <a:tailEnd/>
          </a:ln>
        </p:spPr>
      </p:pic>
      <p:pic>
        <p:nvPicPr>
          <p:cNvPr id="3087" name="Picture 2"/>
          <p:cNvPicPr>
            <a:picLocks noChangeArrowheads="1"/>
          </p:cNvPicPr>
          <p:nvPr/>
        </p:nvPicPr>
        <p:blipFill>
          <a:blip r:embed="rId5" cstate="print"/>
          <a:srcRect/>
          <a:stretch>
            <a:fillRect/>
          </a:stretch>
        </p:blipFill>
        <p:spPr bwMode="auto">
          <a:xfrm>
            <a:off x="1676400" y="1676400"/>
            <a:ext cx="1828800" cy="914400"/>
          </a:xfrm>
          <a:prstGeom prst="rect">
            <a:avLst/>
          </a:prstGeom>
          <a:noFill/>
          <a:ln w="9525">
            <a:noFill/>
            <a:miter lim="800000"/>
            <a:headEnd/>
            <a:tailEnd/>
          </a:ln>
        </p:spPr>
      </p:pic>
      <p:pic>
        <p:nvPicPr>
          <p:cNvPr id="3088" name="Picture 2"/>
          <p:cNvPicPr>
            <a:picLocks noChangeArrowheads="1"/>
          </p:cNvPicPr>
          <p:nvPr/>
        </p:nvPicPr>
        <p:blipFill>
          <a:blip r:embed="rId5" cstate="print"/>
          <a:srcRect/>
          <a:stretch>
            <a:fillRect/>
          </a:stretch>
        </p:blipFill>
        <p:spPr bwMode="auto">
          <a:xfrm>
            <a:off x="2514600" y="1828800"/>
            <a:ext cx="1828800" cy="914400"/>
          </a:xfrm>
          <a:prstGeom prst="rect">
            <a:avLst/>
          </a:prstGeom>
          <a:noFill/>
          <a:ln w="9525">
            <a:noFill/>
            <a:miter lim="800000"/>
            <a:headEnd/>
            <a:tailEnd/>
          </a:ln>
        </p:spPr>
      </p:pic>
      <p:pic>
        <p:nvPicPr>
          <p:cNvPr id="3089" name="Picture 3" descr="ClusterMap_GEO.jpg"/>
          <p:cNvPicPr>
            <a:picLocks noChangeAspect="1"/>
          </p:cNvPicPr>
          <p:nvPr/>
        </p:nvPicPr>
        <p:blipFill>
          <a:blip r:embed="rId6" cstate="print"/>
          <a:srcRect/>
          <a:stretch>
            <a:fillRect/>
          </a:stretch>
        </p:blipFill>
        <p:spPr bwMode="auto">
          <a:xfrm>
            <a:off x="4008438" y="4114800"/>
            <a:ext cx="912812" cy="457200"/>
          </a:xfrm>
          <a:prstGeom prst="rect">
            <a:avLst/>
          </a:prstGeom>
          <a:noFill/>
          <a:ln w="9525">
            <a:noFill/>
            <a:miter lim="800000"/>
            <a:headEnd/>
            <a:tailEnd/>
          </a:ln>
        </p:spPr>
      </p:pic>
      <p:sp>
        <p:nvSpPr>
          <p:cNvPr id="3090" name="TextBox 19"/>
          <p:cNvSpPr txBox="1">
            <a:spLocks noChangeArrowheads="1"/>
          </p:cNvSpPr>
          <p:nvPr/>
        </p:nvSpPr>
        <p:spPr bwMode="auto">
          <a:xfrm>
            <a:off x="725488" y="914400"/>
            <a:ext cx="2819400" cy="338138"/>
          </a:xfrm>
          <a:prstGeom prst="rect">
            <a:avLst/>
          </a:prstGeom>
          <a:noFill/>
          <a:ln w="9525">
            <a:noFill/>
            <a:miter lim="800000"/>
            <a:headEnd/>
            <a:tailEnd/>
          </a:ln>
        </p:spPr>
        <p:txBody>
          <a:bodyPr>
            <a:spAutoFit/>
          </a:bodyPr>
          <a:lstStyle/>
          <a:p>
            <a:pPr algn="ctr"/>
            <a:r>
              <a:rPr lang="en-US" sz="1600" dirty="0"/>
              <a:t>AVHRR record, ‘81 – ‘’99</a:t>
            </a:r>
          </a:p>
        </p:txBody>
      </p:sp>
      <p:sp>
        <p:nvSpPr>
          <p:cNvPr id="3091" name="TextBox 21"/>
          <p:cNvSpPr txBox="1">
            <a:spLocks noChangeArrowheads="1"/>
          </p:cNvSpPr>
          <p:nvPr/>
        </p:nvSpPr>
        <p:spPr bwMode="auto">
          <a:xfrm>
            <a:off x="4900613" y="2979738"/>
            <a:ext cx="2514600" cy="461962"/>
          </a:xfrm>
          <a:prstGeom prst="rect">
            <a:avLst/>
          </a:prstGeom>
          <a:noFill/>
          <a:ln w="9525">
            <a:noFill/>
            <a:miter lim="800000"/>
            <a:headEnd/>
            <a:tailEnd/>
          </a:ln>
        </p:spPr>
        <p:txBody>
          <a:bodyPr>
            <a:spAutoFit/>
          </a:bodyPr>
          <a:lstStyle/>
          <a:p>
            <a:r>
              <a:rPr lang="en-US" sz="1200" dirty="0"/>
              <a:t>‘98-’02 SPOT- VGT Data to </a:t>
            </a:r>
          </a:p>
          <a:p>
            <a:r>
              <a:rPr lang="en-US" sz="1200" dirty="0"/>
              <a:t>Bridge  AVHRR &amp; MODIS records</a:t>
            </a:r>
          </a:p>
        </p:txBody>
      </p:sp>
      <p:pic>
        <p:nvPicPr>
          <p:cNvPr id="3092" name="Picture 151" descr="MOD09CMG.AMJ_clouds3.inv.jpg"/>
          <p:cNvPicPr>
            <a:picLocks noChangeAspect="1"/>
          </p:cNvPicPr>
          <p:nvPr/>
        </p:nvPicPr>
        <p:blipFill>
          <a:blip r:embed="rId7" cstate="print"/>
          <a:srcRect/>
          <a:stretch>
            <a:fillRect/>
          </a:stretch>
        </p:blipFill>
        <p:spPr bwMode="auto">
          <a:xfrm>
            <a:off x="4003675" y="3538538"/>
            <a:ext cx="914400" cy="457200"/>
          </a:xfrm>
          <a:prstGeom prst="rect">
            <a:avLst/>
          </a:prstGeom>
          <a:noFill/>
          <a:ln w="9525">
            <a:noFill/>
            <a:miter lim="800000"/>
            <a:headEnd/>
            <a:tailEnd/>
          </a:ln>
        </p:spPr>
      </p:pic>
      <p:cxnSp>
        <p:nvCxnSpPr>
          <p:cNvPr id="25" name="Straight Connector 24"/>
          <p:cNvCxnSpPr/>
          <p:nvPr/>
        </p:nvCxnSpPr>
        <p:spPr>
          <a:xfrm>
            <a:off x="3635375" y="2895600"/>
            <a:ext cx="17526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0" y="2819400"/>
            <a:ext cx="3108325" cy="0"/>
          </a:xfrm>
          <a:prstGeom prst="line">
            <a:avLst/>
          </a:prstGeom>
          <a:ln w="25400">
            <a:solidFill>
              <a:srgbClr val="336600"/>
            </a:solidFill>
          </a:ln>
        </p:spPr>
        <p:style>
          <a:lnRef idx="1">
            <a:schemeClr val="accent1"/>
          </a:lnRef>
          <a:fillRef idx="0">
            <a:schemeClr val="accent1"/>
          </a:fillRef>
          <a:effectRef idx="0">
            <a:schemeClr val="accent1"/>
          </a:effectRef>
          <a:fontRef idx="minor">
            <a:schemeClr val="tx1"/>
          </a:fontRef>
        </p:style>
      </p:cxnSp>
      <p:sp>
        <p:nvSpPr>
          <p:cNvPr id="3095" name="TextBox 38"/>
          <p:cNvSpPr txBox="1">
            <a:spLocks noChangeArrowheads="1"/>
          </p:cNvSpPr>
          <p:nvPr/>
        </p:nvSpPr>
        <p:spPr bwMode="auto">
          <a:xfrm>
            <a:off x="2247900" y="6143625"/>
            <a:ext cx="4414837" cy="276999"/>
          </a:xfrm>
          <a:prstGeom prst="rect">
            <a:avLst/>
          </a:prstGeom>
          <a:noFill/>
          <a:ln w="9525">
            <a:noFill/>
            <a:miter lim="800000"/>
            <a:headEnd/>
            <a:tailEnd/>
          </a:ln>
        </p:spPr>
        <p:txBody>
          <a:bodyPr wrap="square">
            <a:spAutoFit/>
          </a:bodyPr>
          <a:lstStyle/>
          <a:p>
            <a:pPr algn="ctr"/>
            <a:r>
              <a:rPr lang="en-US" sz="1200" dirty="0"/>
              <a:t>1981 -2013 sensor independent </a:t>
            </a:r>
            <a:r>
              <a:rPr lang="en-US" sz="1200" dirty="0" smtClean="0"/>
              <a:t>VI and Phen. ESDRs</a:t>
            </a:r>
            <a:endParaRPr lang="en-US" sz="1200" dirty="0"/>
          </a:p>
        </p:txBody>
      </p:sp>
      <p:sp>
        <p:nvSpPr>
          <p:cNvPr id="3096" name="TextBox 39"/>
          <p:cNvSpPr txBox="1">
            <a:spLocks noChangeArrowheads="1"/>
          </p:cNvSpPr>
          <p:nvPr/>
        </p:nvSpPr>
        <p:spPr bwMode="auto">
          <a:xfrm>
            <a:off x="4929188" y="4191000"/>
            <a:ext cx="2667000" cy="461963"/>
          </a:xfrm>
          <a:prstGeom prst="rect">
            <a:avLst/>
          </a:prstGeom>
          <a:noFill/>
          <a:ln w="9525">
            <a:noFill/>
            <a:miter lim="800000"/>
            <a:headEnd/>
            <a:tailEnd/>
          </a:ln>
        </p:spPr>
        <p:txBody>
          <a:bodyPr>
            <a:spAutoFit/>
          </a:bodyPr>
          <a:lstStyle/>
          <a:p>
            <a:r>
              <a:rPr lang="en-US" sz="1200" dirty="0"/>
              <a:t>Homogenous clusters map. </a:t>
            </a:r>
          </a:p>
          <a:p>
            <a:r>
              <a:rPr lang="en-US" sz="1200" dirty="0"/>
              <a:t>Areas with same characteristics</a:t>
            </a:r>
          </a:p>
        </p:txBody>
      </p:sp>
      <p:pic>
        <p:nvPicPr>
          <p:cNvPr id="3097" name="Picture 3" descr="Slope_AV_to_MOD_ZERO_Intercept.jpg"/>
          <p:cNvPicPr>
            <a:picLocks noChangeAspect="1"/>
          </p:cNvPicPr>
          <p:nvPr/>
        </p:nvPicPr>
        <p:blipFill>
          <a:blip r:embed="rId8" cstate="print"/>
          <a:srcRect/>
          <a:stretch>
            <a:fillRect/>
          </a:stretch>
        </p:blipFill>
        <p:spPr bwMode="auto">
          <a:xfrm>
            <a:off x="3697288" y="4724400"/>
            <a:ext cx="1524000" cy="762000"/>
          </a:xfrm>
          <a:prstGeom prst="rect">
            <a:avLst/>
          </a:prstGeom>
          <a:noFill/>
          <a:ln w="9525">
            <a:noFill/>
            <a:miter lim="800000"/>
            <a:headEnd/>
            <a:tailEnd/>
          </a:ln>
        </p:spPr>
      </p:pic>
      <p:pic>
        <p:nvPicPr>
          <p:cNvPr id="3098"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714750" y="4972050"/>
            <a:ext cx="260350" cy="474663"/>
          </a:xfrm>
          <a:prstGeom prst="rect">
            <a:avLst/>
          </a:prstGeom>
          <a:noFill/>
          <a:ln w="9525">
            <a:noFill/>
            <a:miter lim="800000"/>
            <a:headEnd/>
            <a:tailEnd/>
          </a:ln>
        </p:spPr>
      </p:pic>
      <p:cxnSp>
        <p:nvCxnSpPr>
          <p:cNvPr id="48" name="Straight Connector 47"/>
          <p:cNvCxnSpPr/>
          <p:nvPr/>
        </p:nvCxnSpPr>
        <p:spPr>
          <a:xfrm>
            <a:off x="1219200" y="2819400"/>
            <a:ext cx="3108325" cy="0"/>
          </a:xfrm>
          <a:prstGeom prst="line">
            <a:avLst/>
          </a:prstGeom>
          <a:ln w="25400">
            <a:solidFill>
              <a:srgbClr val="336600"/>
            </a:solidFill>
          </a:ln>
        </p:spPr>
        <p:style>
          <a:lnRef idx="1">
            <a:schemeClr val="accent1"/>
          </a:lnRef>
          <a:fillRef idx="0">
            <a:schemeClr val="accent1"/>
          </a:fillRef>
          <a:effectRef idx="0">
            <a:schemeClr val="accent1"/>
          </a:effectRef>
          <a:fontRef idx="minor">
            <a:schemeClr val="tx1"/>
          </a:fontRef>
        </p:style>
      </p:cxnSp>
      <p:cxnSp>
        <p:nvCxnSpPr>
          <p:cNvPr id="51" name="Shape 50"/>
          <p:cNvCxnSpPr/>
          <p:nvPr/>
        </p:nvCxnSpPr>
        <p:spPr>
          <a:xfrm rot="16200000" flipH="1">
            <a:off x="2071688" y="3479800"/>
            <a:ext cx="2286000" cy="965200"/>
          </a:xfrm>
          <a:prstGeom prst="bentConnector2">
            <a:avLst/>
          </a:prstGeom>
          <a:ln>
            <a:solidFill>
              <a:srgbClr val="3366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276350" y="5648325"/>
            <a:ext cx="64008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3102" name="Picture 57" descr="T_MAP4km_global.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33500" y="5715000"/>
            <a:ext cx="914400" cy="457200"/>
          </a:xfrm>
          <a:prstGeom prst="rect">
            <a:avLst/>
          </a:prstGeom>
          <a:noFill/>
          <a:ln w="9525">
            <a:noFill/>
            <a:miter lim="800000"/>
            <a:headEnd/>
            <a:tailEnd/>
          </a:ln>
        </p:spPr>
      </p:pic>
      <p:pic>
        <p:nvPicPr>
          <p:cNvPr id="3103" name="Picture 58" descr="T_MAP4km_global.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400300" y="5715000"/>
            <a:ext cx="914400" cy="457200"/>
          </a:xfrm>
          <a:prstGeom prst="rect">
            <a:avLst/>
          </a:prstGeom>
          <a:noFill/>
          <a:ln w="9525">
            <a:noFill/>
            <a:miter lim="800000"/>
            <a:headEnd/>
            <a:tailEnd/>
          </a:ln>
        </p:spPr>
      </p:pic>
      <p:pic>
        <p:nvPicPr>
          <p:cNvPr id="3104" name="Picture 59" descr="T_MAP4km_global.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467100" y="5715000"/>
            <a:ext cx="914400" cy="457200"/>
          </a:xfrm>
          <a:prstGeom prst="rect">
            <a:avLst/>
          </a:prstGeom>
          <a:noFill/>
          <a:ln w="9525">
            <a:noFill/>
            <a:miter lim="800000"/>
            <a:headEnd/>
            <a:tailEnd/>
          </a:ln>
        </p:spPr>
      </p:pic>
      <p:pic>
        <p:nvPicPr>
          <p:cNvPr id="3105" name="Picture 60" descr="T_MAP4km_global.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533900" y="5715000"/>
            <a:ext cx="914400" cy="457200"/>
          </a:xfrm>
          <a:prstGeom prst="rect">
            <a:avLst/>
          </a:prstGeom>
          <a:noFill/>
          <a:ln w="9525">
            <a:noFill/>
            <a:miter lim="800000"/>
            <a:headEnd/>
            <a:tailEnd/>
          </a:ln>
        </p:spPr>
      </p:pic>
      <p:pic>
        <p:nvPicPr>
          <p:cNvPr id="3106" name="Picture 61" descr="T_MAP4km_global.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600700" y="5715000"/>
            <a:ext cx="914400" cy="457200"/>
          </a:xfrm>
          <a:prstGeom prst="rect">
            <a:avLst/>
          </a:prstGeom>
          <a:noFill/>
          <a:ln w="9525">
            <a:noFill/>
            <a:miter lim="800000"/>
            <a:headEnd/>
            <a:tailEnd/>
          </a:ln>
        </p:spPr>
      </p:pic>
      <p:pic>
        <p:nvPicPr>
          <p:cNvPr id="3107" name="Picture 62" descr="T_MAP4km_global.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667500" y="5715000"/>
            <a:ext cx="914400" cy="457200"/>
          </a:xfrm>
          <a:prstGeom prst="rect">
            <a:avLst/>
          </a:prstGeom>
          <a:noFill/>
          <a:ln w="9525">
            <a:noFill/>
            <a:miter lim="800000"/>
            <a:headEnd/>
            <a:tailEnd/>
          </a:ln>
        </p:spPr>
      </p:pic>
      <p:sp>
        <p:nvSpPr>
          <p:cNvPr id="3108" name="TextBox 63"/>
          <p:cNvSpPr txBox="1">
            <a:spLocks noChangeArrowheads="1"/>
          </p:cNvSpPr>
          <p:nvPr/>
        </p:nvSpPr>
        <p:spPr bwMode="auto">
          <a:xfrm>
            <a:off x="5373688" y="914400"/>
            <a:ext cx="2819400" cy="338138"/>
          </a:xfrm>
          <a:prstGeom prst="rect">
            <a:avLst/>
          </a:prstGeom>
          <a:noFill/>
          <a:ln w="9525">
            <a:noFill/>
            <a:miter lim="800000"/>
            <a:headEnd/>
            <a:tailEnd/>
          </a:ln>
        </p:spPr>
        <p:txBody>
          <a:bodyPr>
            <a:spAutoFit/>
          </a:bodyPr>
          <a:lstStyle/>
          <a:p>
            <a:pPr algn="ctr"/>
            <a:r>
              <a:rPr lang="en-US" sz="1600" dirty="0"/>
              <a:t>MODIS record, ‘00 – ’13</a:t>
            </a:r>
          </a:p>
        </p:txBody>
      </p:sp>
      <p:sp>
        <p:nvSpPr>
          <p:cNvPr id="3109" name="TextBox 80"/>
          <p:cNvSpPr txBox="1">
            <a:spLocks noChangeArrowheads="1"/>
          </p:cNvSpPr>
          <p:nvPr/>
        </p:nvSpPr>
        <p:spPr bwMode="auto">
          <a:xfrm>
            <a:off x="4929188" y="3581400"/>
            <a:ext cx="2309812" cy="461963"/>
          </a:xfrm>
          <a:prstGeom prst="rect">
            <a:avLst/>
          </a:prstGeom>
          <a:noFill/>
          <a:ln w="9525">
            <a:noFill/>
            <a:miter lim="800000"/>
            <a:headEnd/>
            <a:tailEnd/>
          </a:ln>
        </p:spPr>
        <p:txBody>
          <a:bodyPr>
            <a:spAutoFit/>
          </a:bodyPr>
          <a:lstStyle/>
          <a:p>
            <a:r>
              <a:rPr lang="en-US" sz="1200" dirty="0"/>
              <a:t>Data retention filter.</a:t>
            </a:r>
          </a:p>
          <a:p>
            <a:r>
              <a:rPr lang="en-US" sz="1200" dirty="0"/>
              <a:t>Only retain high quality data</a:t>
            </a:r>
          </a:p>
        </p:txBody>
      </p:sp>
      <p:cxnSp>
        <p:nvCxnSpPr>
          <p:cNvPr id="90" name="Straight Arrow Connector 89"/>
          <p:cNvCxnSpPr/>
          <p:nvPr/>
        </p:nvCxnSpPr>
        <p:spPr>
          <a:xfrm rot="16200000" flipH="1">
            <a:off x="4391025" y="5562600"/>
            <a:ext cx="15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11" name="TextBox 44"/>
          <p:cNvSpPr txBox="1">
            <a:spLocks noChangeArrowheads="1"/>
          </p:cNvSpPr>
          <p:nvPr/>
        </p:nvSpPr>
        <p:spPr bwMode="auto">
          <a:xfrm>
            <a:off x="5214938" y="4724400"/>
            <a:ext cx="2895600" cy="276225"/>
          </a:xfrm>
          <a:prstGeom prst="rect">
            <a:avLst/>
          </a:prstGeom>
          <a:noFill/>
          <a:ln w="9525">
            <a:noFill/>
            <a:miter lim="800000"/>
            <a:headEnd/>
            <a:tailEnd/>
          </a:ln>
        </p:spPr>
        <p:txBody>
          <a:bodyPr>
            <a:spAutoFit/>
          </a:bodyPr>
          <a:lstStyle/>
          <a:p>
            <a:r>
              <a:rPr lang="en-US" sz="1200" dirty="0"/>
              <a:t>Continuity  Transfer </a:t>
            </a:r>
            <a:r>
              <a:rPr lang="en-US" sz="1200" dirty="0" smtClean="0"/>
              <a:t>Functions </a:t>
            </a:r>
            <a:r>
              <a:rPr lang="en-US" sz="1200" dirty="0"/>
              <a:t>map</a:t>
            </a:r>
          </a:p>
        </p:txBody>
      </p:sp>
      <p:sp>
        <p:nvSpPr>
          <p:cNvPr id="3112" name="TextBox 110"/>
          <p:cNvSpPr txBox="1">
            <a:spLocks noChangeArrowheads="1"/>
          </p:cNvSpPr>
          <p:nvPr/>
        </p:nvSpPr>
        <p:spPr bwMode="auto">
          <a:xfrm>
            <a:off x="7824788" y="3810000"/>
            <a:ext cx="979487" cy="369888"/>
          </a:xfrm>
          <a:prstGeom prst="rect">
            <a:avLst/>
          </a:prstGeom>
          <a:noFill/>
          <a:ln w="9525">
            <a:solidFill>
              <a:schemeClr val="tx1"/>
            </a:solidFill>
            <a:miter lim="800000"/>
            <a:headEnd/>
            <a:tailEnd/>
          </a:ln>
        </p:spPr>
        <p:txBody>
          <a:bodyPr wrap="none">
            <a:spAutoFit/>
          </a:bodyPr>
          <a:lstStyle/>
          <a:p>
            <a:r>
              <a:rPr lang="en-US" dirty="0"/>
              <a:t>VIIRS ?</a:t>
            </a:r>
          </a:p>
        </p:txBody>
      </p:sp>
      <p:cxnSp>
        <p:nvCxnSpPr>
          <p:cNvPr id="112" name="Shape 111"/>
          <p:cNvCxnSpPr/>
          <p:nvPr/>
        </p:nvCxnSpPr>
        <p:spPr>
          <a:xfrm rot="5400000">
            <a:off x="6235701" y="3178175"/>
            <a:ext cx="1077912" cy="3081337"/>
          </a:xfrm>
          <a:prstGeom prst="bentConnector2">
            <a:avLst/>
          </a:prstGeom>
          <a:ln>
            <a:solidFill>
              <a:srgbClr val="336600"/>
            </a:solidFill>
            <a:tailEnd type="arrow"/>
          </a:ln>
        </p:spPr>
        <p:style>
          <a:lnRef idx="1">
            <a:schemeClr val="accent1"/>
          </a:lnRef>
          <a:fillRef idx="0">
            <a:schemeClr val="accent1"/>
          </a:fillRef>
          <a:effectRef idx="0">
            <a:schemeClr val="accent1"/>
          </a:effectRef>
          <a:fontRef idx="minor">
            <a:schemeClr val="tx1"/>
          </a:fontRef>
        </p:style>
      </p:cxnSp>
      <p:sp>
        <p:nvSpPr>
          <p:cNvPr id="46" name="Footer Placeholder 3"/>
          <p:cNvSpPr>
            <a:spLocks noGrp="1"/>
          </p:cNvSpPr>
          <p:nvPr/>
        </p:nvSpPr>
        <p:spPr bwMode="auto">
          <a:xfrm>
            <a:off x="4798247" y="6663154"/>
            <a:ext cx="4345753" cy="18532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CA"/>
            </a:defPPr>
            <a:lvl1pPr algn="r" rtl="0" eaLnBrk="1" fontAlgn="base" hangingPunct="1">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000" dirty="0" smtClean="0">
                <a:solidFill>
                  <a:schemeClr val="bg1">
                    <a:lumMod val="50000"/>
                  </a:schemeClr>
                </a:solidFill>
              </a:rPr>
              <a:t>NASA CCE Joint Science  Workshop, Alexandria, VA. Oct. 3-7, 2011</a:t>
            </a:r>
            <a:endParaRPr lang="en-US" sz="1000" dirty="0">
              <a:solidFill>
                <a:schemeClr val="bg1">
                  <a:lumMod val="50000"/>
                </a:schemeClr>
              </a:solidFill>
            </a:endParaRPr>
          </a:p>
        </p:txBody>
      </p:sp>
      <p:sp>
        <p:nvSpPr>
          <p:cNvPr id="43" name="Content Placeholder 2"/>
          <p:cNvSpPr>
            <a:spLocks noGrp="1"/>
          </p:cNvSpPr>
          <p:nvPr>
            <p:ph idx="1"/>
          </p:nvPr>
        </p:nvSpPr>
        <p:spPr>
          <a:xfrm>
            <a:off x="52387" y="4572000"/>
            <a:ext cx="2843213" cy="1066800"/>
          </a:xfrm>
        </p:spPr>
        <p:txBody>
          <a:bodyPr/>
          <a:lstStyle/>
          <a:p>
            <a:pPr eaLnBrk="1" hangingPunct="1"/>
            <a:r>
              <a:rPr lang="en-US" sz="1600" dirty="0" smtClean="0"/>
              <a:t>NDVI  + EVI2 (minus Blue)</a:t>
            </a:r>
          </a:p>
          <a:p>
            <a:pPr eaLnBrk="1" hangingPunct="1">
              <a:lnSpc>
                <a:spcPct val="90000"/>
              </a:lnSpc>
            </a:pPr>
            <a:r>
              <a:rPr lang="en-US" sz="1600" dirty="0" smtClean="0"/>
              <a:t>Independent of sensor</a:t>
            </a:r>
          </a:p>
          <a:p>
            <a:pPr eaLnBrk="1" hangingPunct="1">
              <a:lnSpc>
                <a:spcPct val="90000"/>
              </a:lnSpc>
            </a:pPr>
            <a:r>
              <a:rPr lang="en-US" sz="1600" dirty="0" smtClean="0"/>
              <a:t>Derive phenology metrics</a:t>
            </a:r>
          </a:p>
          <a:p>
            <a:pPr lvl="1" eaLnBrk="1" hangingPunct="1">
              <a:lnSpc>
                <a:spcPct val="90000"/>
              </a:lnSpc>
            </a:pPr>
            <a:endParaRPr lang="en-US" sz="1600" dirty="0" smtClean="0"/>
          </a:p>
          <a:p>
            <a:pPr lvl="1"/>
            <a:endParaRPr lang="en-US" sz="1600" dirty="0" smtClean="0"/>
          </a:p>
        </p:txBody>
      </p:sp>
    </p:spTree>
    <p:extLst>
      <p:ext uri="{BB962C8B-B14F-4D97-AF65-F5344CB8AC3E}">
        <p14:creationId xmlns:p14="http://schemas.microsoft.com/office/powerpoint/2010/main" val="662497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z="2800" dirty="0">
                <a:latin typeface="Aharoni" pitchFamily="2" charset="-79"/>
                <a:cs typeface="Aharoni" pitchFamily="2" charset="-79"/>
              </a:rPr>
              <a:t>Spectral Transformation Equations to MODIS-equivalents (TOC, CMG)</a:t>
            </a:r>
          </a:p>
        </p:txBody>
      </p:sp>
      <p:sp>
        <p:nvSpPr>
          <p:cNvPr id="5" name="Slide Number Placeholder 4"/>
          <p:cNvSpPr>
            <a:spLocks noGrp="1"/>
          </p:cNvSpPr>
          <p:nvPr>
            <p:ph type="sldNum" sz="quarter" idx="12"/>
          </p:nvPr>
        </p:nvSpPr>
        <p:spPr>
          <a:xfrm>
            <a:off x="5334000" y="6324600"/>
            <a:ext cx="3840480" cy="273050"/>
          </a:xfrm>
        </p:spPr>
        <p:txBody>
          <a:bodyPr/>
          <a:lstStyle/>
          <a:p>
            <a:r>
              <a:rPr lang="en-US" sz="1200" b="1" dirty="0" smtClean="0">
                <a:latin typeface="Calibri" pitchFamily="34" charset="0"/>
              </a:rPr>
              <a:t>Work lead by Tomoaki Miura and Javzan Tsend-Ayush</a:t>
            </a:r>
          </a:p>
          <a:p>
            <a:endParaRPr lang="en-US" sz="1200" dirty="0"/>
          </a:p>
        </p:txBody>
      </p:sp>
      <p:graphicFrame>
        <p:nvGraphicFramePr>
          <p:cNvPr id="8" name="Table 7"/>
          <p:cNvGraphicFramePr>
            <a:graphicFrameLocks noGrp="1"/>
          </p:cNvGraphicFramePr>
          <p:nvPr/>
        </p:nvGraphicFramePr>
        <p:xfrm>
          <a:off x="381000" y="1219200"/>
          <a:ext cx="8458200" cy="2459038"/>
        </p:xfrm>
        <a:graphic>
          <a:graphicData uri="http://schemas.openxmlformats.org/drawingml/2006/table">
            <a:tbl>
              <a:tblPr/>
              <a:tblGrid>
                <a:gridCol w="3124200"/>
                <a:gridCol w="4267200"/>
                <a:gridCol w="1066800"/>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rPr>
                        <a:t>NDVI (</a:t>
                      </a:r>
                      <a:r>
                        <a:rPr kumimoji="0" lang="en-US" sz="2000" b="1" i="1" u="none" strike="noStrike" cap="none" normalizeH="0" baseline="0" dirty="0" smtClean="0">
                          <a:ln>
                            <a:noFill/>
                          </a:ln>
                          <a:solidFill>
                            <a:srgbClr val="FFFFFF"/>
                          </a:solidFill>
                          <a:effectLst/>
                          <a:latin typeface="Times New Roman" pitchFamily="18" charset="0"/>
                          <a:cs typeface="Times New Roman" pitchFamily="18" charset="0"/>
                        </a:rPr>
                        <a:t>x</a:t>
                      </a:r>
                      <a:r>
                        <a:rPr kumimoji="0" lang="en-US" sz="2000" b="1" i="0" u="none" strike="noStrike" cap="none" normalizeH="0" baseline="0" dirty="0" smtClean="0">
                          <a:ln>
                            <a:noFill/>
                          </a:ln>
                          <a:solidFill>
                            <a:srgbClr val="FFFFFF"/>
                          </a:solidFill>
                          <a:effectLst/>
                          <a:latin typeface="Calibri" pitchFamily="34" charset="0"/>
                        </a:rPr>
                        <a:t> variable)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rPr>
                        <a:t>Equation</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Calibri" pitchFamily="34" charset="0"/>
                        </a:rPr>
                        <a:t>Uncertainty (95% PI)</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N-7 AVHRR, ROW, GAC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y = -0.0646111 + 1.2409713x - 0.0304219x</a:t>
                      </a:r>
                      <a:r>
                        <a:rPr kumimoji="0" lang="en-US" sz="1600" b="0" i="0" u="none" strike="noStrike" cap="none" normalizeH="0" baseline="30000" dirty="0" smtClean="0">
                          <a:ln>
                            <a:noFill/>
                          </a:ln>
                          <a:solidFill>
                            <a:srgbClr val="000000"/>
                          </a:solidFill>
                          <a:effectLst/>
                          <a:latin typeface="Calibri" pitchFamily="34"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±0.0138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N-9 AVHRR, ROW, GAC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y = -0.0621082 + 1.2487272x - 0.0307315x</a:t>
                      </a:r>
                      <a:r>
                        <a:rPr kumimoji="0" lang="en-US" sz="1600" b="0" i="0" u="none" strike="noStrike" cap="none" normalizeH="0" baseline="30000" dirty="0" smtClean="0">
                          <a:ln>
                            <a:noFill/>
                          </a:ln>
                          <a:solidFill>
                            <a:srgbClr val="000000"/>
                          </a:solidFill>
                          <a:effectLst/>
                          <a:latin typeface="Calibri" pitchFamily="34"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±0.0138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N-11 AVHRR, ROW, GAC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y = -0.0606805 + 1.2456808x - 0.0335204x</a:t>
                      </a:r>
                      <a:r>
                        <a:rPr kumimoji="0" lang="en-US" sz="1600" b="0" i="0" u="none" strike="noStrike" cap="none" normalizeH="0" baseline="30000" dirty="0" smtClean="0">
                          <a:ln>
                            <a:noFill/>
                          </a:ln>
                          <a:solidFill>
                            <a:srgbClr val="000000"/>
                          </a:solidFill>
                          <a:effectLst/>
                          <a:latin typeface="Calibri" pitchFamily="34"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±0.0138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N-14 AVHRR, ROW, GAC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y = -0.0571829 + 1.2372178x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±0.0138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S-4 VEGETATION, TOC, CMGV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y = 0.0156834 + 1.0610148x</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±0.061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graphicFrame>
        <p:nvGraphicFramePr>
          <p:cNvPr id="9" name="Table 8"/>
          <p:cNvGraphicFramePr>
            <a:graphicFrameLocks noGrp="1"/>
          </p:cNvGraphicFramePr>
          <p:nvPr/>
        </p:nvGraphicFramePr>
        <p:xfrm>
          <a:off x="381000" y="3810000"/>
          <a:ext cx="8458200" cy="2459038"/>
        </p:xfrm>
        <a:graphic>
          <a:graphicData uri="http://schemas.openxmlformats.org/drawingml/2006/table">
            <a:tbl>
              <a:tblPr/>
              <a:tblGrid>
                <a:gridCol w="3124200"/>
                <a:gridCol w="4267200"/>
                <a:gridCol w="1066800"/>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rPr>
                        <a:t>EVI2 (</a:t>
                      </a:r>
                      <a:r>
                        <a:rPr kumimoji="0" lang="en-US" sz="2000" b="1" i="1" u="none" strike="noStrike" cap="none" normalizeH="0" baseline="0" dirty="0" smtClean="0">
                          <a:ln>
                            <a:noFill/>
                          </a:ln>
                          <a:solidFill>
                            <a:srgbClr val="FFFFFF"/>
                          </a:solidFill>
                          <a:effectLst/>
                          <a:latin typeface="Times New Roman" pitchFamily="18" charset="0"/>
                          <a:cs typeface="Times New Roman" pitchFamily="18" charset="0"/>
                        </a:rPr>
                        <a:t>x</a:t>
                      </a:r>
                      <a:r>
                        <a:rPr kumimoji="0" lang="en-US" sz="2000" b="1" i="0" u="none" strike="noStrike" cap="none" normalizeH="0" baseline="0" dirty="0" smtClean="0">
                          <a:ln>
                            <a:noFill/>
                          </a:ln>
                          <a:solidFill>
                            <a:srgbClr val="FFFFFF"/>
                          </a:solidFill>
                          <a:effectLst/>
                          <a:latin typeface="Calibri" pitchFamily="34" charset="0"/>
                        </a:rPr>
                        <a:t> variable)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rPr>
                        <a:t>Equation</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Calibri" pitchFamily="34" charset="0"/>
                        </a:rPr>
                        <a:t>Uncertainty (95% PI)</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N-7 AVHRR, ROW, GAC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y = -0.0403338 + 1.2400319x</a:t>
                      </a:r>
                      <a:endParaRPr kumimoji="0" lang="en-US" sz="1600" b="0" i="0" u="none" strike="noStrike" cap="none" normalizeH="0" baseline="30000" dirty="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±0.088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N-9 AVHRR, ROW, GAC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y = -0.0403338 + 1.2400319x</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±0.088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N-11 AVHRR, ROW, GAC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y = -0.0403338 + 1.2400319x</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±0.088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N-14 AVHRR, ROW, GAC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y = -0.0403338 + 1.2400319x</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±0.088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S-4 VEGETATION, TOC, CMGV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  y =  0.0085842 + 1.1557716x</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±0.037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2" name="Footer Placeholder 3"/>
          <p:cNvSpPr>
            <a:spLocks noGrp="1"/>
          </p:cNvSpPr>
          <p:nvPr/>
        </p:nvSpPr>
        <p:spPr bwMode="auto">
          <a:xfrm>
            <a:off x="4798247" y="6663154"/>
            <a:ext cx="4345753" cy="18532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CA"/>
            </a:defPPr>
            <a:lvl1pPr algn="r" rtl="0" eaLnBrk="1" fontAlgn="base" hangingPunct="1">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000" dirty="0" smtClean="0">
                <a:solidFill>
                  <a:schemeClr val="bg1">
                    <a:lumMod val="50000"/>
                  </a:schemeClr>
                </a:solidFill>
              </a:rPr>
              <a:t>NASA CCE Joint Science  Workshop, Alexandria, VA. Oct. 3-7, 2011</a:t>
            </a:r>
            <a:endParaRPr lang="en-US" sz="1000" dirty="0">
              <a:solidFill>
                <a:schemeClr val="bg1">
                  <a:lumMod val="50000"/>
                </a:schemeClr>
              </a:solidFill>
            </a:endParaRPr>
          </a:p>
        </p:txBody>
      </p:sp>
    </p:spTree>
    <p:extLst>
      <p:ext uri="{BB962C8B-B14F-4D97-AF65-F5344CB8AC3E}">
        <p14:creationId xmlns:p14="http://schemas.microsoft.com/office/powerpoint/2010/main" val="1270206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EVI and EVI2</a:t>
            </a:r>
            <a:endParaRPr lang="en-US" dirty="0"/>
          </a:p>
        </p:txBody>
      </p:sp>
      <p:pic>
        <p:nvPicPr>
          <p:cNvPr id="6349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304" y="1371600"/>
            <a:ext cx="4335896"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98247" y="1219200"/>
            <a:ext cx="4318413" cy="298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NDVI.bmp"/>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978525" y="4995863"/>
            <a:ext cx="23272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EVI_Blue_0.02.bmp"/>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81000" y="4892675"/>
            <a:ext cx="23733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EVI2.bmp"/>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52299" y="4995863"/>
            <a:ext cx="226399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8200" y="4343400"/>
            <a:ext cx="2185214" cy="369332"/>
          </a:xfrm>
          <a:prstGeom prst="rect">
            <a:avLst/>
          </a:prstGeom>
          <a:noFill/>
        </p:spPr>
        <p:txBody>
          <a:bodyPr wrap="none" rtlCol="0">
            <a:spAutoFit/>
          </a:bodyPr>
          <a:lstStyle/>
          <a:p>
            <a:r>
              <a:rPr lang="en-US" dirty="0" smtClean="0"/>
              <a:t>Unconstrained data</a:t>
            </a:r>
            <a:endParaRPr lang="en-US" dirty="0"/>
          </a:p>
        </p:txBody>
      </p:sp>
      <p:sp>
        <p:nvSpPr>
          <p:cNvPr id="14" name="TextBox 13"/>
          <p:cNvSpPr txBox="1"/>
          <p:nvPr/>
        </p:nvSpPr>
        <p:spPr>
          <a:xfrm>
            <a:off x="5864846" y="4356948"/>
            <a:ext cx="1941557" cy="369332"/>
          </a:xfrm>
          <a:prstGeom prst="rect">
            <a:avLst/>
          </a:prstGeom>
          <a:noFill/>
        </p:spPr>
        <p:txBody>
          <a:bodyPr wrap="none" rtlCol="0">
            <a:spAutoFit/>
          </a:bodyPr>
          <a:lstStyle/>
          <a:p>
            <a:r>
              <a:rPr lang="en-US" dirty="0"/>
              <a:t>C</a:t>
            </a:r>
            <a:r>
              <a:rPr lang="en-US" dirty="0" smtClean="0"/>
              <a:t>onstrained data</a:t>
            </a:r>
            <a:endParaRPr lang="en-US" dirty="0"/>
          </a:p>
        </p:txBody>
      </p:sp>
      <p:sp>
        <p:nvSpPr>
          <p:cNvPr id="15" name="TextBox 6"/>
          <p:cNvSpPr txBox="1">
            <a:spLocks noChangeArrowheads="1"/>
          </p:cNvSpPr>
          <p:nvPr/>
        </p:nvSpPr>
        <p:spPr bwMode="auto">
          <a:xfrm>
            <a:off x="1066800" y="6324600"/>
            <a:ext cx="6629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Times New Roman" pitchFamily="18" charset="0"/>
              </a:defRPr>
            </a:lvl1pPr>
            <a:lvl2pPr marL="742950" indent="-285750" eaLnBrk="0" hangingPunct="0">
              <a:defRPr>
                <a:solidFill>
                  <a:schemeClr val="tx1"/>
                </a:solidFill>
                <a:latin typeface="Arial" pitchFamily="34" charset="0"/>
                <a:cs typeface="Times New Roman" pitchFamily="18" charset="0"/>
              </a:defRPr>
            </a:lvl2pPr>
            <a:lvl3pPr marL="1143000" indent="-228600" eaLnBrk="0" hangingPunct="0">
              <a:defRPr>
                <a:solidFill>
                  <a:schemeClr val="tx1"/>
                </a:solidFill>
                <a:latin typeface="Arial" pitchFamily="34" charset="0"/>
                <a:cs typeface="Times New Roman" pitchFamily="18" charset="0"/>
              </a:defRPr>
            </a:lvl3pPr>
            <a:lvl4pPr marL="1600200" indent="-228600" eaLnBrk="0" hangingPunct="0">
              <a:defRPr>
                <a:solidFill>
                  <a:schemeClr val="tx1"/>
                </a:solidFill>
                <a:latin typeface="Arial" pitchFamily="34" charset="0"/>
                <a:cs typeface="Times New Roman" pitchFamily="18" charset="0"/>
              </a:defRPr>
            </a:lvl4pPr>
            <a:lvl5pPr marL="2057400" indent="-228600" eaLnBrk="0" hangingPunct="0">
              <a:defRPr>
                <a:solidFill>
                  <a:schemeClr val="tx1"/>
                </a:solidFill>
                <a:latin typeface="Arial" pitchFamily="34" charset="0"/>
                <a:cs typeface="Times New Roman" pitchFamily="18" charset="0"/>
              </a:defRPr>
            </a:lvl5pPr>
            <a:lvl6pPr marL="2514600" indent="-228600" eaLnBrk="0" fontAlgn="base" hangingPunct="0">
              <a:spcBef>
                <a:spcPct val="0"/>
              </a:spcBef>
              <a:spcAft>
                <a:spcPct val="0"/>
              </a:spcAft>
              <a:defRPr>
                <a:solidFill>
                  <a:schemeClr val="tx1"/>
                </a:solidFill>
                <a:latin typeface="Arial" pitchFamily="34" charset="0"/>
                <a:cs typeface="Times New Roman" pitchFamily="18" charset="0"/>
              </a:defRPr>
            </a:lvl6pPr>
            <a:lvl7pPr marL="2971800" indent="-228600" eaLnBrk="0" fontAlgn="base" hangingPunct="0">
              <a:spcBef>
                <a:spcPct val="0"/>
              </a:spcBef>
              <a:spcAft>
                <a:spcPct val="0"/>
              </a:spcAft>
              <a:defRPr>
                <a:solidFill>
                  <a:schemeClr val="tx1"/>
                </a:solidFill>
                <a:latin typeface="Arial" pitchFamily="34" charset="0"/>
                <a:cs typeface="Times New Roman" pitchFamily="18" charset="0"/>
              </a:defRPr>
            </a:lvl7pPr>
            <a:lvl8pPr marL="3429000" indent="-228600" eaLnBrk="0" fontAlgn="base" hangingPunct="0">
              <a:spcBef>
                <a:spcPct val="0"/>
              </a:spcBef>
              <a:spcAft>
                <a:spcPct val="0"/>
              </a:spcAft>
              <a:defRPr>
                <a:solidFill>
                  <a:schemeClr val="tx1"/>
                </a:solidFill>
                <a:latin typeface="Arial" pitchFamily="34" charset="0"/>
                <a:cs typeface="Times New Roman" pitchFamily="18" charset="0"/>
              </a:defRPr>
            </a:lvl8pPr>
            <a:lvl9pPr marL="3886200" indent="-228600" eaLnBrk="0" fontAlgn="base" hangingPunct="0">
              <a:spcBef>
                <a:spcPct val="0"/>
              </a:spcBef>
              <a:spcAft>
                <a:spcPct val="0"/>
              </a:spcAft>
              <a:defRPr>
                <a:solidFill>
                  <a:schemeClr val="tx1"/>
                </a:solidFill>
                <a:latin typeface="Arial" pitchFamily="34" charset="0"/>
                <a:cs typeface="Times New Roman" pitchFamily="18" charset="0"/>
              </a:defRPr>
            </a:lvl9pPr>
          </a:lstStyle>
          <a:p>
            <a:pPr eaLnBrk="1" hangingPunct="1"/>
            <a:r>
              <a:rPr lang="en-US" sz="1600" dirty="0"/>
              <a:t>  </a:t>
            </a:r>
            <a:r>
              <a:rPr lang="en-US" sz="1600" dirty="0" smtClean="0"/>
              <a:t>EVI                                              EVI2                                      NDVI</a:t>
            </a:r>
            <a:endParaRPr lang="en-US" sz="1600" dirty="0"/>
          </a:p>
        </p:txBody>
      </p:sp>
      <p:sp>
        <p:nvSpPr>
          <p:cNvPr id="16" name="Footer Placeholder 3"/>
          <p:cNvSpPr>
            <a:spLocks noGrp="1"/>
          </p:cNvSpPr>
          <p:nvPr/>
        </p:nvSpPr>
        <p:spPr bwMode="auto">
          <a:xfrm>
            <a:off x="4798247" y="6663154"/>
            <a:ext cx="4345753" cy="18532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CA"/>
            </a:defPPr>
            <a:lvl1pPr algn="r" rtl="0" eaLnBrk="1" fontAlgn="base" hangingPunct="1">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000" dirty="0" smtClean="0">
                <a:solidFill>
                  <a:schemeClr val="bg1">
                    <a:lumMod val="50000"/>
                  </a:schemeClr>
                </a:solidFill>
              </a:rPr>
              <a:t>NASA CCE Joint Science  Workshop, Alexandria, VA. Oct. 3-7, 2011</a:t>
            </a:r>
            <a:endParaRPr lang="en-US" sz="1000" dirty="0">
              <a:solidFill>
                <a:schemeClr val="bg1">
                  <a:lumMod val="50000"/>
                </a:schemeClr>
              </a:solidFill>
            </a:endParaRPr>
          </a:p>
        </p:txBody>
      </p:sp>
    </p:spTree>
    <p:extLst>
      <p:ext uri="{BB962C8B-B14F-4D97-AF65-F5344CB8AC3E}">
        <p14:creationId xmlns:p14="http://schemas.microsoft.com/office/powerpoint/2010/main" val="2222937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04800"/>
          </a:xfrm>
        </p:spPr>
        <p:txBody>
          <a:bodyPr>
            <a:noAutofit/>
          </a:bodyPr>
          <a:lstStyle/>
          <a:p>
            <a:r>
              <a:rPr lang="en-US" b="1" dirty="0" smtClean="0"/>
              <a:t>VIP Data Explorer Interface </a:t>
            </a:r>
            <a:endParaRPr lang="en-US" b="1" dirty="0"/>
          </a:p>
        </p:txBody>
      </p:sp>
      <p:grpSp>
        <p:nvGrpSpPr>
          <p:cNvPr id="4" name="Group 518"/>
          <p:cNvGrpSpPr>
            <a:grpSpLocks/>
          </p:cNvGrpSpPr>
          <p:nvPr/>
        </p:nvGrpSpPr>
        <p:grpSpPr bwMode="auto">
          <a:xfrm>
            <a:off x="838200" y="990600"/>
            <a:ext cx="7543800" cy="5442319"/>
            <a:chOff x="10913568" y="11550369"/>
            <a:chExt cx="6202102" cy="4684140"/>
          </a:xfrm>
        </p:grpSpPr>
        <p:pic>
          <p:nvPicPr>
            <p:cNvPr id="5" name="Picture 223"/>
            <p:cNvPicPr>
              <a:picLocks noChangeAspect="1" noChangeArrowheads="1"/>
            </p:cNvPicPr>
            <p:nvPr/>
          </p:nvPicPr>
          <p:blipFill>
            <a:blip r:embed="rId3"/>
            <a:srcRect/>
            <a:stretch>
              <a:fillRect/>
            </a:stretch>
          </p:blipFill>
          <p:spPr bwMode="auto">
            <a:xfrm>
              <a:off x="10913568" y="11778163"/>
              <a:ext cx="6202102" cy="4456346"/>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493"/>
            <p:cNvSpPr txBox="1">
              <a:spLocks noChangeArrowheads="1"/>
            </p:cNvSpPr>
            <p:nvPr/>
          </p:nvSpPr>
          <p:spPr bwMode="auto">
            <a:xfrm>
              <a:off x="13073285" y="11550369"/>
              <a:ext cx="2447822" cy="277728"/>
            </a:xfrm>
            <a:prstGeom prst="rect">
              <a:avLst/>
            </a:prstGeom>
            <a:solidFill>
              <a:srgbClr val="FFFFFF">
                <a:lumMod val="65000"/>
                <a:alpha val="39000"/>
              </a:srgbClr>
            </a:solidFill>
            <a:ln w="9525">
              <a:solidFill>
                <a:srgbClr val="000000"/>
              </a:solidFill>
              <a:miter lim="800000"/>
              <a:headEnd/>
              <a:tailEnd/>
            </a:ln>
          </p:spPr>
          <p:txBody>
            <a:bodyPr>
              <a:spAutoFit/>
            </a:bodyPr>
            <a:lstStyle>
              <a:lvl1pPr eaLnBrk="0" hangingPunct="0">
                <a:defRPr sz="4000">
                  <a:solidFill>
                    <a:schemeClr val="tx1"/>
                  </a:solidFill>
                  <a:latin typeface="Times" pitchFamily="18" charset="0"/>
                  <a:cs typeface="Arial" pitchFamily="34" charset="0"/>
                </a:defRPr>
              </a:lvl1pPr>
              <a:lvl2pPr marL="742950" indent="-285750" eaLnBrk="0" hangingPunct="0">
                <a:defRPr sz="4000">
                  <a:solidFill>
                    <a:schemeClr val="tx1"/>
                  </a:solidFill>
                  <a:latin typeface="Times" pitchFamily="18" charset="0"/>
                  <a:cs typeface="Arial" pitchFamily="34" charset="0"/>
                </a:defRPr>
              </a:lvl2pPr>
              <a:lvl3pPr marL="1143000" indent="-228600" eaLnBrk="0" hangingPunct="0">
                <a:defRPr sz="4000">
                  <a:solidFill>
                    <a:schemeClr val="tx1"/>
                  </a:solidFill>
                  <a:latin typeface="Times" pitchFamily="18" charset="0"/>
                  <a:cs typeface="Arial" pitchFamily="34" charset="0"/>
                </a:defRPr>
              </a:lvl3pPr>
              <a:lvl4pPr marL="1600200" indent="-228600" eaLnBrk="0" hangingPunct="0">
                <a:defRPr sz="4000">
                  <a:solidFill>
                    <a:schemeClr val="tx1"/>
                  </a:solidFill>
                  <a:latin typeface="Times" pitchFamily="18" charset="0"/>
                  <a:cs typeface="Arial" pitchFamily="34" charset="0"/>
                </a:defRPr>
              </a:lvl4pPr>
              <a:lvl5pPr marL="2057400" indent="-228600" eaLnBrk="0" hangingPunct="0">
                <a:defRPr sz="40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40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40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40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4000">
                  <a:solidFill>
                    <a:schemeClr val="tx1"/>
                  </a:solidFill>
                  <a:latin typeface="Times" pitchFamily="18" charset="0"/>
                  <a:cs typeface="Arial" pitchFamily="34" charset="0"/>
                </a:defRPr>
              </a:lvl9pPr>
            </a:lstStyle>
            <a:p>
              <a:pPr algn="ctr" defTabSz="914400" eaLnBrk="1" fontAlgn="auto" hangingPunct="1">
                <a:spcBef>
                  <a:spcPts val="0"/>
                </a:spcBef>
                <a:spcAft>
                  <a:spcPts val="0"/>
                </a:spcAft>
                <a:defRPr/>
              </a:pPr>
              <a:r>
                <a:rPr lang="en-US" sz="1200" b="1" kern="0" dirty="0" smtClean="0">
                  <a:solidFill>
                    <a:srgbClr val="000000"/>
                  </a:solidFill>
                  <a:latin typeface="Calibri" pitchFamily="34" charset="0"/>
                  <a:cs typeface="Calibri" pitchFamily="34" charset="0"/>
                </a:rPr>
                <a:t>Status and Documentations</a:t>
              </a:r>
            </a:p>
          </p:txBody>
        </p:sp>
        <p:sp>
          <p:nvSpPr>
            <p:cNvPr id="8" name="TextBox 493"/>
            <p:cNvSpPr txBox="1">
              <a:spLocks noChangeArrowheads="1"/>
            </p:cNvSpPr>
            <p:nvPr/>
          </p:nvSpPr>
          <p:spPr bwMode="auto">
            <a:xfrm>
              <a:off x="12432467" y="13388986"/>
              <a:ext cx="939712" cy="238410"/>
            </a:xfrm>
            <a:prstGeom prst="rect">
              <a:avLst/>
            </a:prstGeom>
            <a:solidFill>
              <a:srgbClr val="FFFFFF">
                <a:alpha val="70195"/>
              </a:srgbClr>
            </a:solidFill>
            <a:ln w="9525">
              <a:solidFill>
                <a:srgbClr val="000000"/>
              </a:solidFill>
              <a:miter lim="800000"/>
              <a:headEnd/>
              <a:tailEnd/>
            </a:ln>
          </p:spPr>
          <p:txBody>
            <a:bodyPr wrap="square">
              <a:spAutoFit/>
            </a:bodyPr>
            <a:lstStyle>
              <a:lvl1pPr eaLnBrk="0" hangingPunct="0">
                <a:defRPr sz="4000">
                  <a:solidFill>
                    <a:schemeClr val="tx1"/>
                  </a:solidFill>
                  <a:latin typeface="Times" pitchFamily="18" charset="0"/>
                  <a:cs typeface="Arial" pitchFamily="34" charset="0"/>
                </a:defRPr>
              </a:lvl1pPr>
              <a:lvl2pPr marL="742950" indent="-285750" eaLnBrk="0" hangingPunct="0">
                <a:defRPr sz="4000">
                  <a:solidFill>
                    <a:schemeClr val="tx1"/>
                  </a:solidFill>
                  <a:latin typeface="Times" pitchFamily="18" charset="0"/>
                  <a:cs typeface="Arial" pitchFamily="34" charset="0"/>
                </a:defRPr>
              </a:lvl2pPr>
              <a:lvl3pPr marL="1143000" indent="-228600" eaLnBrk="0" hangingPunct="0">
                <a:defRPr sz="4000">
                  <a:solidFill>
                    <a:schemeClr val="tx1"/>
                  </a:solidFill>
                  <a:latin typeface="Times" pitchFamily="18" charset="0"/>
                  <a:cs typeface="Arial" pitchFamily="34" charset="0"/>
                </a:defRPr>
              </a:lvl3pPr>
              <a:lvl4pPr marL="1600200" indent="-228600" eaLnBrk="0" hangingPunct="0">
                <a:defRPr sz="4000">
                  <a:solidFill>
                    <a:schemeClr val="tx1"/>
                  </a:solidFill>
                  <a:latin typeface="Times" pitchFamily="18" charset="0"/>
                  <a:cs typeface="Arial" pitchFamily="34" charset="0"/>
                </a:defRPr>
              </a:lvl4pPr>
              <a:lvl5pPr marL="2057400" indent="-228600" eaLnBrk="0" hangingPunct="0">
                <a:defRPr sz="40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40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40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40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4000">
                  <a:solidFill>
                    <a:schemeClr val="tx1"/>
                  </a:solidFill>
                  <a:latin typeface="Times" pitchFamily="18" charset="0"/>
                  <a:cs typeface="Arial" pitchFamily="34" charset="0"/>
                </a:defRPr>
              </a:lvl9pPr>
            </a:lstStyle>
            <a:p>
              <a:pPr defTabSz="914400" eaLnBrk="1" fontAlgn="auto" hangingPunct="1">
                <a:spcBef>
                  <a:spcPts val="0"/>
                </a:spcBef>
                <a:spcAft>
                  <a:spcPts val="0"/>
                </a:spcAft>
                <a:defRPr/>
              </a:pPr>
              <a:r>
                <a:rPr lang="en-US" sz="1200" b="1" kern="0" dirty="0" smtClean="0">
                  <a:solidFill>
                    <a:srgbClr val="000000"/>
                  </a:solidFill>
                  <a:latin typeface="Calibri" pitchFamily="34" charset="0"/>
                  <a:cs typeface="Calibri" pitchFamily="34" charset="0"/>
                </a:rPr>
                <a:t>Data Selection</a:t>
              </a:r>
            </a:p>
          </p:txBody>
        </p:sp>
        <p:sp>
          <p:nvSpPr>
            <p:cNvPr id="9" name="TextBox 493"/>
            <p:cNvSpPr txBox="1">
              <a:spLocks noChangeArrowheads="1"/>
            </p:cNvSpPr>
            <p:nvPr/>
          </p:nvSpPr>
          <p:spPr bwMode="auto">
            <a:xfrm>
              <a:off x="11086599" y="14593533"/>
              <a:ext cx="1122315" cy="277728"/>
            </a:xfrm>
            <a:prstGeom prst="rect">
              <a:avLst/>
            </a:prstGeom>
            <a:solidFill>
              <a:srgbClr val="FFFFFF">
                <a:lumMod val="65000"/>
                <a:alpha val="39000"/>
              </a:srgbClr>
            </a:solidFill>
            <a:ln w="9525">
              <a:solidFill>
                <a:srgbClr val="000000"/>
              </a:solidFill>
              <a:miter lim="800000"/>
              <a:headEnd/>
              <a:tailEnd/>
            </a:ln>
          </p:spPr>
          <p:txBody>
            <a:bodyPr>
              <a:spAutoFit/>
            </a:bodyPr>
            <a:lstStyle>
              <a:lvl1pPr eaLnBrk="0" hangingPunct="0">
                <a:defRPr sz="4000">
                  <a:solidFill>
                    <a:schemeClr val="tx1"/>
                  </a:solidFill>
                  <a:latin typeface="Times" pitchFamily="18" charset="0"/>
                  <a:cs typeface="Arial" pitchFamily="34" charset="0"/>
                </a:defRPr>
              </a:lvl1pPr>
              <a:lvl2pPr marL="742950" indent="-285750" eaLnBrk="0" hangingPunct="0">
                <a:defRPr sz="4000">
                  <a:solidFill>
                    <a:schemeClr val="tx1"/>
                  </a:solidFill>
                  <a:latin typeface="Times" pitchFamily="18" charset="0"/>
                  <a:cs typeface="Arial" pitchFamily="34" charset="0"/>
                </a:defRPr>
              </a:lvl2pPr>
              <a:lvl3pPr marL="1143000" indent="-228600" eaLnBrk="0" hangingPunct="0">
                <a:defRPr sz="4000">
                  <a:solidFill>
                    <a:schemeClr val="tx1"/>
                  </a:solidFill>
                  <a:latin typeface="Times" pitchFamily="18" charset="0"/>
                  <a:cs typeface="Arial" pitchFamily="34" charset="0"/>
                </a:defRPr>
              </a:lvl3pPr>
              <a:lvl4pPr marL="1600200" indent="-228600" eaLnBrk="0" hangingPunct="0">
                <a:defRPr sz="4000">
                  <a:solidFill>
                    <a:schemeClr val="tx1"/>
                  </a:solidFill>
                  <a:latin typeface="Times" pitchFamily="18" charset="0"/>
                  <a:cs typeface="Arial" pitchFamily="34" charset="0"/>
                </a:defRPr>
              </a:lvl4pPr>
              <a:lvl5pPr marL="2057400" indent="-228600" eaLnBrk="0" hangingPunct="0">
                <a:defRPr sz="40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40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40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40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4000">
                  <a:solidFill>
                    <a:schemeClr val="tx1"/>
                  </a:solidFill>
                  <a:latin typeface="Times" pitchFamily="18" charset="0"/>
                  <a:cs typeface="Arial" pitchFamily="34" charset="0"/>
                </a:defRPr>
              </a:lvl9pPr>
            </a:lstStyle>
            <a:p>
              <a:pPr algn="ctr" defTabSz="914400" eaLnBrk="1" fontAlgn="auto" hangingPunct="1">
                <a:spcBef>
                  <a:spcPts val="0"/>
                </a:spcBef>
                <a:spcAft>
                  <a:spcPts val="0"/>
                </a:spcAft>
                <a:defRPr/>
              </a:pPr>
              <a:r>
                <a:rPr lang="en-US" sz="1200" b="1" kern="0" dirty="0" smtClean="0">
                  <a:solidFill>
                    <a:srgbClr val="000000"/>
                  </a:solidFill>
                  <a:latin typeface="Calibri" pitchFamily="34" charset="0"/>
                  <a:cs typeface="Calibri" pitchFamily="34" charset="0"/>
                </a:rPr>
                <a:t>Current Layers</a:t>
              </a:r>
            </a:p>
          </p:txBody>
        </p:sp>
        <p:sp>
          <p:nvSpPr>
            <p:cNvPr id="10" name="TextBox 493"/>
            <p:cNvSpPr txBox="1">
              <a:spLocks noChangeArrowheads="1"/>
            </p:cNvSpPr>
            <p:nvPr/>
          </p:nvSpPr>
          <p:spPr bwMode="auto">
            <a:xfrm>
              <a:off x="11133793" y="15525668"/>
              <a:ext cx="1122316" cy="461823"/>
            </a:xfrm>
            <a:prstGeom prst="rect">
              <a:avLst/>
            </a:prstGeom>
            <a:solidFill>
              <a:srgbClr val="FFFFFF">
                <a:lumMod val="65000"/>
                <a:alpha val="39000"/>
              </a:srgbClr>
            </a:solidFill>
            <a:ln w="9525">
              <a:solidFill>
                <a:srgbClr val="000000"/>
              </a:solidFill>
              <a:miter lim="800000"/>
              <a:headEnd/>
              <a:tailEnd/>
            </a:ln>
          </p:spPr>
          <p:txBody>
            <a:bodyPr>
              <a:spAutoFit/>
            </a:bodyPr>
            <a:lstStyle>
              <a:lvl1pPr eaLnBrk="0" hangingPunct="0">
                <a:defRPr sz="4000">
                  <a:solidFill>
                    <a:schemeClr val="tx1"/>
                  </a:solidFill>
                  <a:latin typeface="Times" pitchFamily="18" charset="0"/>
                  <a:cs typeface="Arial" pitchFamily="34" charset="0"/>
                </a:defRPr>
              </a:lvl1pPr>
              <a:lvl2pPr marL="742950" indent="-285750" eaLnBrk="0" hangingPunct="0">
                <a:defRPr sz="4000">
                  <a:solidFill>
                    <a:schemeClr val="tx1"/>
                  </a:solidFill>
                  <a:latin typeface="Times" pitchFamily="18" charset="0"/>
                  <a:cs typeface="Arial" pitchFamily="34" charset="0"/>
                </a:defRPr>
              </a:lvl2pPr>
              <a:lvl3pPr marL="1143000" indent="-228600" eaLnBrk="0" hangingPunct="0">
                <a:defRPr sz="4000">
                  <a:solidFill>
                    <a:schemeClr val="tx1"/>
                  </a:solidFill>
                  <a:latin typeface="Times" pitchFamily="18" charset="0"/>
                  <a:cs typeface="Arial" pitchFamily="34" charset="0"/>
                </a:defRPr>
              </a:lvl3pPr>
              <a:lvl4pPr marL="1600200" indent="-228600" eaLnBrk="0" hangingPunct="0">
                <a:defRPr sz="4000">
                  <a:solidFill>
                    <a:schemeClr val="tx1"/>
                  </a:solidFill>
                  <a:latin typeface="Times" pitchFamily="18" charset="0"/>
                  <a:cs typeface="Arial" pitchFamily="34" charset="0"/>
                </a:defRPr>
              </a:lvl4pPr>
              <a:lvl5pPr marL="2057400" indent="-228600" eaLnBrk="0" hangingPunct="0">
                <a:defRPr sz="40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40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40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40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4000">
                  <a:solidFill>
                    <a:schemeClr val="tx1"/>
                  </a:solidFill>
                  <a:latin typeface="Times" pitchFamily="18" charset="0"/>
                  <a:cs typeface="Arial" pitchFamily="34" charset="0"/>
                </a:defRPr>
              </a:lvl9pPr>
            </a:lstStyle>
            <a:p>
              <a:pPr algn="ctr" defTabSz="914400" eaLnBrk="1" fontAlgn="auto" hangingPunct="1">
                <a:spcBef>
                  <a:spcPts val="0"/>
                </a:spcBef>
                <a:spcAft>
                  <a:spcPts val="0"/>
                </a:spcAft>
                <a:defRPr/>
              </a:pPr>
              <a:r>
                <a:rPr lang="en-US" sz="1200" b="1" kern="0" dirty="0" smtClean="0">
                  <a:solidFill>
                    <a:srgbClr val="000000"/>
                  </a:solidFill>
                  <a:latin typeface="Calibri" pitchFamily="34" charset="0"/>
                  <a:cs typeface="Calibri" pitchFamily="34" charset="0"/>
                </a:rPr>
                <a:t>Legend or additional info</a:t>
              </a:r>
            </a:p>
          </p:txBody>
        </p:sp>
        <p:sp>
          <p:nvSpPr>
            <p:cNvPr id="11" name="TextBox 493"/>
            <p:cNvSpPr txBox="1">
              <a:spLocks noChangeArrowheads="1"/>
            </p:cNvSpPr>
            <p:nvPr/>
          </p:nvSpPr>
          <p:spPr bwMode="auto">
            <a:xfrm>
              <a:off x="15190113" y="12658164"/>
              <a:ext cx="1295345" cy="461822"/>
            </a:xfrm>
            <a:prstGeom prst="rect">
              <a:avLst/>
            </a:prstGeom>
            <a:solidFill>
              <a:srgbClr val="FFFFFF">
                <a:alpha val="70195"/>
              </a:srgbClr>
            </a:solidFill>
            <a:ln w="9525">
              <a:solidFill>
                <a:srgbClr val="000000"/>
              </a:solidFill>
              <a:miter lim="800000"/>
              <a:headEnd/>
              <a:tailEnd/>
            </a:ln>
          </p:spPr>
          <p:txBody>
            <a:bodyPr>
              <a:spAutoFit/>
            </a:bodyPr>
            <a:lstStyle>
              <a:lvl1pPr eaLnBrk="0" hangingPunct="0">
                <a:defRPr sz="4000">
                  <a:solidFill>
                    <a:schemeClr val="tx1"/>
                  </a:solidFill>
                  <a:latin typeface="Times" pitchFamily="18" charset="0"/>
                  <a:cs typeface="Arial" pitchFamily="34" charset="0"/>
                </a:defRPr>
              </a:lvl1pPr>
              <a:lvl2pPr marL="742950" indent="-285750" eaLnBrk="0" hangingPunct="0">
                <a:defRPr sz="4000">
                  <a:solidFill>
                    <a:schemeClr val="tx1"/>
                  </a:solidFill>
                  <a:latin typeface="Times" pitchFamily="18" charset="0"/>
                  <a:cs typeface="Arial" pitchFamily="34" charset="0"/>
                </a:defRPr>
              </a:lvl2pPr>
              <a:lvl3pPr marL="1143000" indent="-228600" eaLnBrk="0" hangingPunct="0">
                <a:defRPr sz="4000">
                  <a:solidFill>
                    <a:schemeClr val="tx1"/>
                  </a:solidFill>
                  <a:latin typeface="Times" pitchFamily="18" charset="0"/>
                  <a:cs typeface="Arial" pitchFamily="34" charset="0"/>
                </a:defRPr>
              </a:lvl3pPr>
              <a:lvl4pPr marL="1600200" indent="-228600" eaLnBrk="0" hangingPunct="0">
                <a:defRPr sz="4000">
                  <a:solidFill>
                    <a:schemeClr val="tx1"/>
                  </a:solidFill>
                  <a:latin typeface="Times" pitchFamily="18" charset="0"/>
                  <a:cs typeface="Arial" pitchFamily="34" charset="0"/>
                </a:defRPr>
              </a:lvl4pPr>
              <a:lvl5pPr marL="2057400" indent="-228600" eaLnBrk="0" hangingPunct="0">
                <a:defRPr sz="40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40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40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40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4000">
                  <a:solidFill>
                    <a:schemeClr val="tx1"/>
                  </a:solidFill>
                  <a:latin typeface="Times" pitchFamily="18" charset="0"/>
                  <a:cs typeface="Arial" pitchFamily="34" charset="0"/>
                </a:defRPr>
              </a:lvl9pPr>
            </a:lstStyle>
            <a:p>
              <a:pPr algn="ctr" defTabSz="914400" eaLnBrk="1" fontAlgn="auto" hangingPunct="1">
                <a:spcBef>
                  <a:spcPts val="0"/>
                </a:spcBef>
                <a:spcAft>
                  <a:spcPts val="0"/>
                </a:spcAft>
                <a:defRPr/>
              </a:pPr>
              <a:r>
                <a:rPr lang="en-US" sz="1200" b="1" kern="0" dirty="0" smtClean="0">
                  <a:solidFill>
                    <a:srgbClr val="000000"/>
                  </a:solidFill>
                  <a:latin typeface="Calibri" pitchFamily="34" charset="0"/>
                  <a:cs typeface="Calibri" pitchFamily="34" charset="0"/>
                </a:rPr>
                <a:t>GE Standard navigation tools</a:t>
              </a:r>
            </a:p>
          </p:txBody>
        </p:sp>
        <p:sp>
          <p:nvSpPr>
            <p:cNvPr id="12" name="TextBox 493"/>
            <p:cNvSpPr txBox="1">
              <a:spLocks noChangeArrowheads="1"/>
            </p:cNvSpPr>
            <p:nvPr/>
          </p:nvSpPr>
          <p:spPr bwMode="auto">
            <a:xfrm>
              <a:off x="12432467" y="12690281"/>
              <a:ext cx="939712" cy="238410"/>
            </a:xfrm>
            <a:prstGeom prst="rect">
              <a:avLst/>
            </a:prstGeom>
            <a:solidFill>
              <a:srgbClr val="FFFFFF">
                <a:alpha val="70195"/>
              </a:srgbClr>
            </a:solidFill>
            <a:ln w="9525">
              <a:solidFill>
                <a:srgbClr val="000000"/>
              </a:solidFill>
              <a:miter lim="800000"/>
              <a:headEnd/>
              <a:tailEnd/>
            </a:ln>
          </p:spPr>
          <p:txBody>
            <a:bodyPr>
              <a:spAutoFit/>
            </a:bodyPr>
            <a:lstStyle>
              <a:lvl1pPr eaLnBrk="0" hangingPunct="0">
                <a:defRPr sz="4000">
                  <a:solidFill>
                    <a:schemeClr val="tx1"/>
                  </a:solidFill>
                  <a:latin typeface="Times" pitchFamily="18" charset="0"/>
                  <a:cs typeface="Arial" pitchFamily="34" charset="0"/>
                </a:defRPr>
              </a:lvl1pPr>
              <a:lvl2pPr marL="742950" indent="-285750" eaLnBrk="0" hangingPunct="0">
                <a:defRPr sz="4000">
                  <a:solidFill>
                    <a:schemeClr val="tx1"/>
                  </a:solidFill>
                  <a:latin typeface="Times" pitchFamily="18" charset="0"/>
                  <a:cs typeface="Arial" pitchFamily="34" charset="0"/>
                </a:defRPr>
              </a:lvl2pPr>
              <a:lvl3pPr marL="1143000" indent="-228600" eaLnBrk="0" hangingPunct="0">
                <a:defRPr sz="4000">
                  <a:solidFill>
                    <a:schemeClr val="tx1"/>
                  </a:solidFill>
                  <a:latin typeface="Times" pitchFamily="18" charset="0"/>
                  <a:cs typeface="Arial" pitchFamily="34" charset="0"/>
                </a:defRPr>
              </a:lvl3pPr>
              <a:lvl4pPr marL="1600200" indent="-228600" eaLnBrk="0" hangingPunct="0">
                <a:defRPr sz="4000">
                  <a:solidFill>
                    <a:schemeClr val="tx1"/>
                  </a:solidFill>
                  <a:latin typeface="Times" pitchFamily="18" charset="0"/>
                  <a:cs typeface="Arial" pitchFamily="34" charset="0"/>
                </a:defRPr>
              </a:lvl4pPr>
              <a:lvl5pPr marL="2057400" indent="-228600" eaLnBrk="0" hangingPunct="0">
                <a:defRPr sz="40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40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40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40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4000">
                  <a:solidFill>
                    <a:schemeClr val="tx1"/>
                  </a:solidFill>
                  <a:latin typeface="Times" pitchFamily="18" charset="0"/>
                  <a:cs typeface="Arial" pitchFamily="34" charset="0"/>
                </a:defRPr>
              </a:lvl9pPr>
            </a:lstStyle>
            <a:p>
              <a:pPr defTabSz="914400" eaLnBrk="1" fontAlgn="auto" hangingPunct="1">
                <a:spcBef>
                  <a:spcPts val="0"/>
                </a:spcBef>
                <a:spcAft>
                  <a:spcPts val="0"/>
                </a:spcAft>
                <a:defRPr/>
              </a:pPr>
              <a:r>
                <a:rPr lang="en-US" sz="1200" b="1" kern="0" dirty="0" smtClean="0">
                  <a:solidFill>
                    <a:srgbClr val="000000"/>
                  </a:solidFill>
                  <a:latin typeface="Calibri" pitchFamily="34" charset="0"/>
                  <a:cs typeface="Calibri" pitchFamily="34" charset="0"/>
                </a:rPr>
                <a:t>Time series</a:t>
              </a:r>
            </a:p>
          </p:txBody>
        </p:sp>
        <p:sp>
          <p:nvSpPr>
            <p:cNvPr id="13" name="TextBox 493"/>
            <p:cNvSpPr txBox="1">
              <a:spLocks noChangeArrowheads="1"/>
            </p:cNvSpPr>
            <p:nvPr/>
          </p:nvSpPr>
          <p:spPr bwMode="auto">
            <a:xfrm>
              <a:off x="12432467" y="14857236"/>
              <a:ext cx="1122316" cy="225165"/>
            </a:xfrm>
            <a:prstGeom prst="rect">
              <a:avLst/>
            </a:prstGeom>
            <a:solidFill>
              <a:srgbClr val="FFFFFF">
                <a:alpha val="70195"/>
              </a:srgbClr>
            </a:solidFill>
            <a:ln w="9525">
              <a:solidFill>
                <a:srgbClr val="000000"/>
              </a:solidFill>
              <a:miter lim="800000"/>
              <a:headEnd/>
              <a:tailEnd/>
            </a:ln>
          </p:spPr>
          <p:txBody>
            <a:bodyPr>
              <a:spAutoFit/>
            </a:bodyPr>
            <a:lstStyle>
              <a:lvl1pPr eaLnBrk="0" hangingPunct="0">
                <a:defRPr sz="4000">
                  <a:solidFill>
                    <a:schemeClr val="tx1"/>
                  </a:solidFill>
                  <a:latin typeface="Times" pitchFamily="18" charset="0"/>
                  <a:cs typeface="Arial" pitchFamily="34" charset="0"/>
                </a:defRPr>
              </a:lvl1pPr>
              <a:lvl2pPr marL="742950" indent="-285750" eaLnBrk="0" hangingPunct="0">
                <a:defRPr sz="4000">
                  <a:solidFill>
                    <a:schemeClr val="tx1"/>
                  </a:solidFill>
                  <a:latin typeface="Times" pitchFamily="18" charset="0"/>
                  <a:cs typeface="Arial" pitchFamily="34" charset="0"/>
                </a:defRPr>
              </a:lvl2pPr>
              <a:lvl3pPr marL="1143000" indent="-228600" eaLnBrk="0" hangingPunct="0">
                <a:defRPr sz="4000">
                  <a:solidFill>
                    <a:schemeClr val="tx1"/>
                  </a:solidFill>
                  <a:latin typeface="Times" pitchFamily="18" charset="0"/>
                  <a:cs typeface="Arial" pitchFamily="34" charset="0"/>
                </a:defRPr>
              </a:lvl3pPr>
              <a:lvl4pPr marL="1600200" indent="-228600" eaLnBrk="0" hangingPunct="0">
                <a:defRPr sz="4000">
                  <a:solidFill>
                    <a:schemeClr val="tx1"/>
                  </a:solidFill>
                  <a:latin typeface="Times" pitchFamily="18" charset="0"/>
                  <a:cs typeface="Arial" pitchFamily="34" charset="0"/>
                </a:defRPr>
              </a:lvl4pPr>
              <a:lvl5pPr marL="2057400" indent="-228600" eaLnBrk="0" hangingPunct="0">
                <a:defRPr sz="40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40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40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40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4000">
                  <a:solidFill>
                    <a:schemeClr val="tx1"/>
                  </a:solidFill>
                  <a:latin typeface="Times" pitchFamily="18" charset="0"/>
                  <a:cs typeface="Arial" pitchFamily="34" charset="0"/>
                </a:defRPr>
              </a:lvl9pPr>
            </a:lstStyle>
            <a:p>
              <a:pPr algn="ctr" defTabSz="914400" eaLnBrk="1" fontAlgn="auto" hangingPunct="1">
                <a:spcBef>
                  <a:spcPts val="0"/>
                </a:spcBef>
                <a:spcAft>
                  <a:spcPts val="0"/>
                </a:spcAft>
                <a:defRPr/>
              </a:pPr>
              <a:r>
                <a:rPr lang="en-US" sz="1100" b="1" kern="0" dirty="0" smtClean="0">
                  <a:solidFill>
                    <a:srgbClr val="000000"/>
                  </a:solidFill>
                  <a:latin typeface="Calibri" pitchFamily="34" charset="0"/>
                  <a:cs typeface="Calibri" pitchFamily="34" charset="0"/>
                </a:rPr>
                <a:t>User uploaded data</a:t>
              </a:r>
            </a:p>
          </p:txBody>
        </p:sp>
        <p:sp>
          <p:nvSpPr>
            <p:cNvPr id="14" name="TextBox 513"/>
            <p:cNvSpPr txBox="1">
              <a:spLocks noChangeArrowheads="1"/>
            </p:cNvSpPr>
            <p:nvPr/>
          </p:nvSpPr>
          <p:spPr bwMode="auto">
            <a:xfrm>
              <a:off x="12432467" y="13055421"/>
              <a:ext cx="939712" cy="225165"/>
            </a:xfrm>
            <a:prstGeom prst="rect">
              <a:avLst/>
            </a:prstGeom>
            <a:solidFill>
              <a:srgbClr val="FFFFFF">
                <a:alpha val="70195"/>
              </a:srgbClr>
            </a:solidFill>
            <a:ln w="9525">
              <a:solidFill>
                <a:srgbClr val="000000"/>
              </a:solidFill>
              <a:miter lim="800000"/>
              <a:headEnd/>
              <a:tailEnd/>
            </a:ln>
          </p:spPr>
          <p:txBody>
            <a:bodyPr wrap="square">
              <a:spAutoFit/>
            </a:bodyPr>
            <a:lstStyle>
              <a:lvl1pPr eaLnBrk="0" hangingPunct="0">
                <a:defRPr sz="4000">
                  <a:solidFill>
                    <a:schemeClr val="tx1"/>
                  </a:solidFill>
                  <a:latin typeface="Times" pitchFamily="18" charset="0"/>
                  <a:cs typeface="Arial" pitchFamily="34" charset="0"/>
                </a:defRPr>
              </a:lvl1pPr>
              <a:lvl2pPr marL="742950" indent="-285750" eaLnBrk="0" hangingPunct="0">
                <a:defRPr sz="4000">
                  <a:solidFill>
                    <a:schemeClr val="tx1"/>
                  </a:solidFill>
                  <a:latin typeface="Times" pitchFamily="18" charset="0"/>
                  <a:cs typeface="Arial" pitchFamily="34" charset="0"/>
                </a:defRPr>
              </a:lvl2pPr>
              <a:lvl3pPr marL="1143000" indent="-228600" eaLnBrk="0" hangingPunct="0">
                <a:defRPr sz="4000">
                  <a:solidFill>
                    <a:schemeClr val="tx1"/>
                  </a:solidFill>
                  <a:latin typeface="Times" pitchFamily="18" charset="0"/>
                  <a:cs typeface="Arial" pitchFamily="34" charset="0"/>
                </a:defRPr>
              </a:lvl3pPr>
              <a:lvl4pPr marL="1600200" indent="-228600" eaLnBrk="0" hangingPunct="0">
                <a:defRPr sz="4000">
                  <a:solidFill>
                    <a:schemeClr val="tx1"/>
                  </a:solidFill>
                  <a:latin typeface="Times" pitchFamily="18" charset="0"/>
                  <a:cs typeface="Arial" pitchFamily="34" charset="0"/>
                </a:defRPr>
              </a:lvl4pPr>
              <a:lvl5pPr marL="2057400" indent="-228600" eaLnBrk="0" hangingPunct="0">
                <a:defRPr sz="40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40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40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40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4000">
                  <a:solidFill>
                    <a:schemeClr val="tx1"/>
                  </a:solidFill>
                  <a:latin typeface="Times" pitchFamily="18" charset="0"/>
                  <a:cs typeface="Arial" pitchFamily="34" charset="0"/>
                </a:defRPr>
              </a:lvl9pPr>
            </a:lstStyle>
            <a:p>
              <a:pPr defTabSz="914400" eaLnBrk="1" fontAlgn="auto" hangingPunct="1">
                <a:spcBef>
                  <a:spcPts val="0"/>
                </a:spcBef>
                <a:spcAft>
                  <a:spcPts val="0"/>
                </a:spcAft>
                <a:defRPr/>
              </a:pPr>
              <a:r>
                <a:rPr lang="en-US" sz="1100" b="1" kern="0" dirty="0" smtClean="0">
                  <a:solidFill>
                    <a:srgbClr val="000000"/>
                  </a:solidFill>
                  <a:latin typeface="Calibri" pitchFamily="34" charset="0"/>
                  <a:cs typeface="Calibri" pitchFamily="34" charset="0"/>
                </a:rPr>
                <a:t>Additional data</a:t>
              </a:r>
            </a:p>
          </p:txBody>
        </p:sp>
        <p:sp>
          <p:nvSpPr>
            <p:cNvPr id="15" name="TextBox 493"/>
            <p:cNvSpPr txBox="1">
              <a:spLocks noChangeArrowheads="1"/>
            </p:cNvSpPr>
            <p:nvPr/>
          </p:nvSpPr>
          <p:spPr bwMode="auto">
            <a:xfrm>
              <a:off x="12432467" y="13807885"/>
              <a:ext cx="939712" cy="225165"/>
            </a:xfrm>
            <a:prstGeom prst="rect">
              <a:avLst/>
            </a:prstGeom>
            <a:solidFill>
              <a:srgbClr val="FFFFFF">
                <a:alpha val="70195"/>
              </a:srgbClr>
            </a:solidFill>
            <a:ln w="9525">
              <a:solidFill>
                <a:srgbClr val="000000"/>
              </a:solidFill>
              <a:miter lim="800000"/>
              <a:headEnd/>
              <a:tailEnd/>
            </a:ln>
          </p:spPr>
          <p:txBody>
            <a:bodyPr wrap="square">
              <a:spAutoFit/>
            </a:bodyPr>
            <a:lstStyle>
              <a:lvl1pPr eaLnBrk="0" hangingPunct="0">
                <a:defRPr sz="4000">
                  <a:solidFill>
                    <a:schemeClr val="tx1"/>
                  </a:solidFill>
                  <a:latin typeface="Times" pitchFamily="18" charset="0"/>
                  <a:cs typeface="Arial" pitchFamily="34" charset="0"/>
                </a:defRPr>
              </a:lvl1pPr>
              <a:lvl2pPr marL="742950" indent="-285750" eaLnBrk="0" hangingPunct="0">
                <a:defRPr sz="4000">
                  <a:solidFill>
                    <a:schemeClr val="tx1"/>
                  </a:solidFill>
                  <a:latin typeface="Times" pitchFamily="18" charset="0"/>
                  <a:cs typeface="Arial" pitchFamily="34" charset="0"/>
                </a:defRPr>
              </a:lvl2pPr>
              <a:lvl3pPr marL="1143000" indent="-228600" eaLnBrk="0" hangingPunct="0">
                <a:defRPr sz="4000">
                  <a:solidFill>
                    <a:schemeClr val="tx1"/>
                  </a:solidFill>
                  <a:latin typeface="Times" pitchFamily="18" charset="0"/>
                  <a:cs typeface="Arial" pitchFamily="34" charset="0"/>
                </a:defRPr>
              </a:lvl3pPr>
              <a:lvl4pPr marL="1600200" indent="-228600" eaLnBrk="0" hangingPunct="0">
                <a:defRPr sz="4000">
                  <a:solidFill>
                    <a:schemeClr val="tx1"/>
                  </a:solidFill>
                  <a:latin typeface="Times" pitchFamily="18" charset="0"/>
                  <a:cs typeface="Arial" pitchFamily="34" charset="0"/>
                </a:defRPr>
              </a:lvl4pPr>
              <a:lvl5pPr marL="2057400" indent="-228600" eaLnBrk="0" hangingPunct="0">
                <a:defRPr sz="40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40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40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40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4000">
                  <a:solidFill>
                    <a:schemeClr val="tx1"/>
                  </a:solidFill>
                  <a:latin typeface="Times" pitchFamily="18" charset="0"/>
                  <a:cs typeface="Arial" pitchFamily="34" charset="0"/>
                </a:defRPr>
              </a:lvl9pPr>
            </a:lstStyle>
            <a:p>
              <a:pPr defTabSz="914400" eaLnBrk="1" fontAlgn="auto" hangingPunct="1">
                <a:spcBef>
                  <a:spcPts val="0"/>
                </a:spcBef>
                <a:spcAft>
                  <a:spcPts val="0"/>
                </a:spcAft>
                <a:defRPr/>
              </a:pPr>
              <a:r>
                <a:rPr lang="en-US" sz="1100" b="1" kern="0" dirty="0" smtClean="0">
                  <a:solidFill>
                    <a:srgbClr val="000000"/>
                  </a:solidFill>
                  <a:latin typeface="Calibri" pitchFamily="34" charset="0"/>
                  <a:cs typeface="Calibri" pitchFamily="34" charset="0"/>
                </a:rPr>
                <a:t>Overlay control</a:t>
              </a:r>
            </a:p>
          </p:txBody>
        </p:sp>
        <p:sp>
          <p:nvSpPr>
            <p:cNvPr id="6" name="TextBox 493"/>
            <p:cNvSpPr txBox="1">
              <a:spLocks noChangeArrowheads="1"/>
            </p:cNvSpPr>
            <p:nvPr/>
          </p:nvSpPr>
          <p:spPr bwMode="auto">
            <a:xfrm>
              <a:off x="11526837" y="11552504"/>
              <a:ext cx="1466788" cy="277728"/>
            </a:xfrm>
            <a:prstGeom prst="rect">
              <a:avLst/>
            </a:prstGeom>
            <a:solidFill>
              <a:srgbClr val="FFFFFF">
                <a:lumMod val="65000"/>
                <a:alpha val="39000"/>
              </a:srgbClr>
            </a:solidFill>
            <a:ln w="9525">
              <a:solidFill>
                <a:srgbClr val="000000"/>
              </a:solidFill>
              <a:miter lim="800000"/>
              <a:headEnd/>
              <a:tailEnd/>
            </a:ln>
          </p:spPr>
          <p:txBody>
            <a:bodyPr>
              <a:spAutoFit/>
            </a:bodyPr>
            <a:lstStyle>
              <a:lvl1pPr eaLnBrk="0" hangingPunct="0">
                <a:defRPr sz="4000">
                  <a:solidFill>
                    <a:schemeClr val="tx1"/>
                  </a:solidFill>
                  <a:latin typeface="Times" pitchFamily="18" charset="0"/>
                  <a:cs typeface="Arial" pitchFamily="34" charset="0"/>
                </a:defRPr>
              </a:lvl1pPr>
              <a:lvl2pPr marL="742950" indent="-285750" eaLnBrk="0" hangingPunct="0">
                <a:defRPr sz="4000">
                  <a:solidFill>
                    <a:schemeClr val="tx1"/>
                  </a:solidFill>
                  <a:latin typeface="Times" pitchFamily="18" charset="0"/>
                  <a:cs typeface="Arial" pitchFamily="34" charset="0"/>
                </a:defRPr>
              </a:lvl2pPr>
              <a:lvl3pPr marL="1143000" indent="-228600" eaLnBrk="0" hangingPunct="0">
                <a:defRPr sz="4000">
                  <a:solidFill>
                    <a:schemeClr val="tx1"/>
                  </a:solidFill>
                  <a:latin typeface="Times" pitchFamily="18" charset="0"/>
                  <a:cs typeface="Arial" pitchFamily="34" charset="0"/>
                </a:defRPr>
              </a:lvl3pPr>
              <a:lvl4pPr marL="1600200" indent="-228600" eaLnBrk="0" hangingPunct="0">
                <a:defRPr sz="4000">
                  <a:solidFill>
                    <a:schemeClr val="tx1"/>
                  </a:solidFill>
                  <a:latin typeface="Times" pitchFamily="18" charset="0"/>
                  <a:cs typeface="Arial" pitchFamily="34" charset="0"/>
                </a:defRPr>
              </a:lvl4pPr>
              <a:lvl5pPr marL="2057400" indent="-228600" eaLnBrk="0" hangingPunct="0">
                <a:defRPr sz="40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40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40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40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4000">
                  <a:solidFill>
                    <a:schemeClr val="tx1"/>
                  </a:solidFill>
                  <a:latin typeface="Times" pitchFamily="18" charset="0"/>
                  <a:cs typeface="Arial" pitchFamily="34" charset="0"/>
                </a:defRPr>
              </a:lvl9pPr>
            </a:lstStyle>
            <a:p>
              <a:pPr algn="ctr" defTabSz="914400" eaLnBrk="1" fontAlgn="auto" hangingPunct="1">
                <a:spcBef>
                  <a:spcPts val="0"/>
                </a:spcBef>
                <a:spcAft>
                  <a:spcPts val="0"/>
                </a:spcAft>
                <a:defRPr/>
              </a:pPr>
              <a:r>
                <a:rPr lang="en-US" sz="1200" b="1" kern="0" dirty="0" smtClean="0">
                  <a:solidFill>
                    <a:srgbClr val="000000"/>
                  </a:solidFill>
                  <a:latin typeface="Calibri" pitchFamily="34" charset="0"/>
                  <a:cs typeface="Calibri" pitchFamily="34" charset="0"/>
                </a:rPr>
                <a:t>DB and Cart System</a:t>
              </a:r>
            </a:p>
          </p:txBody>
        </p:sp>
      </p:grpSp>
      <p:cxnSp>
        <p:nvCxnSpPr>
          <p:cNvPr id="16" name="Straight Arrow Connector 15"/>
          <p:cNvCxnSpPr/>
          <p:nvPr/>
        </p:nvCxnSpPr>
        <p:spPr>
          <a:xfrm>
            <a:off x="2120220" y="1315762"/>
            <a:ext cx="0" cy="46895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40920" y="1306579"/>
            <a:ext cx="0" cy="46895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581400" y="1315762"/>
            <a:ext cx="0" cy="46895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24600" y="1315762"/>
            <a:ext cx="0" cy="46895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343400" y="1315762"/>
            <a:ext cx="0" cy="46895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257800" y="1311356"/>
            <a:ext cx="0" cy="46895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867400" y="1309153"/>
            <a:ext cx="0" cy="46895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Footer Placeholder 3"/>
          <p:cNvSpPr>
            <a:spLocks noGrp="1"/>
          </p:cNvSpPr>
          <p:nvPr/>
        </p:nvSpPr>
        <p:spPr bwMode="auto">
          <a:xfrm>
            <a:off x="4798247" y="6663154"/>
            <a:ext cx="4345753" cy="18532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CA"/>
            </a:defPPr>
            <a:lvl1pPr algn="r" rtl="0" eaLnBrk="1" fontAlgn="base" hangingPunct="1">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000" dirty="0" smtClean="0">
                <a:solidFill>
                  <a:schemeClr val="bg1">
                    <a:lumMod val="50000"/>
                  </a:schemeClr>
                </a:solidFill>
              </a:rPr>
              <a:t>NASA CCE Joint Science  Workshop, Alexandria, VA. Oct. 3-7, 2011</a:t>
            </a:r>
            <a:endParaRPr lang="en-US" sz="1000" dirty="0">
              <a:solidFill>
                <a:schemeClr val="bg1">
                  <a:lumMod val="50000"/>
                </a:schemeClr>
              </a:solidFill>
            </a:endParaRPr>
          </a:p>
        </p:txBody>
      </p:sp>
    </p:spTree>
    <p:extLst>
      <p:ext uri="{BB962C8B-B14F-4D97-AF65-F5344CB8AC3E}">
        <p14:creationId xmlns:p14="http://schemas.microsoft.com/office/powerpoint/2010/main" val="3344614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487362"/>
          </a:xfrm>
        </p:spPr>
        <p:txBody>
          <a:bodyPr>
            <a:noAutofit/>
          </a:bodyPr>
          <a:lstStyle/>
          <a:p>
            <a:r>
              <a:rPr lang="en-US" b="1" dirty="0" smtClean="0"/>
              <a:t>Datasets and Options</a:t>
            </a:r>
            <a:endParaRPr lang="en-US" b="1" dirty="0"/>
          </a:p>
        </p:txBody>
      </p:sp>
      <p:pic>
        <p:nvPicPr>
          <p:cNvPr id="8" name="Picture 23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539875"/>
            <a:ext cx="2006359" cy="13659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3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4600" y="1539875"/>
            <a:ext cx="2004279" cy="13680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3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25122" y="1524000"/>
            <a:ext cx="2004278" cy="13888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3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750404" y="1524000"/>
            <a:ext cx="2012596" cy="1524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3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78714" y="3538173"/>
            <a:ext cx="2002536" cy="15756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35"/>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754059" y="3535852"/>
            <a:ext cx="2002536" cy="22538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36"/>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512128" y="3537961"/>
            <a:ext cx="2002536" cy="17657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237"/>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627502" y="3535478"/>
            <a:ext cx="2002536" cy="21900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Footer Placeholder 3"/>
          <p:cNvSpPr>
            <a:spLocks noGrp="1"/>
          </p:cNvSpPr>
          <p:nvPr/>
        </p:nvSpPr>
        <p:spPr bwMode="auto">
          <a:xfrm>
            <a:off x="4798247" y="6663154"/>
            <a:ext cx="4345753" cy="18532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CA"/>
            </a:defPPr>
            <a:lvl1pPr algn="r" rtl="0" eaLnBrk="1" fontAlgn="base" hangingPunct="1">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000" dirty="0" smtClean="0">
                <a:solidFill>
                  <a:schemeClr val="bg1">
                    <a:lumMod val="50000"/>
                  </a:schemeClr>
                </a:solidFill>
              </a:rPr>
              <a:t>NASA CCE Joint Science  Workshop, Alexandria, VA. Oct. 3-7, 2011</a:t>
            </a:r>
            <a:endParaRPr lang="en-US" sz="1000" dirty="0">
              <a:solidFill>
                <a:schemeClr val="bg1">
                  <a:lumMod val="50000"/>
                </a:schemeClr>
              </a:solidFill>
            </a:endParaRPr>
          </a:p>
        </p:txBody>
      </p:sp>
    </p:spTree>
    <p:extLst>
      <p:ext uri="{BB962C8B-B14F-4D97-AF65-F5344CB8AC3E}">
        <p14:creationId xmlns:p14="http://schemas.microsoft.com/office/powerpoint/2010/main" val="1592954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b="1" dirty="0" smtClean="0"/>
              <a:t>Global Database of Time Series</a:t>
            </a:r>
            <a:endParaRPr lang="en-US" b="1" dirty="0"/>
          </a:p>
        </p:txBody>
      </p:sp>
      <p:pic>
        <p:nvPicPr>
          <p:cNvPr id="4" name="Picture 1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9800" y="4285962"/>
            <a:ext cx="2760317" cy="1507416"/>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40"/>
          <p:cNvPicPr>
            <a:picLocks noChangeAspect="1" noChangeArrowheads="1"/>
          </p:cNvPicPr>
          <p:nvPr/>
        </p:nvPicPr>
        <p:blipFill>
          <a:blip r:embed="rId4"/>
          <a:srcRect/>
          <a:stretch>
            <a:fillRect/>
          </a:stretch>
        </p:blipFill>
        <p:spPr bwMode="auto">
          <a:xfrm>
            <a:off x="225425" y="4266469"/>
            <a:ext cx="1908175" cy="1779587"/>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3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4800" y="762000"/>
            <a:ext cx="4666720" cy="335280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nvSpPr>
        <p:spPr bwMode="auto">
          <a:xfrm>
            <a:off x="4798247" y="6663154"/>
            <a:ext cx="4345753" cy="18532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CA"/>
            </a:defPPr>
            <a:lvl1pPr algn="r" rtl="0" eaLnBrk="1" fontAlgn="base" hangingPunct="1">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000" dirty="0" smtClean="0">
                <a:solidFill>
                  <a:schemeClr val="bg1">
                    <a:lumMod val="50000"/>
                  </a:schemeClr>
                </a:solidFill>
              </a:rPr>
              <a:t>NASA CCE Joint Science  Workshop, Alexandria, VA. Oct. 3-7, 2011</a:t>
            </a:r>
            <a:endParaRPr lang="en-US" sz="1000" dirty="0">
              <a:solidFill>
                <a:schemeClr val="bg1">
                  <a:lumMod val="50000"/>
                </a:schemeClr>
              </a:solidFill>
            </a:endParaRPr>
          </a:p>
        </p:txBody>
      </p:sp>
      <p:pic>
        <p:nvPicPr>
          <p:cNvPr id="1027"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38800" y="4571999"/>
            <a:ext cx="3234207" cy="194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39620" y="2543521"/>
            <a:ext cx="3276600" cy="19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105400" y="658500"/>
            <a:ext cx="3048000" cy="1837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580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b="1" dirty="0" smtClean="0"/>
              <a:t>Direct Database Search and Order</a:t>
            </a:r>
            <a:endParaRPr lang="en-US" b="1" dirty="0"/>
          </a:p>
        </p:txBody>
      </p:sp>
      <p:pic>
        <p:nvPicPr>
          <p:cNvPr id="4" name="Picture 22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914400"/>
            <a:ext cx="4879419" cy="350520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2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74200" y="2362200"/>
            <a:ext cx="3593845" cy="2583111"/>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3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43600" y="3810000"/>
            <a:ext cx="2647950" cy="1902829"/>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nvSpPr>
        <p:spPr bwMode="auto">
          <a:xfrm>
            <a:off x="4798247" y="6663154"/>
            <a:ext cx="4345753" cy="18532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CA"/>
            </a:defPPr>
            <a:lvl1pPr algn="r" rtl="0" eaLnBrk="1" fontAlgn="base" hangingPunct="1">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000" dirty="0" smtClean="0">
                <a:solidFill>
                  <a:schemeClr val="bg1">
                    <a:lumMod val="50000"/>
                  </a:schemeClr>
                </a:solidFill>
              </a:rPr>
              <a:t>NASA CCE Joint Science  Workshop, Alexandria, VA. Oct. 3-7, 2011</a:t>
            </a:r>
            <a:endParaRPr lang="en-US" sz="1000" dirty="0">
              <a:solidFill>
                <a:schemeClr val="bg1">
                  <a:lumMod val="50000"/>
                </a:schemeClr>
              </a:solidFill>
            </a:endParaRPr>
          </a:p>
        </p:txBody>
      </p:sp>
    </p:spTree>
    <p:extLst>
      <p:ext uri="{BB962C8B-B14F-4D97-AF65-F5344CB8AC3E}">
        <p14:creationId xmlns:p14="http://schemas.microsoft.com/office/powerpoint/2010/main" val="167493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solidFill>
                  <a:schemeClr val="accent5">
                    <a:lumMod val="50000"/>
                  </a:schemeClr>
                </a:solidFill>
                <a:effectLst>
                  <a:outerShdw blurRad="38100" dist="38100" dir="2700000" algn="tl">
                    <a:srgbClr val="000000">
                      <a:alpha val="43137"/>
                    </a:srgbClr>
                  </a:outerShdw>
                </a:effectLst>
              </a:rPr>
              <a:t>vip.arizona.edu</a:t>
            </a:r>
            <a:endParaRPr lang="en-US" sz="7200" dirty="0">
              <a:solidFill>
                <a:schemeClr val="accent5">
                  <a:lumMod val="5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b="1" dirty="0" smtClean="0"/>
              <a:t>Poster #304 </a:t>
            </a:r>
            <a:endParaRPr lang="en-US" b="1" dirty="0"/>
          </a:p>
        </p:txBody>
      </p:sp>
    </p:spTree>
    <p:extLst>
      <p:ext uri="{BB962C8B-B14F-4D97-AF65-F5344CB8AC3E}">
        <p14:creationId xmlns:p14="http://schemas.microsoft.com/office/powerpoint/2010/main" val="2526567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17681</TotalTime>
  <Words>734</Words>
  <Application>Microsoft Office PowerPoint</Application>
  <PresentationFormat>On-screen Show (4:3)</PresentationFormat>
  <Paragraphs>119</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Tahoma</vt:lpstr>
      <vt:lpstr>AvantGarde</vt:lpstr>
      <vt:lpstr>Wingdings</vt:lpstr>
      <vt:lpstr>Calibri</vt:lpstr>
      <vt:lpstr>Times New Roman</vt:lpstr>
      <vt:lpstr>Aharoni</vt:lpstr>
      <vt:lpstr>Arial Black</vt:lpstr>
      <vt:lpstr>Office Theme</vt:lpstr>
      <vt:lpstr>PowerPoint Presentation</vt:lpstr>
      <vt:lpstr>Project Overview</vt:lpstr>
      <vt:lpstr>Spectral Transformation Equations to MODIS-equivalents (TOC, CMG)</vt:lpstr>
      <vt:lpstr>Comparison of EVI and EVI2</vt:lpstr>
      <vt:lpstr>VIP Data Explorer Interface </vt:lpstr>
      <vt:lpstr>Datasets and Options</vt:lpstr>
      <vt:lpstr>Global Database of Time Series</vt:lpstr>
      <vt:lpstr>Direct Database Search and Order</vt:lpstr>
      <vt:lpstr>vip.arizona.edu</vt:lpstr>
      <vt:lpstr>Limit imposed by Synoptic RS</vt:lpstr>
    </vt:vector>
  </TitlesOfParts>
  <Company>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Kamel Didan</dc:creator>
  <cp:lastModifiedBy>Office User</cp:lastModifiedBy>
  <cp:revision>2494</cp:revision>
  <cp:lastPrinted>1601-01-01T00:00:00Z</cp:lastPrinted>
  <dcterms:created xsi:type="dcterms:W3CDTF">2001-10-28T18:26:49Z</dcterms:created>
  <dcterms:modified xsi:type="dcterms:W3CDTF">2011-10-04T04:04:11Z</dcterms:modified>
</cp:coreProperties>
</file>