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120" r:id="rId2"/>
    <p:sldId id="1596" r:id="rId3"/>
    <p:sldId id="1597" r:id="rId4"/>
    <p:sldId id="1605" r:id="rId5"/>
    <p:sldId id="1599" r:id="rId6"/>
    <p:sldId id="1700" r:id="rId7"/>
    <p:sldId id="1625" r:id="rId8"/>
    <p:sldId id="1603" r:id="rId9"/>
    <p:sldId id="1701" r:id="rId10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540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CARVE air-borne observations connect satellite and ground-based measurements with vastly different spatial and temporal characteristics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If we are looking for climate change perturbations to the Earth system, it makes sense to look at the domains that have the largest sensitivity to change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Read them yourselves – they are straight from the proposal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Thermokarst ponds emphasize the inseparable coupling between the carbon (green) and hydrologic (blue) cycles in the Alaskan Arctic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Cartoon: vertical cross section of microtopographic variability in thermokarst regions and how the presence or absence of water drives carbon cycle dynamics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CO2-CH4 Correlations are an important tool for understanding the origins of the signals/variations we observe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CARVE 4/12/11 Engineering Test Flight – North Slope flight path #1 to Deadhorse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Flyovers for multiple ground sites from Fairbanks to Deadhorse and back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Spiral over Deadhorse (Prudhoe Bay Refineries) to sample potentially polluted air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Continuous in situ CO2 and CH4 show strong correlation and agree well with measurements made by NOAA on their 4/4/11 flight – highest concentrations of CO2 and CH4 observed over Deadhorse at ~6500 ft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p:oleObj spid="_x0000_s27680" name="Photo Editor Photo" r:id="rId3" imgW="1523810" imgH="1380952" progId="">
              <p:embed/>
            </p:oleObj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 userDrawn="1"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 userDrawn="1"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 userDrawn="1"/>
        </p:nvGraphicFramePr>
        <p:xfrm>
          <a:off x="52388" y="95250"/>
          <a:ext cx="938212" cy="766763"/>
        </p:xfrm>
        <a:graphic>
          <a:graphicData uri="http://schemas.openxmlformats.org/presentationml/2006/ole">
            <p:oleObj spid="_x0000_s1068" name="Photo Editor Photo" r:id="rId14" imgW="1523810" imgH="1380952" progId="">
              <p:embed/>
            </p:oleObj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64008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1" name="Picture 8" descr="CARVE figure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5563"/>
            <a:ext cx="108108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 userDrawn="1"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smtClean="0">
                <a:solidFill>
                  <a:srgbClr val="0000FF"/>
                </a:solidFill>
              </a:rPr>
              <a:t>Carbon in Arctic Reservoirs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 userDrawn="1"/>
        </p:nvSpPr>
        <p:spPr bwMode="auto">
          <a:xfrm>
            <a:off x="6259513" y="5962650"/>
            <a:ext cx="24272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endParaRPr lang="en-US" sz="1000" dirty="0" smtClean="0"/>
          </a:p>
          <a:p>
            <a:pPr>
              <a:lnSpc>
                <a:spcPts val="1000"/>
              </a:lnSpc>
              <a:defRPr/>
            </a:pPr>
            <a:r>
              <a:rPr lang="en-US" sz="1000" dirty="0" smtClean="0"/>
              <a:t>October 2011</a:t>
            </a:r>
          </a:p>
        </p:txBody>
      </p:sp>
      <p:sp>
        <p:nvSpPr>
          <p:cNvPr id="21" name="Text Box 76"/>
          <p:cNvSpPr txBox="1">
            <a:spLocks noChangeArrowheads="1"/>
          </p:cNvSpPr>
          <p:nvPr userDrawn="1"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Spring 2011 I&amp;T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5"/>
          <p:cNvSpPr>
            <a:spLocks noChangeArrowheads="1"/>
          </p:cNvSpPr>
          <p:nvPr/>
        </p:nvSpPr>
        <p:spPr bwMode="auto">
          <a:xfrm>
            <a:off x="0" y="4064000"/>
            <a:ext cx="868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62013"/>
            <a:r>
              <a:rPr lang="en-US" b="1">
                <a:solidFill>
                  <a:schemeClr val="bg1"/>
                </a:solidFill>
              </a:rPr>
              <a:t>Charles Miller, Annmarie Eldering, Kevin Bowman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Meemong Lee, Zheng Qu, James Wood</a:t>
            </a:r>
          </a:p>
        </p:txBody>
      </p:sp>
      <p:sp>
        <p:nvSpPr>
          <p:cNvPr id="5122" name="Title 1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3" name="Picture 8" descr="Image Carbon in Arctic Reservoirs &#10;Vulnerability Experiment (CARVE) image of earth with remote sensing grids overlaying earth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17463" y="0"/>
            <a:ext cx="44370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Carbon in Arctic Reservoirs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Vulnerability Experiment (CARVE)</a:t>
            </a:r>
          </a:p>
          <a:p>
            <a:pPr eaLnBrk="1" hangingPunct="1"/>
            <a:endParaRPr lang="en-US" sz="2400" b="1" dirty="0">
              <a:solidFill>
                <a:schemeClr val="bg1"/>
              </a:solidFill>
            </a:endParaRPr>
          </a:p>
          <a:p>
            <a:pPr eaLnBrk="1" hangingPunct="1"/>
            <a:endParaRPr lang="en-US" sz="2400" b="1" dirty="0">
              <a:solidFill>
                <a:schemeClr val="bg1"/>
              </a:solidFill>
            </a:endParaRPr>
          </a:p>
          <a:p>
            <a:pPr eaLnBrk="1" hangingPunct="1"/>
            <a:endParaRPr lang="en-US" sz="2400" b="1" dirty="0">
              <a:solidFill>
                <a:schemeClr val="bg1"/>
              </a:solidFill>
            </a:endParaRPr>
          </a:p>
          <a:p>
            <a:pPr eaLnBrk="1" hangingPunct="1"/>
            <a:endParaRPr lang="en-US" sz="2400" b="1" dirty="0">
              <a:solidFill>
                <a:schemeClr val="bg1"/>
              </a:solidFill>
            </a:endParaRPr>
          </a:p>
          <a:p>
            <a:pPr eaLnBrk="1" hangingPunct="1"/>
            <a:endParaRPr lang="en-US" sz="24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Spring 2011 </a:t>
            </a:r>
            <a:r>
              <a:rPr lang="en-US" sz="2400" b="1" dirty="0" smtClean="0">
                <a:solidFill>
                  <a:schemeClr val="bg1"/>
                </a:solidFill>
              </a:rPr>
              <a:t>Update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Engineering Flights &amp; Project Status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endParaRPr lang="en-US" sz="10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</a:t>
            </a:r>
            <a:r>
              <a:rPr lang="en-US" b="1" dirty="0">
                <a:solidFill>
                  <a:schemeClr val="bg1"/>
                </a:solidFill>
              </a:rPr>
              <a:t>Miller, PI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Steve </a:t>
            </a:r>
            <a:r>
              <a:rPr lang="en-US" b="1" dirty="0" err="1">
                <a:solidFill>
                  <a:schemeClr val="bg1"/>
                </a:solidFill>
              </a:rPr>
              <a:t>Dinardo</a:t>
            </a:r>
            <a:r>
              <a:rPr lang="en-US" b="1" dirty="0">
                <a:solidFill>
                  <a:schemeClr val="bg1"/>
                </a:solidFill>
              </a:rPr>
              <a:t>, PM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CARVE Science 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NASA CCE Joint Workshop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Alexandria, VA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3-5 October 2011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Alaska permafrost domains schematic, Brown etc al 2001 [NSIDC]"/>
          <p:cNvGrpSpPr/>
          <p:nvPr/>
        </p:nvGrpSpPr>
        <p:grpSpPr>
          <a:xfrm>
            <a:off x="5334000" y="3276600"/>
            <a:ext cx="3352800" cy="2667000"/>
            <a:chOff x="5334000" y="3276600"/>
            <a:chExt cx="3352800" cy="2667000"/>
          </a:xfrm>
        </p:grpSpPr>
        <p:sp>
          <p:nvSpPr>
            <p:cNvPr id="8199" name="TextBox 10"/>
            <p:cNvSpPr txBox="1">
              <a:spLocks noChangeArrowheads="1"/>
            </p:cNvSpPr>
            <p:nvPr/>
          </p:nvSpPr>
          <p:spPr bwMode="auto">
            <a:xfrm rot="-5400000">
              <a:off x="7205663" y="4310062"/>
              <a:ext cx="1981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0000FF"/>
                  </a:solidFill>
                </a:rPr>
                <a:t>Brown et al., 2001 [NSIDC]</a:t>
              </a:r>
            </a:p>
          </p:txBody>
        </p:sp>
        <p:pic>
          <p:nvPicPr>
            <p:cNvPr id="8198" name="Picture 9" descr="alaska_permafrost_map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276600"/>
              <a:ext cx="2438400" cy="260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TextBox 8"/>
            <p:cNvSpPr txBox="1">
              <a:spLocks noChangeArrowheads="1"/>
            </p:cNvSpPr>
            <p:nvPr/>
          </p:nvSpPr>
          <p:spPr bwMode="auto">
            <a:xfrm>
              <a:off x="6624638" y="5667375"/>
              <a:ext cx="20621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/>
                <a:t>Alaska permafrost domains</a:t>
              </a:r>
            </a:p>
          </p:txBody>
        </p:sp>
      </p:grpSp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41288"/>
            <a:ext cx="6400800" cy="620712"/>
          </a:xfrm>
          <a:ln/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Massive Reservoirs of Arctic Carbon are Vulnerable to Climate Change</a:t>
            </a:r>
          </a:p>
        </p:txBody>
      </p:sp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76200" y="1014413"/>
            <a:ext cx="5131296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233363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ts val="1800"/>
              </a:lnSpc>
              <a:spcAft>
                <a:spcPts val="400"/>
              </a:spcAft>
            </a:pPr>
            <a:r>
              <a:rPr lang="en-US" sz="1700" dirty="0" smtClean="0">
                <a:cs typeface="Calibri" charset="0"/>
              </a:rPr>
              <a:t>Rapidly increasing </a:t>
            </a:r>
            <a:r>
              <a:rPr lang="en-US" sz="1700" dirty="0">
                <a:cs typeface="Calibri" charset="0"/>
              </a:rPr>
              <a:t>temperatures threaten to mobilize permafrost C into dynamic cycling, creating a potentially massive perturbation to the climate </a:t>
            </a:r>
            <a:r>
              <a:rPr lang="en-US" sz="1700" dirty="0" smtClean="0">
                <a:cs typeface="Calibri" charset="0"/>
              </a:rPr>
              <a:t>system</a:t>
            </a:r>
          </a:p>
          <a:p>
            <a:pPr algn="l">
              <a:lnSpc>
                <a:spcPts val="1800"/>
              </a:lnSpc>
              <a:spcAft>
                <a:spcPts val="400"/>
              </a:spcAft>
            </a:pPr>
            <a:endParaRPr lang="en-US" sz="1700" dirty="0" smtClean="0">
              <a:cs typeface="Calibri" charset="0"/>
            </a:endParaRPr>
          </a:p>
          <a:p>
            <a:pPr algn="l">
              <a:lnSpc>
                <a:spcPts val="1800"/>
              </a:lnSpc>
              <a:spcAft>
                <a:spcPts val="400"/>
              </a:spcAft>
            </a:pPr>
            <a:r>
              <a:rPr lang="en-US" sz="1700" dirty="0" smtClean="0">
                <a:cs typeface="Calibri" charset="0"/>
              </a:rPr>
              <a:t>An estimated 1400–1850 </a:t>
            </a:r>
            <a:r>
              <a:rPr lang="en-US" sz="1700" dirty="0" err="1">
                <a:cs typeface="Calibri" charset="0"/>
              </a:rPr>
              <a:t>PgC</a:t>
            </a:r>
            <a:r>
              <a:rPr lang="en-US" sz="1700" dirty="0">
                <a:cs typeface="Calibri" charset="0"/>
              </a:rPr>
              <a:t> are </a:t>
            </a:r>
            <a:r>
              <a:rPr lang="en-US" sz="1700" dirty="0" smtClean="0">
                <a:cs typeface="Calibri" charset="0"/>
              </a:rPr>
              <a:t>stored </a:t>
            </a:r>
            <a:r>
              <a:rPr lang="en-US" sz="1700" dirty="0">
                <a:cs typeface="Calibri" charset="0"/>
              </a:rPr>
              <a:t>in permafrost and frozen </a:t>
            </a:r>
            <a:r>
              <a:rPr lang="en-US" sz="1700" dirty="0" smtClean="0">
                <a:cs typeface="Calibri" charset="0"/>
              </a:rPr>
              <a:t>soils [McGuire et al., 2010]</a:t>
            </a:r>
            <a:endParaRPr lang="en-US" sz="1700" dirty="0">
              <a:cs typeface="Calibri" charset="0"/>
            </a:endParaRPr>
          </a:p>
          <a:p>
            <a:pPr marL="223837" lvl="1" indent="0" algn="l">
              <a:lnSpc>
                <a:spcPts val="1800"/>
              </a:lnSpc>
              <a:spcAft>
                <a:spcPts val="400"/>
              </a:spcAft>
            </a:pPr>
            <a:r>
              <a:rPr lang="en-US" sz="1700" dirty="0" smtClean="0">
                <a:cs typeface="Calibri" charset="0"/>
              </a:rPr>
              <a:t>  ~200 </a:t>
            </a:r>
            <a:r>
              <a:rPr lang="en-US" sz="1700" dirty="0" err="1" smtClean="0">
                <a:cs typeface="Calibri" charset="0"/>
              </a:rPr>
              <a:t>PgC</a:t>
            </a:r>
            <a:r>
              <a:rPr lang="en-US" sz="1700" dirty="0" smtClean="0">
                <a:cs typeface="Calibri" charset="0"/>
              </a:rPr>
              <a:t> at depths 0 – 30 cm</a:t>
            </a:r>
          </a:p>
          <a:p>
            <a:pPr marL="223837" lvl="1" indent="0" algn="l">
              <a:lnSpc>
                <a:spcPts val="1800"/>
              </a:lnSpc>
              <a:spcAft>
                <a:spcPts val="400"/>
              </a:spcAft>
            </a:pPr>
            <a:r>
              <a:rPr lang="en-US" sz="1700" dirty="0" smtClean="0">
                <a:cs typeface="Calibri" charset="0"/>
              </a:rPr>
              <a:t>  ~500 </a:t>
            </a:r>
            <a:r>
              <a:rPr lang="en-US" sz="1700" dirty="0" err="1" smtClean="0">
                <a:cs typeface="Calibri" charset="0"/>
              </a:rPr>
              <a:t>PgC</a:t>
            </a:r>
            <a:r>
              <a:rPr lang="en-US" sz="1700" dirty="0" smtClean="0">
                <a:cs typeface="Calibri" charset="0"/>
              </a:rPr>
              <a:t> at depths 0 – 100 cm</a:t>
            </a:r>
          </a:p>
          <a:p>
            <a:pPr marL="223837" lvl="1" indent="0" algn="l">
              <a:lnSpc>
                <a:spcPts val="1800"/>
              </a:lnSpc>
              <a:spcAft>
                <a:spcPts val="400"/>
              </a:spcAft>
            </a:pPr>
            <a:r>
              <a:rPr lang="en-US" sz="1700" dirty="0" smtClean="0">
                <a:cs typeface="Calibri" charset="0"/>
              </a:rPr>
              <a:t>~1000 </a:t>
            </a:r>
            <a:r>
              <a:rPr lang="en-US" sz="1700" dirty="0" err="1" smtClean="0">
                <a:cs typeface="Calibri" charset="0"/>
              </a:rPr>
              <a:t>PgC</a:t>
            </a:r>
            <a:r>
              <a:rPr lang="en-US" sz="1700" dirty="0" smtClean="0">
                <a:cs typeface="Calibri" charset="0"/>
              </a:rPr>
              <a:t> at depths 0 – 300 cm</a:t>
            </a:r>
          </a:p>
          <a:p>
            <a:pPr lvl="1" algn="l">
              <a:lnSpc>
                <a:spcPts val="1800"/>
              </a:lnSpc>
              <a:spcAft>
                <a:spcPts val="400"/>
              </a:spcAft>
            </a:pPr>
            <a:r>
              <a:rPr lang="en-US" sz="1700" dirty="0" smtClean="0">
                <a:cs typeface="Calibri" charset="0"/>
              </a:rPr>
              <a:t>[</a:t>
            </a:r>
            <a:r>
              <a:rPr lang="en-US" sz="1700" dirty="0" err="1" smtClean="0">
                <a:cs typeface="Calibri" charset="0"/>
              </a:rPr>
              <a:t>Tarnocai</a:t>
            </a:r>
            <a:r>
              <a:rPr lang="en-US" sz="1700" dirty="0" smtClean="0">
                <a:cs typeface="Calibri" charset="0"/>
              </a:rPr>
              <a:t> et al., 2009]</a:t>
            </a:r>
          </a:p>
          <a:p>
            <a:pPr algn="l">
              <a:lnSpc>
                <a:spcPts val="1800"/>
              </a:lnSpc>
              <a:spcAft>
                <a:spcPts val="400"/>
              </a:spcAft>
            </a:pPr>
            <a:endParaRPr lang="en-US" sz="1700" dirty="0">
              <a:cs typeface="Calibri" charset="0"/>
            </a:endParaRPr>
          </a:p>
          <a:p>
            <a:pPr algn="l">
              <a:lnSpc>
                <a:spcPts val="1800"/>
              </a:lnSpc>
              <a:spcAft>
                <a:spcPts val="400"/>
              </a:spcAft>
              <a:buFont typeface="Arial" charset="0"/>
              <a:buChar char="•"/>
            </a:pPr>
            <a:r>
              <a:rPr lang="en-US" sz="1700" dirty="0">
                <a:cs typeface="Calibri" charset="0"/>
              </a:rPr>
              <a:t>How much C is vulnerable to release?</a:t>
            </a:r>
          </a:p>
          <a:p>
            <a:pPr algn="l">
              <a:lnSpc>
                <a:spcPts val="1800"/>
              </a:lnSpc>
              <a:spcAft>
                <a:spcPts val="400"/>
              </a:spcAft>
              <a:buFont typeface="Arial" charset="0"/>
              <a:buChar char="•"/>
            </a:pPr>
            <a:r>
              <a:rPr lang="en-US" sz="1700" dirty="0">
                <a:cs typeface="Calibri" charset="0"/>
              </a:rPr>
              <a:t>How fast might it be released?</a:t>
            </a:r>
          </a:p>
          <a:p>
            <a:pPr algn="l">
              <a:lnSpc>
                <a:spcPts val="1800"/>
              </a:lnSpc>
              <a:spcAft>
                <a:spcPts val="400"/>
              </a:spcAft>
              <a:buFont typeface="Arial" charset="0"/>
              <a:buChar char="•"/>
            </a:pPr>
            <a:r>
              <a:rPr lang="en-US" sz="1700" dirty="0">
                <a:cs typeface="Calibri" charset="0"/>
              </a:rPr>
              <a:t>What fraction would be released as CO</a:t>
            </a:r>
            <a:r>
              <a:rPr lang="en-US" sz="1700" baseline="-25000" dirty="0">
                <a:cs typeface="Calibri" charset="0"/>
              </a:rPr>
              <a:t>2</a:t>
            </a:r>
            <a:r>
              <a:rPr lang="en-US" sz="1700" dirty="0">
                <a:cs typeface="Calibri" charset="0"/>
              </a:rPr>
              <a:t>? As CH</a:t>
            </a:r>
            <a:r>
              <a:rPr lang="en-US" sz="1700" baseline="-25000" dirty="0">
                <a:cs typeface="Calibri" charset="0"/>
              </a:rPr>
              <a:t>4</a:t>
            </a:r>
            <a:r>
              <a:rPr lang="en-US" sz="1700" dirty="0">
                <a:cs typeface="Calibri" charset="0"/>
              </a:rPr>
              <a:t>?</a:t>
            </a:r>
          </a:p>
          <a:p>
            <a:pPr algn="l">
              <a:lnSpc>
                <a:spcPts val="1800"/>
              </a:lnSpc>
              <a:spcAft>
                <a:spcPts val="400"/>
              </a:spcAft>
              <a:buFont typeface="Arial" charset="0"/>
              <a:buChar char="•"/>
            </a:pPr>
            <a:r>
              <a:rPr lang="en-US" sz="1700" dirty="0">
                <a:cs typeface="Calibri" charset="0"/>
              </a:rPr>
              <a:t>Are there signatures that an irreversible climate system </a:t>
            </a:r>
            <a:r>
              <a:rPr lang="ja-JP" altLang="en-US" sz="1700" dirty="0">
                <a:cs typeface="Calibri" charset="0"/>
              </a:rPr>
              <a:t>“</a:t>
            </a:r>
            <a:r>
              <a:rPr lang="en-US" altLang="ja-JP" sz="1700" dirty="0">
                <a:cs typeface="Calibri" charset="0"/>
              </a:rPr>
              <a:t>tipping point</a:t>
            </a:r>
            <a:r>
              <a:rPr lang="ja-JP" altLang="en-US" sz="1700" dirty="0">
                <a:cs typeface="Calibri" charset="0"/>
              </a:rPr>
              <a:t>”</a:t>
            </a:r>
            <a:r>
              <a:rPr lang="en-US" altLang="ja-JP" sz="1700" dirty="0">
                <a:cs typeface="Calibri" charset="0"/>
              </a:rPr>
              <a:t> is approaching?</a:t>
            </a:r>
            <a:endParaRPr lang="en-US" sz="1700" dirty="0">
              <a:cs typeface="Calibri" charset="0"/>
            </a:endParaRPr>
          </a:p>
        </p:txBody>
      </p:sp>
      <p:grpSp>
        <p:nvGrpSpPr>
          <p:cNvPr id="11" name="Group 10" descr="Soil temperature trends graph, Osterkamp, 2003"/>
          <p:cNvGrpSpPr/>
          <p:nvPr/>
        </p:nvGrpSpPr>
        <p:grpSpPr>
          <a:xfrm>
            <a:off x="5207496" y="990600"/>
            <a:ext cx="3479304" cy="2333625"/>
            <a:chOff x="5207496" y="990600"/>
            <a:chExt cx="3479304" cy="2333625"/>
          </a:xfrm>
        </p:grpSpPr>
        <p:pic>
          <p:nvPicPr>
            <p:cNvPr id="819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496" y="990600"/>
              <a:ext cx="28956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" name="TextBox 7"/>
            <p:cNvSpPr txBox="1">
              <a:spLocks noChangeArrowheads="1"/>
            </p:cNvSpPr>
            <p:nvPr/>
          </p:nvSpPr>
          <p:spPr bwMode="auto">
            <a:xfrm rot="-5400000">
              <a:off x="7339509" y="1903412"/>
              <a:ext cx="1981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 err="1">
                  <a:solidFill>
                    <a:srgbClr val="0000FF"/>
                  </a:solidFill>
                </a:rPr>
                <a:t>Osterkamp</a:t>
              </a:r>
              <a:r>
                <a:rPr lang="en-US" sz="1400" dirty="0">
                  <a:solidFill>
                    <a:srgbClr val="0000FF"/>
                  </a:solidFill>
                </a:rPr>
                <a:t>, 2003</a:t>
              </a:r>
            </a:p>
          </p:txBody>
        </p:sp>
        <p:sp>
          <p:nvSpPr>
            <p:cNvPr id="8201" name="TextBox 9"/>
            <p:cNvSpPr txBox="1">
              <a:spLocks noChangeArrowheads="1"/>
            </p:cNvSpPr>
            <p:nvPr/>
          </p:nvSpPr>
          <p:spPr bwMode="auto">
            <a:xfrm>
              <a:off x="6899275" y="3048000"/>
              <a:ext cx="1787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/>
                <a:t>Soil temperature trends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4459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41288"/>
            <a:ext cx="6400800" cy="620712"/>
          </a:xfrm>
          <a:ln/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CARVE Addresses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Key Unanswered Science Questions</a:t>
            </a:r>
          </a:p>
        </p:txBody>
      </p:sp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50813" y="1143000"/>
            <a:ext cx="4573587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Aft>
                <a:spcPts val="1500"/>
              </a:spcAft>
              <a:buFont typeface="Arial" charset="0"/>
              <a:buAutoNum type="arabicParenR"/>
            </a:pPr>
            <a:r>
              <a:rPr lang="en-US"/>
              <a:t>What are the sensitivities of the Alaskan Arctic carbon cycle and ecosystems to climate change? </a:t>
            </a:r>
          </a:p>
          <a:p>
            <a:pPr algn="l">
              <a:spcAft>
                <a:spcPts val="1500"/>
              </a:spcAft>
              <a:buFontTx/>
              <a:buAutoNum type="arabicParenR"/>
            </a:pPr>
            <a:r>
              <a:rPr lang="en-US"/>
              <a:t>How does interannual variability in surface controls (e.g., soil moisture) affect landscape-scale atmospheric concentrations and surface-atmosphere fluxes of CO</a:t>
            </a:r>
            <a:r>
              <a:rPr lang="en-US" baseline="-25000"/>
              <a:t>2</a:t>
            </a:r>
            <a:r>
              <a:rPr lang="en-US"/>
              <a:t> and CH</a:t>
            </a:r>
            <a:r>
              <a:rPr lang="en-US" baseline="-25000"/>
              <a:t>4</a:t>
            </a:r>
            <a:r>
              <a:rPr lang="en-US"/>
              <a:t> in the Alaskan Arctic?</a:t>
            </a:r>
          </a:p>
          <a:p>
            <a:pPr algn="l">
              <a:spcAft>
                <a:spcPts val="1500"/>
              </a:spcAft>
              <a:buFontTx/>
              <a:buAutoNum type="arabicParenR"/>
            </a:pPr>
            <a:r>
              <a:rPr lang="en-US"/>
              <a:t>What are the impacts of fire and thawing permafrost on the Alaskan Arctic carbon cycle and ecosystems?</a:t>
            </a:r>
          </a:p>
          <a:p>
            <a:pPr algn="l"/>
            <a:endParaRPr lang="en-US" sz="1600"/>
          </a:p>
        </p:txBody>
      </p:sp>
      <p:pic>
        <p:nvPicPr>
          <p:cNvPr id="10243" name="Picture 4" descr="Mosaic of wet and try areas photograph and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966788"/>
            <a:ext cx="3124200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4764088" y="4703763"/>
            <a:ext cx="3846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sz="1200">
                <a:cs typeface="Arial" charset="0"/>
              </a:rPr>
              <a:t>A mosaic of wet and dry areas is common for regions in the Arctic. Microtopography dictates the partitioning of soil respiration into aerobic processes (CO</a:t>
            </a:r>
            <a:r>
              <a:rPr lang="en-US" sz="1200" baseline="-25000">
                <a:cs typeface="Arial" charset="0"/>
              </a:rPr>
              <a:t>2</a:t>
            </a:r>
            <a:r>
              <a:rPr lang="en-US" sz="1200">
                <a:cs typeface="Arial" charset="0"/>
              </a:rPr>
              <a:t> release) and anaerobic processes (CH</a:t>
            </a:r>
            <a:r>
              <a:rPr lang="en-US" sz="1200" baseline="-25000">
                <a:cs typeface="Arial" charset="0"/>
              </a:rPr>
              <a:t>4</a:t>
            </a:r>
            <a:r>
              <a:rPr lang="en-US" sz="1200">
                <a:cs typeface="Arial" charset="0"/>
              </a:rPr>
              <a:t> release). The partitioning of carbon fluxes from Arctic ecosystems is not known accurately. </a:t>
            </a:r>
          </a:p>
        </p:txBody>
      </p:sp>
    </p:spTree>
    <p:extLst>
      <p:ext uri="{BB962C8B-B14F-4D97-AF65-F5344CB8AC3E}">
        <p14:creationId xmlns="" xmlns:p14="http://schemas.microsoft.com/office/powerpoint/2010/main" val="20097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41288"/>
            <a:ext cx="6400800" cy="620712"/>
          </a:xfrm>
          <a:ln/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CARVE Science Investigation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1066800"/>
            <a:ext cx="4022725" cy="42243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indent="-233363"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1800">
                <a:latin typeface="Arial" charset="0"/>
                <a:ea typeface="Calibri" charset="0"/>
              </a:rPr>
              <a:t>CARVE operates out of Fairbanks, AK</a:t>
            </a:r>
          </a:p>
          <a:p>
            <a:pPr marL="233363" indent="-233363"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1800">
                <a:latin typeface="Arial" charset="0"/>
                <a:ea typeface="Calibri" charset="0"/>
              </a:rPr>
              <a:t>Each colored loop represents a single day</a:t>
            </a:r>
            <a:r>
              <a:rPr lang="ja-JP" altLang="en-US" sz="1800">
                <a:latin typeface="Arial" charset="0"/>
                <a:ea typeface="Calibri" charset="0"/>
              </a:rPr>
              <a:t>’</a:t>
            </a:r>
            <a:r>
              <a:rPr lang="en-US" altLang="ja-JP" sz="1800">
                <a:latin typeface="Arial" charset="0"/>
                <a:ea typeface="Arial" charset="0"/>
                <a:cs typeface="Arial" charset="0"/>
              </a:rPr>
              <a:t>s flight path. Each flight path would be covered multiple times per intensive.</a:t>
            </a:r>
          </a:p>
          <a:p>
            <a:pPr marL="233363" indent="-233363"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1800">
                <a:latin typeface="Arial" charset="0"/>
                <a:ea typeface="Arial" charset="0"/>
                <a:cs typeface="Arial" charset="0"/>
              </a:rPr>
              <a:t>CARVE flight plans sample multiple permafrost domains, ecosystems, burn-recovery chronosequences, and well-instrumented ground cal/val sites</a:t>
            </a:r>
          </a:p>
          <a:p>
            <a:pPr marL="233363" indent="-233363"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1800">
                <a:latin typeface="Arial" charset="0"/>
                <a:ea typeface="Arial" charset="0"/>
                <a:cs typeface="Arial" charset="0"/>
              </a:rPr>
              <a:t>Flight plans sample regions where conditions and variability may be used as a proxy for climate change </a:t>
            </a:r>
          </a:p>
          <a:p>
            <a:pPr marL="233363" indent="-233363"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1800">
                <a:latin typeface="Arial" charset="0"/>
                <a:ea typeface="Arial" charset="0"/>
                <a:cs typeface="Arial" charset="0"/>
              </a:rPr>
              <a:t>CARVE measurements will provide strong model constraints on key processes</a:t>
            </a:r>
          </a:p>
        </p:txBody>
      </p:sp>
      <p:pic>
        <p:nvPicPr>
          <p:cNvPr id="45059" name="Picture 4" descr="Schematic of flight plans over Ala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7025" y="1143000"/>
            <a:ext cx="44735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5889625" y="4648200"/>
            <a:ext cx="2667000" cy="830263"/>
          </a:xfrm>
          <a:prstGeom prst="rect">
            <a:avLst/>
          </a:prstGeom>
          <a:solidFill>
            <a:srgbClr val="26C2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882775" algn="r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882775" algn="r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882775" algn="r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882775" algn="r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882775" algn="r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r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r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r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r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200" b="1">
                <a:cs typeface="Arial" charset="0"/>
              </a:rPr>
              <a:t>Permafrost domains: continuous (dark blue), discontinuous (light blue), sporadic (gray), and subsea (hatched).  	NSIDC, 2001</a:t>
            </a:r>
          </a:p>
        </p:txBody>
      </p:sp>
    </p:spTree>
    <p:extLst>
      <p:ext uri="{BB962C8B-B14F-4D97-AF65-F5344CB8AC3E}">
        <p14:creationId xmlns="" xmlns:p14="http://schemas.microsoft.com/office/powerpoint/2010/main" val="31306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41288"/>
            <a:ext cx="6400800" cy="620712"/>
          </a:xfrm>
          <a:ln/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CARVE Flight System: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Twin Otter + Science Instruments</a:t>
            </a:r>
          </a:p>
        </p:txBody>
      </p:sp>
      <p:sp>
        <p:nvSpPr>
          <p:cNvPr id="14338" name="Content Placeholder 6"/>
          <p:cNvSpPr>
            <a:spLocks noGrp="1"/>
          </p:cNvSpPr>
          <p:nvPr>
            <p:ph idx="1"/>
          </p:nvPr>
        </p:nvSpPr>
        <p:spPr bwMode="auto">
          <a:xfrm>
            <a:off x="228600" y="4462463"/>
            <a:ext cx="8458200" cy="10239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CARVE Science instruments include</a:t>
            </a:r>
          </a:p>
          <a:p>
            <a:pPr lvl="1">
              <a:lnSpc>
                <a:spcPts val="2100"/>
              </a:lnSpc>
              <a:spcBef>
                <a:spcPct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PALS (Passive-Active L-band System)—surface control variables</a:t>
            </a:r>
          </a:p>
          <a:p>
            <a:pPr lvl="1">
              <a:lnSpc>
                <a:spcPts val="2100"/>
              </a:lnSpc>
              <a:spcBef>
                <a:spcPct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FTS—Column CO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, CH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4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, and CO</a:t>
            </a:r>
          </a:p>
          <a:p>
            <a:pPr lvl="1">
              <a:lnSpc>
                <a:spcPts val="2100"/>
              </a:lnSpc>
              <a:spcBef>
                <a:spcPct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ISGA (In situ Gas Analyzer)—atmospheric trace gas concentrations</a:t>
            </a:r>
          </a:p>
        </p:txBody>
      </p:sp>
      <p:pic>
        <p:nvPicPr>
          <p:cNvPr id="14339" name="Picture 5" descr="Schematic of CARVE instruments Figure 3-1_091029-1.tif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3" y="1073150"/>
            <a:ext cx="718185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44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41288"/>
            <a:ext cx="6400800" cy="620712"/>
          </a:xfrm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Summary of CARVE AK 2011 Test Flights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3" descr="Graph of CH4 and CO2 for test flight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096" y="968151"/>
            <a:ext cx="5616624" cy="490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488" y="3653172"/>
            <a:ext cx="1813959" cy="170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36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CH4 versus CO2 graph shown in acg_vs_carv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3055938"/>
            <a:ext cx="38417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968375"/>
            <a:ext cx="44259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41288"/>
            <a:ext cx="6400800" cy="620712"/>
          </a:xfrm>
          <a:ln/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AK Test Flight #2 - 12 April 2011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North Slope/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Deadhorse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AK Flight Path</a:t>
            </a:r>
          </a:p>
        </p:txBody>
      </p:sp>
      <p:pic>
        <p:nvPicPr>
          <p:cNvPr id="7172" name="Picture 1" descr="Overview of Flight Track on 4/12/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432" y="968152"/>
            <a:ext cx="39243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6864350" y="4064000"/>
            <a:ext cx="1624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Flight Track</a:t>
            </a:r>
          </a:p>
          <a:p>
            <a:r>
              <a:rPr lang="en-US" b="1">
                <a:solidFill>
                  <a:schemeClr val="bg1"/>
                </a:solidFill>
              </a:rPr>
              <a:t>4/12/11</a:t>
            </a:r>
          </a:p>
        </p:txBody>
      </p:sp>
      <p:sp>
        <p:nvSpPr>
          <p:cNvPr id="7174" name="TextBox 7" descr="Overview of flight path over Deadhorse"/>
          <p:cNvSpPr txBox="1">
            <a:spLocks noChangeArrowheads="1"/>
          </p:cNvSpPr>
          <p:nvPr/>
        </p:nvSpPr>
        <p:spPr bwMode="auto">
          <a:xfrm>
            <a:off x="1247775" y="1039813"/>
            <a:ext cx="290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Spiral over </a:t>
            </a:r>
            <a:r>
              <a:rPr lang="en-US" b="1" dirty="0" err="1">
                <a:solidFill>
                  <a:schemeClr val="bg1"/>
                </a:solidFill>
              </a:rPr>
              <a:t>Deadhorse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3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41288"/>
            <a:ext cx="6400800" cy="620712"/>
          </a:xfrm>
          <a:ln/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Science Operations are Scheduled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2012–2014</a:t>
            </a:r>
          </a:p>
        </p:txBody>
      </p:sp>
      <p:sp>
        <p:nvSpPr>
          <p:cNvPr id="40962" name="Content Placeholder 9"/>
          <p:cNvSpPr>
            <a:spLocks noGrp="1"/>
          </p:cNvSpPr>
          <p:nvPr>
            <p:ph idx="1"/>
          </p:nvPr>
        </p:nvSpPr>
        <p:spPr bwMode="auto">
          <a:xfrm>
            <a:off x="304800" y="4452938"/>
            <a:ext cx="8153400" cy="1371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9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1800">
                <a:latin typeface="Arial" charset="0"/>
                <a:ea typeface="ＭＳ Ｐゴシック" charset="0"/>
                <a:cs typeface="Arial" charset="0"/>
              </a:rPr>
              <a:t>The CARVE Science Investigation entails </a:t>
            </a:r>
          </a:p>
          <a:p>
            <a:pPr>
              <a:lnSpc>
                <a:spcPts val="19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1800">
                <a:latin typeface="Arial" charset="0"/>
                <a:ea typeface="ＭＳ Ｐゴシック" charset="0"/>
                <a:cs typeface="Arial" charset="0"/>
              </a:rPr>
              <a:t>Engineering test flights in summer–fall 2011 </a:t>
            </a:r>
          </a:p>
          <a:p>
            <a:pPr>
              <a:lnSpc>
                <a:spcPts val="19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1800">
                <a:latin typeface="Arial" charset="0"/>
                <a:ea typeface="ＭＳ Ｐゴシック" charset="0"/>
                <a:cs typeface="Arial" charset="0"/>
              </a:rPr>
              <a:t>Intensive field deployments in Alaska during the spring, summer, and fall of each year from 2012 to 2014 </a:t>
            </a:r>
          </a:p>
          <a:p>
            <a:pPr>
              <a:lnSpc>
                <a:spcPts val="19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1800">
                <a:latin typeface="Arial" charset="0"/>
                <a:ea typeface="ＭＳ Ｐゴシック" charset="0"/>
                <a:cs typeface="Arial" charset="0"/>
              </a:rPr>
              <a:t>Each campaign will provide up to 80 hours of flight data</a:t>
            </a:r>
          </a:p>
        </p:txBody>
      </p:sp>
      <p:grpSp>
        <p:nvGrpSpPr>
          <p:cNvPr id="7" name="Group 6" descr="CARVE Master Schedule"/>
          <p:cNvGrpSpPr/>
          <p:nvPr/>
        </p:nvGrpSpPr>
        <p:grpSpPr>
          <a:xfrm>
            <a:off x="1319064" y="896144"/>
            <a:ext cx="6319986" cy="3948113"/>
            <a:chOff x="1319064" y="896144"/>
            <a:chExt cx="6319986" cy="3948113"/>
          </a:xfrm>
        </p:grpSpPr>
        <p:sp>
          <p:nvSpPr>
            <p:cNvPr id="40964" name="TextBox 7"/>
            <p:cNvSpPr txBox="1">
              <a:spLocks noChangeArrowheads="1"/>
            </p:cNvSpPr>
            <p:nvPr/>
          </p:nvSpPr>
          <p:spPr bwMode="auto">
            <a:xfrm rot="-5400000">
              <a:off x="5909469" y="2470944"/>
              <a:ext cx="30591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0000FF"/>
                  </a:solidFill>
                </a:rPr>
                <a:t>CARVE Master Schedule</a:t>
              </a:r>
            </a:p>
          </p:txBody>
        </p:sp>
        <p:pic>
          <p:nvPicPr>
            <p:cNvPr id="40965" name="Picture 127" descr="Carve Master Schedul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064" y="896144"/>
              <a:ext cx="5867400" cy="394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5383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06152" y="104056"/>
            <a:ext cx="6705600" cy="702605"/>
          </a:xfrm>
        </p:spPr>
        <p:txBody>
          <a:bodyPr anchor="t"/>
          <a:lstStyle/>
          <a:p>
            <a:r>
              <a:rPr lang="en-US" dirty="0" smtClean="0"/>
              <a:t>Carbon in Arctic Reservoirs Vulnerability Experiment (CARVE): An EV-1 Investigation</a:t>
            </a:r>
          </a:p>
        </p:txBody>
      </p:sp>
      <p:sp>
        <p:nvSpPr>
          <p:cNvPr id="13319" name="Rectangle 17"/>
          <p:cNvSpPr>
            <a:spLocks noChangeArrowheads="1"/>
          </p:cNvSpPr>
          <p:nvPr/>
        </p:nvSpPr>
        <p:spPr bwMode="auto">
          <a:xfrm>
            <a:off x="4897437" y="987896"/>
            <a:ext cx="3560763" cy="487680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86210" tIns="43105" rIns="86210" bIns="43105">
            <a:prstTxWarp prst="textNoShape">
              <a:avLst/>
            </a:prstTxWarp>
          </a:bodyPr>
          <a:lstStyle/>
          <a:p>
            <a:pPr marL="107762">
              <a:lnSpc>
                <a:spcPct val="90000"/>
              </a:lnSpc>
              <a:spcBef>
                <a:spcPct val="20000"/>
              </a:spcBef>
            </a:pPr>
            <a:r>
              <a:rPr lang="en-US" sz="1200" i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CARVE bridges critical gaps in our knowledge and understanding of Alaskan Arctic  ecosystems, linkages between the terrestrial carbon and hydrologic cycles, and the feedbacks from fires and thawing permafrost</a:t>
            </a:r>
            <a:r>
              <a:rPr lang="en-US" sz="1200" i="1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107762">
              <a:lnSpc>
                <a:spcPct val="90000"/>
              </a:lnSpc>
              <a:spcBef>
                <a:spcPct val="20000"/>
              </a:spcBef>
            </a:pPr>
            <a:endParaRPr lang="en-US" sz="1100" b="1" dirty="0" smtClean="0">
              <a:solidFill>
                <a:srgbClr val="000090"/>
              </a:solidFill>
              <a:latin typeface="Calibri" charset="0"/>
            </a:endParaRPr>
          </a:p>
          <a:p>
            <a:pPr marL="107762">
              <a:lnSpc>
                <a:spcPct val="90000"/>
              </a:lnSpc>
              <a:spcBef>
                <a:spcPct val="20000"/>
              </a:spcBef>
            </a:pPr>
            <a:r>
              <a:rPr lang="en-US" sz="1100" b="1" dirty="0">
                <a:solidFill>
                  <a:srgbClr val="000090"/>
                </a:solidFill>
                <a:latin typeface="Calibri" charset="0"/>
              </a:rPr>
              <a:t>Instrument</a:t>
            </a:r>
            <a:r>
              <a:rPr lang="en-US" sz="1100" b="1" dirty="0" smtClean="0">
                <a:solidFill>
                  <a:srgbClr val="000090"/>
                </a:solidFill>
                <a:latin typeface="Calibri" charset="0"/>
              </a:rPr>
              <a:t> Payload</a:t>
            </a:r>
          </a:p>
          <a:p>
            <a:pPr marL="269405" lvl="1" indent="-161643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L</a:t>
            </a:r>
            <a:r>
              <a:rPr lang="en-US" sz="1100" dirty="0">
                <a:solidFill>
                  <a:srgbClr val="000090"/>
                </a:solidFill>
                <a:latin typeface="Calibri" charset="0"/>
              </a:rPr>
              <a:t>-band radar/radiometer</a:t>
            </a:r>
          </a:p>
          <a:p>
            <a:pPr marL="269405" lvl="1" indent="-161643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100" dirty="0">
                <a:solidFill>
                  <a:srgbClr val="000090"/>
                </a:solidFill>
                <a:latin typeface="Calibri" charset="0"/>
              </a:rPr>
              <a:t>Nadir viewing</a:t>
            </a: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 Fourier transform spectrometer</a:t>
            </a:r>
          </a:p>
          <a:p>
            <a:pPr marL="269405" lvl="1" indent="-161643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Continuous in CO</a:t>
            </a:r>
            <a:r>
              <a:rPr lang="en-US" sz="1100" baseline="-25000" dirty="0" smtClean="0">
                <a:solidFill>
                  <a:srgbClr val="000090"/>
                </a:solidFill>
                <a:latin typeface="Calibri" charset="0"/>
              </a:rPr>
              <a:t>2</a:t>
            </a: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, CH</a:t>
            </a:r>
            <a:r>
              <a:rPr lang="en-US" sz="1100" baseline="-25000" dirty="0" smtClean="0">
                <a:solidFill>
                  <a:srgbClr val="000090"/>
                </a:solidFill>
                <a:latin typeface="Calibri" charset="0"/>
              </a:rPr>
              <a:t>4</a:t>
            </a: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 and CO</a:t>
            </a:r>
          </a:p>
          <a:p>
            <a:pPr marL="269405" lvl="1" indent="-161643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Programmable flask packages (whole air sampling)</a:t>
            </a:r>
          </a:p>
          <a:p>
            <a:pPr marL="107762">
              <a:lnSpc>
                <a:spcPct val="90000"/>
              </a:lnSpc>
              <a:spcBef>
                <a:spcPct val="20000"/>
              </a:spcBef>
            </a:pPr>
            <a:endParaRPr lang="en-US" sz="1100" b="1" dirty="0" smtClean="0">
              <a:solidFill>
                <a:srgbClr val="000090"/>
              </a:solidFill>
              <a:latin typeface="Calibri" charset="0"/>
            </a:endParaRPr>
          </a:p>
          <a:p>
            <a:pPr marL="107762">
              <a:lnSpc>
                <a:spcPct val="90000"/>
              </a:lnSpc>
              <a:spcBef>
                <a:spcPct val="20000"/>
              </a:spcBef>
            </a:pPr>
            <a:r>
              <a:rPr lang="en-US" sz="1100" b="1" dirty="0">
                <a:solidFill>
                  <a:srgbClr val="000090"/>
                </a:solidFill>
                <a:latin typeface="Calibri" charset="0"/>
              </a:rPr>
              <a:t>Measurements</a:t>
            </a:r>
          </a:p>
          <a:p>
            <a:pPr marL="269405" lvl="1" indent="-161643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100" dirty="0">
                <a:solidFill>
                  <a:srgbClr val="000090"/>
                </a:solidFill>
                <a:latin typeface="Calibri" charset="0"/>
              </a:rPr>
              <a:t>Surface parameters controlling</a:t>
            </a: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 carbon emissions:     soil </a:t>
            </a:r>
            <a:r>
              <a:rPr lang="en-US" sz="1100" dirty="0">
                <a:solidFill>
                  <a:srgbClr val="000090"/>
                </a:solidFill>
                <a:latin typeface="Calibri" charset="0"/>
              </a:rPr>
              <a:t>moisture, freeze/thaw state,</a:t>
            </a: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 inundation state, surface </a:t>
            </a:r>
            <a:r>
              <a:rPr lang="en-US" sz="1100" dirty="0">
                <a:solidFill>
                  <a:srgbClr val="000090"/>
                </a:solidFill>
                <a:latin typeface="Calibri" charset="0"/>
              </a:rPr>
              <a:t>temperature</a:t>
            </a:r>
          </a:p>
          <a:p>
            <a:pPr marL="269405" lvl="1" indent="-161643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100" dirty="0">
                <a:solidFill>
                  <a:srgbClr val="000090"/>
                </a:solidFill>
                <a:latin typeface="Calibri" charset="0"/>
              </a:rPr>
              <a:t>Total atmospheric columns of</a:t>
            </a: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 CO</a:t>
            </a:r>
            <a:r>
              <a:rPr lang="en-US" sz="1100" baseline="-25000" dirty="0" smtClean="0">
                <a:solidFill>
                  <a:srgbClr val="000090"/>
                </a:solidFill>
                <a:latin typeface="Calibri" charset="0"/>
              </a:rPr>
              <a:t>2</a:t>
            </a: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, CH</a:t>
            </a:r>
            <a:r>
              <a:rPr lang="en-US" sz="1100" baseline="-25000" dirty="0" smtClean="0">
                <a:solidFill>
                  <a:srgbClr val="000090"/>
                </a:solidFill>
                <a:latin typeface="Calibri" charset="0"/>
              </a:rPr>
              <a:t>4</a:t>
            </a: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 and CO</a:t>
            </a:r>
          </a:p>
          <a:p>
            <a:pPr marL="269405" lvl="1" indent="-161643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Atmospheric concentrations of CO</a:t>
            </a:r>
            <a:r>
              <a:rPr lang="en-US" sz="1100" baseline="-25000" dirty="0" smtClean="0">
                <a:solidFill>
                  <a:srgbClr val="000090"/>
                </a:solidFill>
                <a:latin typeface="Calibri" charset="0"/>
              </a:rPr>
              <a:t>2</a:t>
            </a: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, CH</a:t>
            </a:r>
            <a:r>
              <a:rPr lang="en-US" sz="1100" baseline="-25000" dirty="0" smtClean="0">
                <a:solidFill>
                  <a:srgbClr val="000090"/>
                </a:solidFill>
                <a:latin typeface="Calibri" charset="0"/>
              </a:rPr>
              <a:t>4</a:t>
            </a: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 and CO</a:t>
            </a:r>
          </a:p>
          <a:p>
            <a:pPr marL="269405" lvl="1" indent="-161643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Ground-based measurements of </a:t>
            </a:r>
            <a:r>
              <a:rPr lang="en-US" sz="1100" baseline="30000" dirty="0" smtClean="0">
                <a:solidFill>
                  <a:srgbClr val="000090"/>
                </a:solidFill>
                <a:latin typeface="Calibri" charset="0"/>
              </a:rPr>
              <a:t>14</a:t>
            </a: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CO</a:t>
            </a:r>
            <a:r>
              <a:rPr lang="en-US" sz="1100" baseline="-25000" dirty="0" smtClean="0">
                <a:solidFill>
                  <a:srgbClr val="000090"/>
                </a:solidFill>
                <a:latin typeface="Calibri" charset="0"/>
              </a:rPr>
              <a:t>2</a:t>
            </a: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 and </a:t>
            </a:r>
            <a:r>
              <a:rPr lang="en-US" sz="1100" baseline="30000" dirty="0" smtClean="0">
                <a:solidFill>
                  <a:srgbClr val="000090"/>
                </a:solidFill>
                <a:latin typeface="Calibri" charset="0"/>
              </a:rPr>
              <a:t>14</a:t>
            </a:r>
            <a:r>
              <a:rPr lang="en-US" sz="1100" dirty="0" smtClean="0">
                <a:solidFill>
                  <a:srgbClr val="000090"/>
                </a:solidFill>
                <a:latin typeface="Calibri" charset="0"/>
              </a:rPr>
              <a:t>CH</a:t>
            </a:r>
            <a:r>
              <a:rPr lang="en-US" sz="1100" baseline="-25000" dirty="0" smtClean="0">
                <a:solidFill>
                  <a:srgbClr val="000090"/>
                </a:solidFill>
                <a:latin typeface="Calibri" charset="0"/>
              </a:rPr>
              <a:t>4</a:t>
            </a:r>
          </a:p>
          <a:p>
            <a:pPr marL="107762">
              <a:lnSpc>
                <a:spcPct val="90000"/>
              </a:lnSpc>
              <a:spcBef>
                <a:spcPct val="20000"/>
              </a:spcBef>
            </a:pPr>
            <a:endParaRPr lang="en-US" sz="1100" b="1" dirty="0">
              <a:solidFill>
                <a:srgbClr val="000090"/>
              </a:solidFill>
              <a:latin typeface="Calibri" charset="0"/>
            </a:endParaRPr>
          </a:p>
          <a:p>
            <a:pPr marL="107762">
              <a:lnSpc>
                <a:spcPct val="90000"/>
              </a:lnSpc>
              <a:spcBef>
                <a:spcPct val="20000"/>
              </a:spcBef>
            </a:pPr>
            <a:r>
              <a:rPr lang="en-US" sz="1100" b="1" dirty="0">
                <a:solidFill>
                  <a:srgbClr val="000090"/>
                </a:solidFill>
                <a:latin typeface="Calibri" charset="0"/>
              </a:rPr>
              <a:t>Earth Science Relevance</a:t>
            </a:r>
          </a:p>
          <a:p>
            <a:pPr marL="269405" lvl="1" indent="-161643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100" dirty="0">
                <a:solidFill>
                  <a:srgbClr val="000090"/>
                </a:solidFill>
                <a:latin typeface="Calibri" charset="0"/>
              </a:rPr>
              <a:t>High priority objectives across NASA’s Carbon Cycle &amp; Ecosystems, Atmospheric Composition, and Climate Variability &amp; Change focus areas</a:t>
            </a:r>
          </a:p>
          <a:p>
            <a:pPr marL="269405" lvl="1" indent="-161643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100" dirty="0">
                <a:solidFill>
                  <a:srgbClr val="000090"/>
                </a:solidFill>
                <a:latin typeface="Calibri" charset="0"/>
              </a:rPr>
              <a:t>Air Quality and Ecosystems elements of Applied Sciences Program</a:t>
            </a:r>
          </a:p>
          <a:p>
            <a:pPr marL="269405" lvl="1" indent="-16164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100" dirty="0">
              <a:solidFill>
                <a:srgbClr val="000090"/>
              </a:solidFill>
              <a:latin typeface="Calibri" charset="0"/>
            </a:endParaRPr>
          </a:p>
          <a:p>
            <a:pPr marL="269405" lvl="1" indent="-16164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100" dirty="0">
              <a:solidFill>
                <a:srgbClr val="000090"/>
              </a:solidFill>
              <a:latin typeface="Calibri" charset="0"/>
            </a:endParaRPr>
          </a:p>
          <a:p>
            <a:pPr marL="269405" lvl="1" indent="-16164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100" dirty="0">
              <a:solidFill>
                <a:srgbClr val="000090"/>
              </a:solidFill>
              <a:latin typeface="Calibri" charset="0"/>
            </a:endParaRPr>
          </a:p>
          <a:p>
            <a:pPr marL="269405" lvl="1" indent="-16164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10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381000" y="4188296"/>
            <a:ext cx="2255900" cy="54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210" tIns="43105" rIns="86210" bIns="43105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b="1" i="1" dirty="0" smtClean="0">
                <a:latin typeface="Calibri" charset="0"/>
              </a:rPr>
              <a:t>Principal Investigator : </a:t>
            </a:r>
            <a:r>
              <a:rPr lang="en-US" sz="1000" b="1" i="1" dirty="0">
                <a:latin typeface="Calibri" charset="0"/>
              </a:rPr>
              <a:t>Charles </a:t>
            </a:r>
            <a:r>
              <a:rPr lang="en-US" sz="1000" b="1" i="1" dirty="0" smtClean="0">
                <a:latin typeface="Calibri" charset="0"/>
              </a:rPr>
              <a:t>Miller</a:t>
            </a:r>
            <a:endParaRPr lang="en-US" sz="1000" b="1" i="1" dirty="0">
              <a:latin typeface="Calibri" charset="0"/>
            </a:endParaRPr>
          </a:p>
          <a:p>
            <a:pPr eaLnBrk="0" hangingPunct="0"/>
            <a:r>
              <a:rPr lang="en-US" sz="1000" b="1" i="1" dirty="0" smtClean="0">
                <a:latin typeface="Calibri" charset="0"/>
              </a:rPr>
              <a:t>Project </a:t>
            </a:r>
            <a:r>
              <a:rPr lang="en-US" sz="1000" b="1" i="1" dirty="0">
                <a:latin typeface="Calibri" charset="0"/>
              </a:rPr>
              <a:t>Manager: Steve </a:t>
            </a:r>
            <a:r>
              <a:rPr lang="en-US" sz="1000" b="1" i="1" dirty="0" err="1" smtClean="0">
                <a:latin typeface="Calibri" charset="0"/>
              </a:rPr>
              <a:t>Dinardo</a:t>
            </a:r>
            <a:endParaRPr lang="en-US" sz="1000" b="1" i="1" dirty="0" smtClean="0">
              <a:latin typeface="Calibri" charset="0"/>
            </a:endParaRPr>
          </a:p>
          <a:p>
            <a:pPr eaLnBrk="0" hangingPunct="0"/>
            <a:r>
              <a:rPr lang="en-US" sz="1000" b="1" i="1" dirty="0" smtClean="0">
                <a:latin typeface="Calibri" charset="0"/>
              </a:rPr>
              <a:t>Implementation Center:  JPL</a:t>
            </a:r>
            <a:endParaRPr lang="en-US" sz="1000" b="1" i="1" dirty="0">
              <a:latin typeface="Calibri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374015" y="4791969"/>
            <a:ext cx="4174490" cy="1072727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86210" tIns="43105" rIns="86210" bIns="43105">
            <a:prstTxWarp prst="textNoShape">
              <a:avLst/>
            </a:prstTxWarp>
          </a:bodyPr>
          <a:lstStyle/>
          <a:p>
            <a:pPr marL="323286" indent="-323286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90"/>
                </a:solidFill>
                <a:latin typeface="+mj-lt"/>
              </a:rPr>
              <a:t>Flights</a:t>
            </a:r>
            <a:endParaRPr lang="en-US" sz="1100" b="1" dirty="0" smtClean="0">
              <a:solidFill>
                <a:srgbClr val="000090"/>
              </a:solidFill>
              <a:latin typeface="+mj-lt"/>
            </a:endParaRPr>
          </a:p>
          <a:p>
            <a:pPr marL="269405" lvl="1" indent="-161643" algn="l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sz="1100" b="1" dirty="0" smtClean="0">
                <a:solidFill>
                  <a:srgbClr val="000090"/>
                </a:solidFill>
                <a:latin typeface="+mj-lt"/>
              </a:rPr>
              <a:t>Platform</a:t>
            </a:r>
            <a:r>
              <a:rPr lang="en-US" sz="1100" dirty="0" smtClean="0">
                <a:solidFill>
                  <a:srgbClr val="000090"/>
                </a:solidFill>
                <a:latin typeface="+mj-lt"/>
              </a:rPr>
              <a:t>: De Havilland DHC-6 Twin</a:t>
            </a:r>
            <a:r>
              <a:rPr lang="en-US" sz="1100" dirty="0">
                <a:solidFill>
                  <a:srgbClr val="000090"/>
                </a:solidFill>
                <a:latin typeface="+mj-lt"/>
              </a:rPr>
              <a:t>-Otter</a:t>
            </a:r>
            <a:endParaRPr lang="en-US" sz="1100" dirty="0" smtClean="0">
              <a:solidFill>
                <a:srgbClr val="000090"/>
              </a:solidFill>
              <a:latin typeface="+mj-lt"/>
            </a:endParaRPr>
          </a:p>
          <a:p>
            <a:pPr marL="269405" lvl="1" indent="-161643" algn="l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sz="1100" b="1" dirty="0" smtClean="0">
                <a:solidFill>
                  <a:srgbClr val="000090"/>
                </a:solidFill>
                <a:latin typeface="+mj-lt"/>
              </a:rPr>
              <a:t>Engineering test flights</a:t>
            </a:r>
            <a:r>
              <a:rPr lang="en-US" sz="1100" dirty="0" smtClean="0">
                <a:solidFill>
                  <a:srgbClr val="000090"/>
                </a:solidFill>
                <a:latin typeface="+mj-lt"/>
              </a:rPr>
              <a:t> start in April </a:t>
            </a:r>
            <a:r>
              <a:rPr lang="en-US" sz="1100" dirty="0">
                <a:solidFill>
                  <a:srgbClr val="000090"/>
                </a:solidFill>
                <a:latin typeface="+mj-lt"/>
              </a:rPr>
              <a:t>2011</a:t>
            </a:r>
            <a:endParaRPr lang="en-US" sz="1100" dirty="0" smtClean="0">
              <a:solidFill>
                <a:srgbClr val="FF0000"/>
              </a:solidFill>
              <a:latin typeface="+mj-lt"/>
            </a:endParaRPr>
          </a:p>
          <a:p>
            <a:pPr marL="269405" lvl="1" indent="-161643" algn="l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sz="1100" b="1" dirty="0" smtClean="0">
                <a:solidFill>
                  <a:srgbClr val="000090"/>
                </a:solidFill>
                <a:latin typeface="+mj-lt"/>
              </a:rPr>
              <a:t>Science Operations</a:t>
            </a:r>
            <a:r>
              <a:rPr lang="en-US" sz="1100" dirty="0" smtClean="0">
                <a:solidFill>
                  <a:srgbClr val="000090"/>
                </a:solidFill>
                <a:latin typeface="+mj-lt"/>
              </a:rPr>
              <a:t>: Regular spring, summer and fall deployments annually 2012 – 2014 when </a:t>
            </a:r>
            <a:r>
              <a:rPr lang="en-US" sz="1100" dirty="0">
                <a:solidFill>
                  <a:srgbClr val="000090"/>
                </a:solidFill>
                <a:latin typeface="+mj-lt"/>
              </a:rPr>
              <a:t>arctic carbon fluxes are large and change rapidly</a:t>
            </a:r>
          </a:p>
          <a:p>
            <a:pPr marL="269405" lvl="1" indent="-16164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endParaRPr lang="en-US" sz="1100" dirty="0">
              <a:solidFill>
                <a:srgbClr val="000090"/>
              </a:solidFill>
              <a:latin typeface="+mj-lt"/>
            </a:endParaRPr>
          </a:p>
          <a:p>
            <a:pPr marL="269405" lvl="1" indent="-16164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endParaRPr lang="en-US" sz="1100" dirty="0">
              <a:solidFill>
                <a:srgbClr val="000090"/>
              </a:solidFill>
              <a:latin typeface="+mj-lt"/>
            </a:endParaRPr>
          </a:p>
          <a:p>
            <a:pPr marL="269405" lvl="1" indent="-16164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endParaRPr lang="en-US" sz="1100" dirty="0">
              <a:solidFill>
                <a:srgbClr val="000090"/>
              </a:solidFill>
              <a:latin typeface="+mj-lt"/>
            </a:endParaRPr>
          </a:p>
          <a:p>
            <a:pPr marL="269405" lvl="1" indent="-16164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endParaRPr lang="en-US" sz="1100" dirty="0">
              <a:solidFill>
                <a:srgbClr val="000090"/>
              </a:solidFill>
              <a:latin typeface="+mj-lt"/>
            </a:endParaRPr>
          </a:p>
          <a:p>
            <a:pPr marL="700453" lvl="1" indent="-26940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endParaRPr lang="en-US" sz="1100" dirty="0">
              <a:solidFill>
                <a:srgbClr val="000090"/>
              </a:solidFill>
              <a:latin typeface="+mj-lt"/>
            </a:endParaRPr>
          </a:p>
        </p:txBody>
      </p:sp>
      <p:grpSp>
        <p:nvGrpSpPr>
          <p:cNvPr id="14" name="Group 13" descr="Repeat of graphics showing flight tracks, instrucments, flight areas and satellite grid area."/>
          <p:cNvGrpSpPr/>
          <p:nvPr/>
        </p:nvGrpSpPr>
        <p:grpSpPr>
          <a:xfrm>
            <a:off x="152401" y="978446"/>
            <a:ext cx="4648199" cy="3590850"/>
            <a:chOff x="152401" y="978446"/>
            <a:chExt cx="4648199" cy="3590850"/>
          </a:xfrm>
        </p:grpSpPr>
        <p:pic>
          <p:nvPicPr>
            <p:cNvPr id="8" name="Picture 8" descr="CARVE figure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686" y="1064097"/>
              <a:ext cx="2275114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Figure 3-1_091029-1.t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2969096"/>
              <a:ext cx="2667000" cy="1226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95600" y="978446"/>
              <a:ext cx="1905000" cy="19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938933"/>
              <a:ext cx="1905000" cy="163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3529155" y="2514600"/>
            <a:ext cx="1347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Flight Tracks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6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2080498929</TotalTime>
  <Words>858</Words>
  <Application>Microsoft Office PowerPoint</Application>
  <PresentationFormat>Custom</PresentationFormat>
  <Paragraphs>100</Paragraphs>
  <Slides>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Photo Editor Photo</vt:lpstr>
      <vt:lpstr>Slide 1</vt:lpstr>
      <vt:lpstr>Massive Reservoirs of Arctic Carbon are Vulnerable to Climate Change</vt:lpstr>
      <vt:lpstr>CARVE Addresses  Key Unanswered Science Questions</vt:lpstr>
      <vt:lpstr>The CARVE Science Investigation</vt:lpstr>
      <vt:lpstr>The CARVE Flight System: Twin Otter + Science Instruments</vt:lpstr>
      <vt:lpstr>Summary of CARVE AK 2011 Test Flights</vt:lpstr>
      <vt:lpstr>AK Test Flight #2 - 12 April 2011 North Slope/Deadhorse AK Flight Path</vt:lpstr>
      <vt:lpstr>Science Operations are Scheduled  2012–2014</vt:lpstr>
      <vt:lpstr>Carbon in Arctic Reservoirs Vulnerability Experiment (CARVE): An EV-1 Investigation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 </cp:lastModifiedBy>
  <cp:revision>647</cp:revision>
  <cp:lastPrinted>2010-12-05T23:36:22Z</cp:lastPrinted>
  <dcterms:created xsi:type="dcterms:W3CDTF">2011-01-14T21:06:41Z</dcterms:created>
  <dcterms:modified xsi:type="dcterms:W3CDTF">2011-11-14T23:37:02Z</dcterms:modified>
</cp:coreProperties>
</file>