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theme/themeOverride12.xml" ContentType="application/vnd.openxmlformats-officedocument.themeOverr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theme/themeOverride5.xml" ContentType="application/vnd.openxmlformats-officedocument.themeOverr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theme/themeOverride17.xml" ContentType="application/vnd.openxmlformats-officedocument.themeOverr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heme/themeOverride13.xml" ContentType="application/vnd.openxmlformats-officedocument.themeOverr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theme/themeOverride8.xml" ContentType="application/vnd.openxmlformats-officedocument.themeOverride+xml"/>
  <Override PartName="/ppt/theme/themeOverride11.xml" ContentType="application/vnd.openxmlformats-officedocument.themeOverride+xml"/>
  <Override PartName="/ppt/theme/themeOverride20.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theme/themeOverride6.xml" ContentType="application/vnd.openxmlformats-officedocument.themeOverr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theme/themeOverride4.xml" ContentType="application/vnd.openxmlformats-officedocument.themeOverride+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theme/themeOverride2.xml" ContentType="application/vnd.openxmlformats-officedocument.themeOverride+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theme/themeOverride18.xml" ContentType="application/vnd.openxmlformats-officedocument.themeOverride+xml"/>
  <Override PartName="/ppt/notesSlides/notesSlide6.xml" ContentType="application/vnd.openxmlformats-officedocument.presentationml.notesSlide+xml"/>
  <Override PartName="/ppt/theme/themeOverride16.xml" ContentType="application/vnd.openxmlformats-officedocument.themeOverride+xml"/>
  <Override PartName="/ppt/slides/slide8.xml" ContentType="application/vnd.openxmlformats-officedocument.presentationml.slide+xml"/>
  <Override PartName="/ppt/notesSlides/notesSlide4.xml" ContentType="application/vnd.openxmlformats-officedocument.presentationml.notesSlide+xml"/>
  <Override PartName="/ppt/theme/themeOverride9.xml" ContentType="application/vnd.openxmlformats-officedocument.themeOverride+xml"/>
  <Override PartName="/ppt/theme/themeOverride14.xml" ContentType="application/vnd.openxmlformats-officedocument.themeOverr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Override7.xml" ContentType="application/vnd.openxmlformats-officedocument.themeOverride+xml"/>
  <Override PartName="/ppt/theme/themeOverride21.xml" ContentType="application/vnd.openxmlformats-officedocument.themeOverrid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theme/themeOverride10.xml" ContentType="application/vnd.openxmlformats-officedocument.themeOverrid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theme/themeOverride3.xml" ContentType="application/vnd.openxmlformats-officedocument.themeOverr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theme/themeOverride19.xml" ContentType="application/vnd.openxmlformats-officedocument.themeOverride+xml"/>
  <Override PartName="/ppt/notesSlides/notesSlide9.xml" ContentType="application/vnd.openxmlformats-officedocument.presentationml.notesSlide+xml"/>
  <Override PartName="/ppt/theme/themeOverride15.xml" ContentType="application/vnd.openxmlformats-officedocument.themeOverr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Lst>
  <p:notesMasterIdLst>
    <p:notesMasterId r:id="rId35"/>
  </p:notesMasterIdLst>
  <p:sldIdLst>
    <p:sldId id="268" r:id="rId5"/>
    <p:sldId id="269" r:id="rId6"/>
    <p:sldId id="271" r:id="rId7"/>
    <p:sldId id="355" r:id="rId8"/>
    <p:sldId id="344" r:id="rId9"/>
    <p:sldId id="345" r:id="rId10"/>
    <p:sldId id="346" r:id="rId11"/>
    <p:sldId id="368" r:id="rId12"/>
    <p:sldId id="364" r:id="rId13"/>
    <p:sldId id="365" r:id="rId14"/>
    <p:sldId id="366" r:id="rId15"/>
    <p:sldId id="362" r:id="rId16"/>
    <p:sldId id="370" r:id="rId17"/>
    <p:sldId id="328" r:id="rId18"/>
    <p:sldId id="369" r:id="rId19"/>
    <p:sldId id="356" r:id="rId20"/>
    <p:sldId id="358" r:id="rId21"/>
    <p:sldId id="360" r:id="rId22"/>
    <p:sldId id="367" r:id="rId23"/>
    <p:sldId id="337" r:id="rId24"/>
    <p:sldId id="338" r:id="rId25"/>
    <p:sldId id="339" r:id="rId26"/>
    <p:sldId id="340" r:id="rId27"/>
    <p:sldId id="341" r:id="rId28"/>
    <p:sldId id="342" r:id="rId29"/>
    <p:sldId id="343" r:id="rId30"/>
    <p:sldId id="327" r:id="rId31"/>
    <p:sldId id="363" r:id="rId32"/>
    <p:sldId id="361" r:id="rId33"/>
    <p:sldId id="329" r:id="rId3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Comic Sans MS" pitchFamily="66" charset="0"/>
        <a:ea typeface="+mn-ea"/>
        <a:cs typeface="+mn-cs"/>
      </a:defRPr>
    </a:lvl1pPr>
    <a:lvl2pPr marL="457200" algn="l" rtl="0" fontAlgn="base">
      <a:spcBef>
        <a:spcPct val="0"/>
      </a:spcBef>
      <a:spcAft>
        <a:spcPct val="0"/>
      </a:spcAft>
      <a:defRPr sz="2400" kern="1200">
        <a:solidFill>
          <a:schemeClr val="tx1"/>
        </a:solidFill>
        <a:latin typeface="Comic Sans MS" pitchFamily="66" charset="0"/>
        <a:ea typeface="+mn-ea"/>
        <a:cs typeface="+mn-cs"/>
      </a:defRPr>
    </a:lvl2pPr>
    <a:lvl3pPr marL="914400" algn="l" rtl="0" fontAlgn="base">
      <a:spcBef>
        <a:spcPct val="0"/>
      </a:spcBef>
      <a:spcAft>
        <a:spcPct val="0"/>
      </a:spcAft>
      <a:defRPr sz="2400" kern="1200">
        <a:solidFill>
          <a:schemeClr val="tx1"/>
        </a:solidFill>
        <a:latin typeface="Comic Sans MS" pitchFamily="66" charset="0"/>
        <a:ea typeface="+mn-ea"/>
        <a:cs typeface="+mn-cs"/>
      </a:defRPr>
    </a:lvl3pPr>
    <a:lvl4pPr marL="1371600" algn="l" rtl="0" fontAlgn="base">
      <a:spcBef>
        <a:spcPct val="0"/>
      </a:spcBef>
      <a:spcAft>
        <a:spcPct val="0"/>
      </a:spcAft>
      <a:defRPr sz="2400" kern="1200">
        <a:solidFill>
          <a:schemeClr val="tx1"/>
        </a:solidFill>
        <a:latin typeface="Comic Sans MS" pitchFamily="66" charset="0"/>
        <a:ea typeface="+mn-ea"/>
        <a:cs typeface="+mn-cs"/>
      </a:defRPr>
    </a:lvl4pPr>
    <a:lvl5pPr marL="1828800" algn="l" rtl="0" fontAlgn="base">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CC0000"/>
    <a:srgbClr val="FF9900"/>
    <a:srgbClr val="AE82A8"/>
    <a:srgbClr val="FF3300"/>
    <a:srgbClr val="FF00FF"/>
    <a:srgbClr val="66FF33"/>
    <a:srgbClr val="00808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6837" autoAdjust="0"/>
  </p:normalViewPr>
  <p:slideViewPr>
    <p:cSldViewPr>
      <p:cViewPr varScale="1">
        <p:scale>
          <a:sx n="72" d="100"/>
          <a:sy n="72" d="100"/>
        </p:scale>
        <p:origin x="-90" y="-35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245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45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45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245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990F3557-222C-45DC-83E8-3072C8F3478A}" type="slidenum">
              <a:rPr lang="en-US"/>
              <a:pPr>
                <a:defRPr/>
              </a:pPr>
              <a:t>‹#›</a:t>
            </a:fld>
            <a:endParaRPr lang="en-US"/>
          </a:p>
        </p:txBody>
      </p:sp>
    </p:spTree>
    <p:extLst>
      <p:ext uri="{BB962C8B-B14F-4D97-AF65-F5344CB8AC3E}">
        <p14:creationId xmlns:p14="http://schemas.microsoft.com/office/powerpoint/2010/main" xmlns="" val="8329326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7"/>
          <p:cNvSpPr>
            <a:spLocks noGrp="1" noChangeArrowheads="1"/>
          </p:cNvSpPr>
          <p:nvPr>
            <p:ph type="sldNum" sz="quarter" idx="5"/>
          </p:nvPr>
        </p:nvSpPr>
        <p:spPr>
          <a:noFill/>
        </p:spPr>
        <p:txBody>
          <a:bodyPr/>
          <a:lstStyle/>
          <a:p>
            <a:fld id="{F75D581D-CDEB-40D8-8959-66167FF1A54D}" type="slidenum">
              <a:rPr lang="en-US" smtClean="0">
                <a:latin typeface="Arial" pitchFamily="34" charset="0"/>
              </a:rPr>
              <a:pPr/>
              <a:t>1</a:t>
            </a:fld>
            <a:endParaRPr lang="en-US" smtClean="0">
              <a:latin typeface="Arial" pitchFamily="34" charset="0"/>
            </a:endParaRPr>
          </a:p>
        </p:txBody>
      </p:sp>
      <p:sp>
        <p:nvSpPr>
          <p:cNvPr id="3075" name="Rectangle 2"/>
          <p:cNvSpPr>
            <a:spLocks noGrp="1" noRot="1" noChangeAspect="1" noChangeArrowheads="1" noTextEdit="1"/>
          </p:cNvSpPr>
          <p:nvPr>
            <p:ph type="sldImg"/>
          </p:nvPr>
        </p:nvSpPr>
        <p:spPr>
          <a:ln/>
        </p:spPr>
      </p:sp>
      <p:sp>
        <p:nvSpPr>
          <p:cNvPr id="307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FDFBFE-1E37-435B-9CE2-8B34B35EDBA6}" type="slidenum">
              <a:rPr lang="en-US">
                <a:solidFill>
                  <a:prstClr val="black"/>
                </a:solidFill>
              </a:rPr>
              <a:pPr/>
              <a:t>17</a:t>
            </a:fld>
            <a:endParaRPr lang="en-US">
              <a:solidFill>
                <a:prstClr val="black"/>
              </a:solidFill>
            </a:endParaRPr>
          </a:p>
        </p:txBody>
      </p:sp>
      <p:sp>
        <p:nvSpPr>
          <p:cNvPr id="473090" name="Rectangle 2"/>
          <p:cNvSpPr>
            <a:spLocks noGrp="1" noRot="1" noChangeAspect="1" noChangeArrowheads="1" noTextEdit="1"/>
          </p:cNvSpPr>
          <p:nvPr>
            <p:ph type="sldImg"/>
          </p:nvPr>
        </p:nvSpPr>
        <p:spPr>
          <a:ln/>
        </p:spPr>
      </p:sp>
      <p:sp>
        <p:nvSpPr>
          <p:cNvPr id="473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7"/>
          <p:cNvSpPr>
            <a:spLocks noGrp="1" noChangeArrowheads="1"/>
          </p:cNvSpPr>
          <p:nvPr>
            <p:ph type="sldNum" sz="quarter" idx="5"/>
          </p:nvPr>
        </p:nvSpPr>
        <p:spPr>
          <a:noFill/>
        </p:spPr>
        <p:txBody>
          <a:bodyPr/>
          <a:lstStyle/>
          <a:p>
            <a:fld id="{F75D581D-CDEB-40D8-8959-66167FF1A54D}" type="slidenum">
              <a:rPr lang="en-US" smtClean="0">
                <a:latin typeface="Arial" pitchFamily="34" charset="0"/>
              </a:rPr>
              <a:pPr/>
              <a:t>18</a:t>
            </a:fld>
            <a:endParaRPr lang="en-US" smtClean="0">
              <a:latin typeface="Arial" pitchFamily="34" charset="0"/>
            </a:endParaRPr>
          </a:p>
        </p:txBody>
      </p:sp>
      <p:sp>
        <p:nvSpPr>
          <p:cNvPr id="3075" name="Rectangle 2"/>
          <p:cNvSpPr>
            <a:spLocks noGrp="1" noRot="1" noChangeAspect="1" noChangeArrowheads="1" noTextEdit="1"/>
          </p:cNvSpPr>
          <p:nvPr>
            <p:ph type="sldImg"/>
          </p:nvPr>
        </p:nvSpPr>
        <p:spPr>
          <a:ln/>
        </p:spPr>
      </p:sp>
      <p:sp>
        <p:nvSpPr>
          <p:cNvPr id="307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latin typeface="Arial" pitchFamily="34" charset="0"/>
            </a:endParaRP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fontAlgn="base">
              <a:spcBef>
                <a:spcPct val="0"/>
              </a:spcBef>
              <a:spcAft>
                <a:spcPct val="0"/>
              </a:spcAft>
            </a:pPr>
            <a:fld id="{318F8CF5-468D-43DF-A164-43FF25703439}" type="slidenum">
              <a:rPr lang="en-US">
                <a:solidFill>
                  <a:srgbClr val="000000"/>
                </a:solidFill>
                <a:latin typeface="Arial Black" pitchFamily="34" charset="0"/>
              </a:rPr>
              <a:pPr fontAlgn="base">
                <a:spcBef>
                  <a:spcPct val="0"/>
                </a:spcBef>
                <a:spcAft>
                  <a:spcPct val="0"/>
                </a:spcAft>
              </a:pPr>
              <a:t>20</a:t>
            </a:fld>
            <a:endParaRPr lang="en-US">
              <a:solidFill>
                <a:srgbClr val="000000"/>
              </a:solidFill>
              <a:latin typeface="Arial Black"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fontAlgn="base">
              <a:spcBef>
                <a:spcPct val="0"/>
              </a:spcBef>
              <a:spcAft>
                <a:spcPct val="0"/>
              </a:spcAft>
            </a:pPr>
            <a:fld id="{0BC0D06E-990F-4C26-A212-8C2D98D8C835}" type="slidenum">
              <a:rPr lang="en-US">
                <a:solidFill>
                  <a:srgbClr val="000000"/>
                </a:solidFill>
                <a:latin typeface="Arial Black" pitchFamily="34" charset="0"/>
              </a:rPr>
              <a:pPr fontAlgn="base">
                <a:spcBef>
                  <a:spcPct val="0"/>
                </a:spcBef>
                <a:spcAft>
                  <a:spcPct val="0"/>
                </a:spcAft>
              </a:pPr>
              <a:t>21</a:t>
            </a:fld>
            <a:endParaRPr lang="en-US">
              <a:solidFill>
                <a:srgbClr val="000000"/>
              </a:solidFill>
              <a:latin typeface="Arial Black"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fontAlgn="base">
              <a:spcBef>
                <a:spcPct val="0"/>
              </a:spcBef>
              <a:spcAft>
                <a:spcPct val="0"/>
              </a:spcAft>
            </a:pPr>
            <a:fld id="{40E65EF0-CC3A-4719-A21B-C5AF106FA0D8}" type="slidenum">
              <a:rPr lang="en-US">
                <a:solidFill>
                  <a:srgbClr val="000000"/>
                </a:solidFill>
                <a:latin typeface="Arial" pitchFamily="34" charset="0"/>
              </a:rPr>
              <a:pPr fontAlgn="base">
                <a:spcBef>
                  <a:spcPct val="0"/>
                </a:spcBef>
                <a:spcAft>
                  <a:spcPct val="0"/>
                </a:spcAft>
              </a:pPr>
              <a:t>22</a:t>
            </a:fld>
            <a:endParaRPr lang="en-US">
              <a:solidFill>
                <a:srgbClr val="000000"/>
              </a:solidFill>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fontAlgn="base">
              <a:spcBef>
                <a:spcPct val="0"/>
              </a:spcBef>
              <a:spcAft>
                <a:spcPct val="0"/>
              </a:spcAft>
            </a:pPr>
            <a:fld id="{D8FBB2F5-CEB2-4A20-9544-C62950561471}" type="slidenum">
              <a:rPr lang="en-US">
                <a:solidFill>
                  <a:srgbClr val="000000"/>
                </a:solidFill>
                <a:latin typeface="Calibri" pitchFamily="34" charset="0"/>
              </a:rPr>
              <a:pPr fontAlgn="base">
                <a:spcBef>
                  <a:spcPct val="0"/>
                </a:spcBef>
                <a:spcAft>
                  <a:spcPct val="0"/>
                </a:spcAft>
              </a:pPr>
              <a:t>23</a:t>
            </a:fld>
            <a:endParaRPr lang="en-US">
              <a:solidFill>
                <a:srgbClr val="000000"/>
              </a:solidFill>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7"/>
          <p:cNvSpPr>
            <a:spLocks noGrp="1" noChangeArrowheads="1"/>
          </p:cNvSpPr>
          <p:nvPr>
            <p:ph type="sldNum" sz="quarter" idx="5"/>
          </p:nvPr>
        </p:nvSpPr>
        <p:spPr>
          <a:noFill/>
        </p:spPr>
        <p:txBody>
          <a:bodyPr/>
          <a:lstStyle/>
          <a:p>
            <a:fld id="{F75D581D-CDEB-40D8-8959-66167FF1A54D}" type="slidenum">
              <a:rPr lang="en-US" smtClean="0">
                <a:latin typeface="Arial" pitchFamily="34" charset="0"/>
              </a:rPr>
              <a:pPr/>
              <a:t>27</a:t>
            </a:fld>
            <a:endParaRPr lang="en-US" smtClean="0">
              <a:latin typeface="Arial" pitchFamily="34" charset="0"/>
            </a:endParaRPr>
          </a:p>
        </p:txBody>
      </p:sp>
      <p:sp>
        <p:nvSpPr>
          <p:cNvPr id="3075" name="Rectangle 2"/>
          <p:cNvSpPr>
            <a:spLocks noGrp="1" noRot="1" noChangeAspect="1" noChangeArrowheads="1" noTextEdit="1"/>
          </p:cNvSpPr>
          <p:nvPr>
            <p:ph type="sldImg"/>
          </p:nvPr>
        </p:nvSpPr>
        <p:spPr>
          <a:ln/>
        </p:spPr>
      </p:sp>
      <p:sp>
        <p:nvSpPr>
          <p:cNvPr id="307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7"/>
          <p:cNvSpPr>
            <a:spLocks noGrp="1" noChangeArrowheads="1"/>
          </p:cNvSpPr>
          <p:nvPr>
            <p:ph type="sldNum" sz="quarter" idx="5"/>
          </p:nvPr>
        </p:nvSpPr>
        <p:spPr>
          <a:noFill/>
        </p:spPr>
        <p:txBody>
          <a:bodyPr/>
          <a:lstStyle/>
          <a:p>
            <a:fld id="{F75D581D-CDEB-40D8-8959-66167FF1A54D}" type="slidenum">
              <a:rPr lang="en-US" smtClean="0">
                <a:solidFill>
                  <a:prstClr val="black"/>
                </a:solidFill>
                <a:latin typeface="Arial" pitchFamily="34" charset="0"/>
              </a:rPr>
              <a:pPr/>
              <a:t>28</a:t>
            </a:fld>
            <a:endParaRPr lang="en-US" smtClean="0">
              <a:solidFill>
                <a:prstClr val="black"/>
              </a:solidFill>
              <a:latin typeface="Arial" pitchFamily="34" charset="0"/>
            </a:endParaRPr>
          </a:p>
        </p:txBody>
      </p:sp>
      <p:sp>
        <p:nvSpPr>
          <p:cNvPr id="3075" name="Rectangle 2"/>
          <p:cNvSpPr>
            <a:spLocks noGrp="1" noRot="1" noChangeAspect="1" noChangeArrowheads="1" noTextEdit="1"/>
          </p:cNvSpPr>
          <p:nvPr>
            <p:ph type="sldImg"/>
          </p:nvPr>
        </p:nvSpPr>
        <p:spPr>
          <a:ln/>
        </p:spPr>
      </p:sp>
      <p:sp>
        <p:nvSpPr>
          <p:cNvPr id="307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7"/>
          <p:cNvSpPr>
            <a:spLocks noGrp="1" noChangeArrowheads="1"/>
          </p:cNvSpPr>
          <p:nvPr>
            <p:ph type="sldNum" sz="quarter" idx="5"/>
          </p:nvPr>
        </p:nvSpPr>
        <p:spPr>
          <a:noFill/>
        </p:spPr>
        <p:txBody>
          <a:bodyPr/>
          <a:lstStyle/>
          <a:p>
            <a:fld id="{F75D581D-CDEB-40D8-8959-66167FF1A54D}" type="slidenum">
              <a:rPr lang="en-US" smtClean="0">
                <a:latin typeface="Arial" pitchFamily="34" charset="0"/>
              </a:rPr>
              <a:pPr/>
              <a:t>30</a:t>
            </a:fld>
            <a:endParaRPr lang="en-US" smtClean="0">
              <a:latin typeface="Arial" pitchFamily="34" charset="0"/>
            </a:endParaRPr>
          </a:p>
        </p:txBody>
      </p:sp>
      <p:sp>
        <p:nvSpPr>
          <p:cNvPr id="3075" name="Rectangle 2"/>
          <p:cNvSpPr>
            <a:spLocks noGrp="1" noRot="1" noChangeAspect="1" noChangeArrowheads="1" noTextEdit="1"/>
          </p:cNvSpPr>
          <p:nvPr>
            <p:ph type="sldImg"/>
          </p:nvPr>
        </p:nvSpPr>
        <p:spPr>
          <a:ln/>
        </p:spPr>
      </p:sp>
      <p:sp>
        <p:nvSpPr>
          <p:cNvPr id="307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7"/>
          <p:cNvSpPr>
            <a:spLocks noGrp="1" noChangeArrowheads="1"/>
          </p:cNvSpPr>
          <p:nvPr>
            <p:ph type="sldNum" sz="quarter" idx="5"/>
          </p:nvPr>
        </p:nvSpPr>
        <p:spPr>
          <a:noFill/>
        </p:spPr>
        <p:txBody>
          <a:bodyPr/>
          <a:lstStyle/>
          <a:p>
            <a:fld id="{F75D581D-CDEB-40D8-8959-66167FF1A54D}" type="slidenum">
              <a:rPr lang="en-US" smtClean="0">
                <a:latin typeface="Arial" pitchFamily="34" charset="0"/>
              </a:rPr>
              <a:pPr/>
              <a:t>2</a:t>
            </a:fld>
            <a:endParaRPr lang="en-US" smtClean="0">
              <a:latin typeface="Arial" pitchFamily="34" charset="0"/>
            </a:endParaRPr>
          </a:p>
        </p:txBody>
      </p:sp>
      <p:sp>
        <p:nvSpPr>
          <p:cNvPr id="3075" name="Rectangle 2"/>
          <p:cNvSpPr>
            <a:spLocks noGrp="1" noRot="1" noChangeAspect="1" noChangeArrowheads="1" noTextEdit="1"/>
          </p:cNvSpPr>
          <p:nvPr>
            <p:ph type="sldImg"/>
          </p:nvPr>
        </p:nvSpPr>
        <p:spPr>
          <a:ln/>
        </p:spPr>
      </p:sp>
      <p:sp>
        <p:nvSpPr>
          <p:cNvPr id="307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7"/>
          <p:cNvSpPr>
            <a:spLocks noGrp="1" noChangeArrowheads="1"/>
          </p:cNvSpPr>
          <p:nvPr>
            <p:ph type="sldNum" sz="quarter" idx="5"/>
          </p:nvPr>
        </p:nvSpPr>
        <p:spPr>
          <a:noFill/>
        </p:spPr>
        <p:txBody>
          <a:bodyPr/>
          <a:lstStyle/>
          <a:p>
            <a:fld id="{F75D581D-CDEB-40D8-8959-66167FF1A54D}" type="slidenum">
              <a:rPr lang="en-US" smtClean="0">
                <a:latin typeface="Arial" pitchFamily="34" charset="0"/>
              </a:rPr>
              <a:pPr/>
              <a:t>3</a:t>
            </a:fld>
            <a:endParaRPr lang="en-US" smtClean="0">
              <a:latin typeface="Arial" pitchFamily="34" charset="0"/>
            </a:endParaRPr>
          </a:p>
        </p:txBody>
      </p:sp>
      <p:sp>
        <p:nvSpPr>
          <p:cNvPr id="3075" name="Rectangle 2"/>
          <p:cNvSpPr>
            <a:spLocks noGrp="1" noRot="1" noChangeAspect="1" noChangeArrowheads="1" noTextEdit="1"/>
          </p:cNvSpPr>
          <p:nvPr>
            <p:ph type="sldImg"/>
          </p:nvPr>
        </p:nvSpPr>
        <p:spPr>
          <a:ln/>
        </p:spPr>
      </p:sp>
      <p:sp>
        <p:nvSpPr>
          <p:cNvPr id="307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712B1B-CCA9-47E3-8392-8B31EC49DD2A}" type="slidenum">
              <a:rPr lang="en-US"/>
              <a:pPr/>
              <a:t>5</a:t>
            </a:fld>
            <a:endParaRPr lang="en-US"/>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pPr marL="228600" indent="-228600">
              <a:lnSpc>
                <a:spcPct val="80000"/>
              </a:lnSpc>
            </a:pPr>
            <a:r>
              <a:rPr lang="en-US" sz="1000"/>
              <a:t>The research our group has carried out for NASA’s Carbon Cycle Science Program has focused on the impacts of changes to Alaska’s fire regime on ecosystems and carbon cycling.  </a:t>
            </a:r>
          </a:p>
          <a:p>
            <a:pPr marL="228600" indent="-228600">
              <a:lnSpc>
                <a:spcPct val="80000"/>
              </a:lnSpc>
            </a:pPr>
            <a:endParaRPr lang="en-US" sz="1000"/>
          </a:p>
          <a:p>
            <a:pPr marL="228600" indent="-228600">
              <a:lnSpc>
                <a:spcPct val="80000"/>
              </a:lnSpc>
            </a:pPr>
            <a:r>
              <a:rPr lang="en-US" sz="1000"/>
              <a:t>This research is from two separate projects funded by Diane Wickland:</a:t>
            </a:r>
          </a:p>
          <a:p>
            <a:pPr marL="228600" indent="-228600">
              <a:lnSpc>
                <a:spcPct val="80000"/>
              </a:lnSpc>
            </a:pPr>
            <a:endParaRPr lang="en-US" sz="1000"/>
          </a:p>
          <a:p>
            <a:pPr marL="228600" indent="-228600">
              <a:lnSpc>
                <a:spcPct val="80000"/>
              </a:lnSpc>
            </a:pPr>
            <a:r>
              <a:rPr lang="en-US" sz="1000"/>
              <a:t>Remote Monitoring of Changes in Forest Functional Types after Disturbance from Fire in the North American Boreal Region: Implications for Interpreting the Effects of Satellite-Observed Changes in Vegetation Greenness on the Terrestrial Carbon Budget</a:t>
            </a:r>
          </a:p>
          <a:p>
            <a:pPr marL="228600" indent="-228600">
              <a:lnSpc>
                <a:spcPct val="80000"/>
              </a:lnSpc>
            </a:pPr>
            <a:endParaRPr lang="en-US" sz="1000"/>
          </a:p>
          <a:p>
            <a:pPr marL="228600" indent="-228600">
              <a:lnSpc>
                <a:spcPct val="80000"/>
              </a:lnSpc>
            </a:pPr>
            <a:r>
              <a:rPr lang="en-US" sz="1000"/>
              <a:t>Assessing the Impacts of Fire and Insect Disturbance on the Terrestrial Carbon Budgets of Forested Areas in Canada, Alaska, and the Western United States</a:t>
            </a:r>
          </a:p>
          <a:p>
            <a:pPr marL="228600" indent="-228600">
              <a:lnSpc>
                <a:spcPct val="80000"/>
              </a:lnSpc>
            </a:pPr>
            <a:endParaRPr lang="en-US" sz="1000"/>
          </a:p>
          <a:p>
            <a:pPr marL="228600" indent="-228600">
              <a:lnSpc>
                <a:spcPct val="80000"/>
              </a:lnSpc>
            </a:pPr>
            <a:endParaRPr lang="en-US" sz="1000"/>
          </a:p>
          <a:p>
            <a:pPr marL="228600" indent="-228600">
              <a:lnSpc>
                <a:spcPct val="80000"/>
              </a:lnSpc>
            </a:pPr>
            <a:r>
              <a:rPr lang="en-US" sz="1000"/>
              <a:t>This research has had 3 key components</a:t>
            </a:r>
          </a:p>
          <a:p>
            <a:pPr marL="228600" indent="-228600">
              <a:lnSpc>
                <a:spcPct val="80000"/>
              </a:lnSpc>
            </a:pPr>
            <a:endParaRPr lang="en-US" sz="1000"/>
          </a:p>
          <a:p>
            <a:pPr marL="228600" indent="-228600">
              <a:lnSpc>
                <a:spcPct val="80000"/>
              </a:lnSpc>
              <a:buFontTx/>
              <a:buAutoNum type="arabicPeriod"/>
            </a:pPr>
            <a:r>
              <a:rPr lang="en-US" sz="1000"/>
              <a:t>Field-based research coordinated with other Alaskan researchers via the Bonanza Creek LTER and USGS on the impacts of fire on burning of organic soils and the impacts of variations in depth of burning on post-fire succession in black spruce forests</a:t>
            </a:r>
          </a:p>
          <a:p>
            <a:pPr marL="228600" indent="-228600">
              <a:lnSpc>
                <a:spcPct val="80000"/>
              </a:lnSpc>
              <a:buFontTx/>
              <a:buAutoNum type="arabicPeriod"/>
            </a:pPr>
            <a:r>
              <a:rPr lang="en-US" sz="1000"/>
              <a:t>Development of information products (including Remote sensing products) to map fire severity</a:t>
            </a:r>
          </a:p>
          <a:p>
            <a:pPr marL="228600" indent="-228600">
              <a:lnSpc>
                <a:spcPct val="80000"/>
              </a:lnSpc>
              <a:buFontTx/>
              <a:buAutoNum type="arabicPeriod"/>
            </a:pPr>
            <a:r>
              <a:rPr lang="en-US" sz="1000"/>
              <a:t>Development of new approaches to estimate carbon consumption/emissions at fine spatial (60 m resolution) and temporal (daily time intervals) scales</a:t>
            </a:r>
          </a:p>
          <a:p>
            <a:pPr marL="228600" indent="-228600">
              <a:lnSpc>
                <a:spcPct val="80000"/>
              </a:lnSpc>
            </a:pPr>
            <a:endParaRPr lang="en-US" sz="1000"/>
          </a:p>
          <a:p>
            <a:pPr marL="228600" indent="-228600">
              <a:lnSpc>
                <a:spcPct val="80000"/>
              </a:lnSpc>
            </a:pPr>
            <a:r>
              <a:rPr lang="en-US" sz="1000"/>
              <a:t>Much of this research has come together over the past year, and resulted in a number of journal articles that are referenced in the 3 slides describing the major findings from this research.</a:t>
            </a:r>
          </a:p>
          <a:p>
            <a:pPr marL="228600" indent="-228600">
              <a:lnSpc>
                <a:spcPct val="80000"/>
              </a:lnSpc>
            </a:pPr>
            <a:endParaRPr lang="en-US" sz="10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2C9DB4-7890-40FD-98A1-2F72E041E2F3}" type="slidenum">
              <a:rPr lang="en-US"/>
              <a:pPr/>
              <a:t>6</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a:t>A key to understanding fire impacts in black spruce forests is determining what factors control depth of burning in black spruce forests. This study involved integration of field data sets from over 30 fire events and 178 sites that were collected by multiple groups.  This data set was sufficient to identify the critical factors controlling depth of burning in Alaska black spruce forests (Turetsky et al.)</a:t>
            </a:r>
          </a:p>
          <a:p>
            <a:endParaRPr lang="en-US"/>
          </a:p>
          <a:p>
            <a:r>
              <a:rPr lang="en-US"/>
              <a:t>Over the past decade, a number of studies have documented the impact of fire severity (e.g., the depth of the organic layer remaining after a fire, or the residual organic layer depth) on changes in post fire succession in black spruce forests. In summary, these studies show that residual OL depths &lt; 3 cm provide conditions for recruitment and growth of deciduous species at high enough levels that the post fire recovery will be dominated by deciduous species. OL depths between 3 and 6 cm can lead to lesser levels of deciduousness (Shenoy et al.)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90F3557-222C-45DC-83E8-3072C8F3478A}" type="slidenum">
              <a:rPr lang="en-US" smtClean="0"/>
              <a:pPr>
                <a:defRPr/>
              </a:pPr>
              <a:t>13</a:t>
            </a:fld>
            <a:endParaRPr lang="en-US"/>
          </a:p>
        </p:txBody>
      </p:sp>
    </p:spTree>
    <p:extLst>
      <p:ext uri="{BB962C8B-B14F-4D97-AF65-F5344CB8AC3E}">
        <p14:creationId xmlns:p14="http://schemas.microsoft.com/office/powerpoint/2010/main" xmlns="" val="2429604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7"/>
          <p:cNvSpPr>
            <a:spLocks noGrp="1" noChangeArrowheads="1"/>
          </p:cNvSpPr>
          <p:nvPr>
            <p:ph type="sldNum" sz="quarter" idx="5"/>
          </p:nvPr>
        </p:nvSpPr>
        <p:spPr>
          <a:noFill/>
        </p:spPr>
        <p:txBody>
          <a:bodyPr/>
          <a:lstStyle/>
          <a:p>
            <a:fld id="{F75D581D-CDEB-40D8-8959-66167FF1A54D}" type="slidenum">
              <a:rPr lang="en-US" smtClean="0">
                <a:latin typeface="Arial" pitchFamily="34" charset="0"/>
              </a:rPr>
              <a:pPr/>
              <a:t>14</a:t>
            </a:fld>
            <a:endParaRPr lang="en-US" smtClean="0">
              <a:latin typeface="Arial" pitchFamily="34" charset="0"/>
            </a:endParaRPr>
          </a:p>
        </p:txBody>
      </p:sp>
      <p:sp>
        <p:nvSpPr>
          <p:cNvPr id="3075" name="Rectangle 2"/>
          <p:cNvSpPr>
            <a:spLocks noGrp="1" noRot="1" noChangeAspect="1" noChangeArrowheads="1" noTextEdit="1"/>
          </p:cNvSpPr>
          <p:nvPr>
            <p:ph type="sldImg"/>
          </p:nvPr>
        </p:nvSpPr>
        <p:spPr>
          <a:ln/>
        </p:spPr>
      </p:sp>
      <p:sp>
        <p:nvSpPr>
          <p:cNvPr id="307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C3C614-33D5-4452-9EB0-8794A2D610FB}" type="slidenum">
              <a:rPr lang="en-US">
                <a:solidFill>
                  <a:prstClr val="black"/>
                </a:solidFill>
              </a:rPr>
              <a:pPr/>
              <a:t>15</a:t>
            </a:fld>
            <a:endParaRPr lang="en-US">
              <a:solidFill>
                <a:prstClr val="black"/>
              </a:solidFill>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7"/>
          <p:cNvSpPr>
            <a:spLocks noGrp="1" noChangeArrowheads="1"/>
          </p:cNvSpPr>
          <p:nvPr>
            <p:ph type="sldNum" sz="quarter" idx="5"/>
          </p:nvPr>
        </p:nvSpPr>
        <p:spPr>
          <a:noFill/>
        </p:spPr>
        <p:txBody>
          <a:bodyPr/>
          <a:lstStyle/>
          <a:p>
            <a:fld id="{F75D581D-CDEB-40D8-8959-66167FF1A54D}" type="slidenum">
              <a:rPr lang="en-US" smtClean="0">
                <a:latin typeface="Arial" pitchFamily="34" charset="0"/>
              </a:rPr>
              <a:pPr/>
              <a:t>16</a:t>
            </a:fld>
            <a:endParaRPr lang="en-US" smtClean="0">
              <a:latin typeface="Arial" pitchFamily="34" charset="0"/>
            </a:endParaRPr>
          </a:p>
        </p:txBody>
      </p:sp>
      <p:sp>
        <p:nvSpPr>
          <p:cNvPr id="3075" name="Rectangle 2"/>
          <p:cNvSpPr>
            <a:spLocks noGrp="1" noRot="1" noChangeAspect="1" noChangeArrowheads="1" noTextEdit="1"/>
          </p:cNvSpPr>
          <p:nvPr>
            <p:ph type="sldImg"/>
          </p:nvPr>
        </p:nvSpPr>
        <p:spPr>
          <a:ln/>
        </p:spPr>
      </p:sp>
      <p:sp>
        <p:nvSpPr>
          <p:cNvPr id="307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FDAC41-070E-402F-9DAE-EB2D6C5CCA26}" type="slidenum">
              <a:rPr lang="en-US"/>
              <a:pPr>
                <a:defRPr/>
              </a:pPr>
              <a:t>‹#›</a:t>
            </a:fld>
            <a:endParaRPr lang="en-US"/>
          </a:p>
        </p:txBody>
      </p:sp>
    </p:spTree>
  </p:cSld>
  <p:clrMapOvr>
    <a:masterClrMapping/>
  </p:clrMapOvr>
  <p:transition>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5A5B45-E171-458E-BA8C-1A0A7BD5086A}" type="slidenum">
              <a:rPr lang="en-US"/>
              <a:pPr>
                <a:defRPr/>
              </a:pPr>
              <a:t>‹#›</a:t>
            </a:fld>
            <a:endParaRPr lang="en-US"/>
          </a:p>
        </p:txBody>
      </p:sp>
    </p:spTree>
  </p:cSld>
  <p:clrMapOvr>
    <a:masterClrMapping/>
  </p:clrMapOvr>
  <p:transition>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84F066-87D8-43D2-A2BA-822FE5CDFCF1}" type="slidenum">
              <a:rPr lang="en-US"/>
              <a:pPr>
                <a:defRPr/>
              </a:pPr>
              <a:t>‹#›</a:t>
            </a:fld>
            <a:endParaRPr lang="en-US"/>
          </a:p>
        </p:txBody>
      </p:sp>
    </p:spTree>
  </p:cSld>
  <p:clrMapOvr>
    <a:masterClrMapping/>
  </p:clrMapOvr>
  <p:transition>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DDA9E4-F271-407C-9591-8C2AFFF20519}"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xmlns="" val="1271708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814314-2457-4F43-967C-7C47870D342F}"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xmlns="" val="3335941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7F3EE8-0D02-42E6-B5A5-40CB3F746596}"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xmlns="" val="731565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1E2CAB-B654-4731-8FBC-07F29AC7BA90}"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xmlns="" val="1141886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82FB798-D040-40F8-B11B-836C7676AD92}"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xmlns="" val="3990148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897AD0-7483-480C-8849-A2868663D289}"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xmlns="" val="3694749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7CF514C-0004-4FF8-9483-129652E43AA7}"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xmlns="" val="3676290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AA4CCB-6B29-4084-B08D-6B6806B135FB}"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xmlns="" val="426173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A9844A-B10E-49E4-8AE8-5CA24E87B95E}" type="slidenum">
              <a:rPr lang="en-US"/>
              <a:pPr>
                <a:defRPr/>
              </a:pPr>
              <a:t>‹#›</a:t>
            </a:fld>
            <a:endParaRPr lang="en-US"/>
          </a:p>
        </p:txBody>
      </p:sp>
    </p:spTree>
  </p:cSld>
  <p:clrMapOvr>
    <a:masterClrMapping/>
  </p:clrMapOvr>
  <p:transition>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A49D9F-ABEC-4EA0-99AB-D5B2CB8EC38A}"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xmlns="" val="4264397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D59252-3B8C-4F5D-AD57-3AC418286895}"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xmlns="" val="2579504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B42334-7579-4587-A23B-0F4A822669FC}"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xmlns="" val="3018818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CE08869-5AB8-486F-AF2C-2066129A2E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104869041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485AF8F-8CAE-4FBF-ACED-029633E175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56720894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12FABE2-EB07-49BC-857A-5A03A696D7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46085704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F7641C5-95C5-40A2-A2B8-90ACFDE8FB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16807559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9C0AFD4-0EC5-4BAF-B621-0B3D82D1CA9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262352986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0D4DAEC-0B41-4866-8971-07F34CC38B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119617325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011638F-A138-46C0-B945-AB1A05AE80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99252786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109D5A-6182-4B94-B94B-DA8EB1B25C14}" type="slidenum">
              <a:rPr lang="en-US"/>
              <a:pPr>
                <a:defRPr/>
              </a:pPr>
              <a:t>‹#›</a:t>
            </a:fld>
            <a:endParaRPr lang="en-US"/>
          </a:p>
        </p:txBody>
      </p:sp>
    </p:spTree>
  </p:cSld>
  <p:clrMapOvr>
    <a:masterClrMapping/>
  </p:clrMapOvr>
  <p:transition>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3C3BAAE-7601-4B1D-BEE7-7C0FCD582C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132795640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ACD0FFE-0B26-4676-8F1B-D95826D6A0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21834420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A465AD-0A62-4968-835D-0EC715CA93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10178050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0EA67AE-D484-4A64-9846-EA2ADC1633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130897752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D06B7E4C-C799-441B-A180-AD01E91C72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199162105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03750C-AD10-4CC2-8A28-437D895C59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92203506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FDAC41-070E-402F-9DAE-EB2D6C5CCA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993534314"/>
      </p:ext>
    </p:extLst>
  </p:cSld>
  <p:clrMapOvr>
    <a:masterClrMapping/>
  </p:clrMapOvr>
  <p:transition>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A9844A-B10E-49E4-8AE8-5CA24E87B9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725552684"/>
      </p:ext>
    </p:extLst>
  </p:cSld>
  <p:clrMapOvr>
    <a:masterClrMapping/>
  </p:clrMapOvr>
  <p:transition>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109D5A-6182-4B94-B94B-DA8EB1B25C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493077055"/>
      </p:ext>
    </p:extLst>
  </p:cSld>
  <p:clrMapOvr>
    <a:masterClrMapping/>
  </p:clrMapOvr>
  <p:transition>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0EEEA1-645D-4658-AA43-E242A1DCB4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241899117"/>
      </p:ext>
    </p:extLst>
  </p:cSld>
  <p:clrMapOvr>
    <a:masterClrMapping/>
  </p:clrMapOvr>
  <p:transition>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0EEEA1-645D-4658-AA43-E242A1DCB440}" type="slidenum">
              <a:rPr lang="en-US"/>
              <a:pPr>
                <a:defRPr/>
              </a:pPr>
              <a:t>‹#›</a:t>
            </a:fld>
            <a:endParaRPr lang="en-US"/>
          </a:p>
        </p:txBody>
      </p:sp>
    </p:spTree>
  </p:cSld>
  <p:clrMapOvr>
    <a:masterClrMapping/>
  </p:clrMapOvr>
  <p:transition>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54A90D8-537E-4EC4-896A-C9116A4BBB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381958983"/>
      </p:ext>
    </p:extLst>
  </p:cSld>
  <p:clrMapOvr>
    <a:masterClrMapping/>
  </p:clrMapOvr>
  <p:transition>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20CE07-52BF-425A-821E-8866557A17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118583788"/>
      </p:ext>
    </p:extLst>
  </p:cSld>
  <p:clrMapOvr>
    <a:masterClrMapping/>
  </p:clrMapOvr>
  <p:transition>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7D649E-36D7-4BDD-AC9C-9D025C425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841971462"/>
      </p:ext>
    </p:extLst>
  </p:cSld>
  <p:clrMapOvr>
    <a:masterClrMapping/>
  </p:clrMapOvr>
  <p:transition>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041095-1BB2-4FFC-8FBA-AB4DFDE57B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646228044"/>
      </p:ext>
    </p:extLst>
  </p:cSld>
  <p:clrMapOvr>
    <a:masterClrMapping/>
  </p:clrMapOvr>
  <p:transition>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A18319-500C-4DA5-A54E-13DB23C1B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165186458"/>
      </p:ext>
    </p:extLst>
  </p:cSld>
  <p:clrMapOvr>
    <a:masterClrMapping/>
  </p:clrMapOvr>
  <p:transition>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5A5B45-E171-458E-BA8C-1A0A7BD508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355220738"/>
      </p:ext>
    </p:extLst>
  </p:cSld>
  <p:clrMapOvr>
    <a:masterClrMapping/>
  </p:clrMapOvr>
  <p:transition>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84F066-87D8-43D2-A2BA-822FE5CDFC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232659813"/>
      </p:ext>
    </p:extLst>
  </p:cSld>
  <p:clrMapOvr>
    <a:masterClrMapping/>
  </p:clrMapOvr>
  <p:transitio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54A90D8-537E-4EC4-896A-C9116A4BBBDC}" type="slidenum">
              <a:rPr lang="en-US"/>
              <a:pPr>
                <a:defRPr/>
              </a:pPr>
              <a:t>‹#›</a:t>
            </a:fld>
            <a:endParaRPr lang="en-US"/>
          </a:p>
        </p:txBody>
      </p:sp>
    </p:spTree>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20CE07-52BF-425A-821E-8866557A178A}" type="slidenum">
              <a:rPr lang="en-US"/>
              <a:pPr>
                <a:defRPr/>
              </a:pPr>
              <a:t>‹#›</a:t>
            </a:fld>
            <a:endParaRPr lang="en-US"/>
          </a:p>
        </p:txBody>
      </p:sp>
    </p:spTree>
  </p:cSld>
  <p:clrMapOvr>
    <a:masterClrMapping/>
  </p:clrMapOvr>
  <p:transition>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07D649E-36D7-4BDD-AC9C-9D025C4259E0}" type="slidenum">
              <a:rPr lang="en-US"/>
              <a:pPr>
                <a:defRPr/>
              </a:pPr>
              <a:t>‹#›</a:t>
            </a:fld>
            <a:endParaRPr lang="en-US"/>
          </a:p>
        </p:txBody>
      </p:sp>
    </p:spTree>
  </p:cSld>
  <p:clrMapOvr>
    <a:masterClrMapping/>
  </p:clrMapOvr>
  <p:transition>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041095-1BB2-4FFC-8FBA-AB4DFDE57B67}" type="slidenum">
              <a:rPr lang="en-US"/>
              <a:pPr>
                <a:defRPr/>
              </a:pPr>
              <a:t>‹#›</a:t>
            </a:fld>
            <a:endParaRPr lang="en-US"/>
          </a:p>
        </p:txBody>
      </p:sp>
    </p:spTree>
  </p:cSld>
  <p:clrMapOvr>
    <a:masterClrMapping/>
  </p:clrMapOvr>
  <p:transition>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A18319-500C-4DA5-A54E-13DB23C1BDFE}" type="slidenum">
              <a:rPr lang="en-US"/>
              <a:pPr>
                <a:defRPr/>
              </a:pPr>
              <a:t>‹#›</a:t>
            </a:fld>
            <a:endParaRPr lang="en-US"/>
          </a:p>
        </p:txBody>
      </p:sp>
    </p:spTree>
  </p:cSld>
  <p:clrMapOvr>
    <a:masterClrMapping/>
  </p:clrMapOvr>
  <p:transition>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D151F1AA-4605-4803-9A0F-0B4FF3700E7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ru-RU">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ru-RU">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359D634E-A14A-442C-84FA-774798778B62}"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xmlns="" val="3218659188"/>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6666">
                <a:gamma/>
                <a:shade val="19216"/>
                <a:invGamma/>
              </a:srgbClr>
            </a:gs>
            <a:gs pos="50000">
              <a:srgbClr val="006666"/>
            </a:gs>
            <a:gs pos="100000">
              <a:srgbClr val="006666">
                <a:gamma/>
                <a:shade val="19216"/>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eaLnBrk="0" hangingPunct="0"/>
            <a:endParaRPr lang="en-US">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eaLnBrk="0" hangingPunct="0"/>
            <a:endParaRPr lang="en-US">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hangingPunct="0"/>
            <a:fld id="{9D89C0F0-46C0-4B10-9C54-A6239AD2BE71}" type="slidenum">
              <a:rPr lang="en-US">
                <a:solidFill>
                  <a:srgbClr val="000000"/>
                </a:solidFill>
                <a:latin typeface="Times New Roman" pitchFamily="18" charset="0"/>
              </a:rPr>
              <a:pPr eaLnBrk="0" hangingPunct="0"/>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xmlns="" val="13557320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8080"/>
            </a:gs>
            <a:gs pos="100000">
              <a:srgbClr val="000000"/>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D151F1AA-4605-4803-9A0F-0B4FF3700E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07201989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2.xml"/><Relationship Id="rId1" Type="http://schemas.openxmlformats.org/officeDocument/2006/relationships/themeOverride" Target="../theme/themeOverride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slideLayout" Target="../slideLayouts/slideLayout41.xml"/><Relationship Id="rId1" Type="http://schemas.openxmlformats.org/officeDocument/2006/relationships/themeOverride" Target="../theme/themeOverride9.xml"/><Relationship Id="rId6" Type="http://schemas.openxmlformats.org/officeDocument/2006/relationships/image" Target="../media/image21.png"/><Relationship Id="rId5" Type="http://schemas.openxmlformats.org/officeDocument/2006/relationships/image" Target="../media/image20.wmf"/><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42.xml"/><Relationship Id="rId1" Type="http://schemas.openxmlformats.org/officeDocument/2006/relationships/themeOverride" Target="../theme/themeOverride10.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42.xml"/><Relationship Id="rId1" Type="http://schemas.openxmlformats.org/officeDocument/2006/relationships/themeOverride" Target="../theme/themeOverride1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2.xml"/><Relationship Id="rId1" Type="http://schemas.openxmlformats.org/officeDocument/2006/relationships/themeOverride" Target="../theme/themeOverride1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2.xml"/><Relationship Id="rId1" Type="http://schemas.openxmlformats.org/officeDocument/2006/relationships/themeOverride" Target="../theme/themeOverride13.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2.xml"/><Relationship Id="rId1" Type="http://schemas.openxmlformats.org/officeDocument/2006/relationships/themeOverride" Target="../theme/themeOverride14.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0.xml"/><Relationship Id="rId7" Type="http://schemas.openxmlformats.org/officeDocument/2006/relationships/image" Target="../media/image34.png"/><Relationship Id="rId2" Type="http://schemas.openxmlformats.org/officeDocument/2006/relationships/slideLayout" Target="../slideLayouts/slideLayout42.xml"/><Relationship Id="rId1" Type="http://schemas.openxmlformats.org/officeDocument/2006/relationships/themeOverride" Target="../theme/themeOverride1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2.xml"/><Relationship Id="rId1" Type="http://schemas.openxmlformats.org/officeDocument/2006/relationships/themeOverride" Target="../theme/themeOverride16.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2.xml"/><Relationship Id="rId1" Type="http://schemas.openxmlformats.org/officeDocument/2006/relationships/themeOverride" Target="../theme/themeOverride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2.xml"/><Relationship Id="rId1" Type="http://schemas.openxmlformats.org/officeDocument/2006/relationships/themeOverride" Target="../theme/themeOverride1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2.xml"/><Relationship Id="rId1" Type="http://schemas.openxmlformats.org/officeDocument/2006/relationships/themeOverride" Target="../theme/themeOverride18.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2.xml"/><Relationship Id="rId1" Type="http://schemas.openxmlformats.org/officeDocument/2006/relationships/themeOverride" Target="../theme/themeOverride19.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2.xml"/><Relationship Id="rId1" Type="http://schemas.openxmlformats.org/officeDocument/2006/relationships/themeOverride" Target="../theme/themeOverride20.xml"/><Relationship Id="rId4" Type="http://schemas.openxmlformats.org/officeDocument/2006/relationships/image" Target="../media/image47.emf"/></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2.xml"/><Relationship Id="rId1" Type="http://schemas.openxmlformats.org/officeDocument/2006/relationships/themeOverride" Target="../theme/themeOverride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2.xml"/><Relationship Id="rId1" Type="http://schemas.openxmlformats.org/officeDocument/2006/relationships/themeOverride" Target="../theme/themeOverride2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42.xml"/><Relationship Id="rId1" Type="http://schemas.openxmlformats.org/officeDocument/2006/relationships/themeOverride" Target="../theme/themeOverride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2.xml"/><Relationship Id="rId1" Type="http://schemas.openxmlformats.org/officeDocument/2006/relationships/themeOverride" Target="../theme/themeOverride5.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7.xml"/><Relationship Id="rId1" Type="http://schemas.openxmlformats.org/officeDocument/2006/relationships/themeOverride" Target="../theme/themeOverride6.xml"/><Relationship Id="rId5" Type="http://schemas.openxmlformats.org/officeDocument/2006/relationships/image" Target="../media/image12.png"/><Relationship Id="rId4" Type="http://schemas.openxmlformats.org/officeDocument/2006/relationships/image" Target="../media/image11.wm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7.xml"/><Relationship Id="rId1" Type="http://schemas.openxmlformats.org/officeDocument/2006/relationships/themeOverride" Target="../theme/themeOverride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1.xml"/><Relationship Id="rId1" Type="http://schemas.openxmlformats.org/officeDocument/2006/relationships/themeOverride" Target="../theme/themeOverride8.xml"/><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8080"/>
            </a:gs>
            <a:gs pos="100000">
              <a:srgbClr val="000000"/>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905000" y="1600200"/>
            <a:ext cx="184731" cy="461665"/>
          </a:xfrm>
          <a:prstGeom prst="rect">
            <a:avLst/>
          </a:prstGeom>
          <a:noFill/>
        </p:spPr>
        <p:txBody>
          <a:bodyPr wrap="none" rtlCol="0">
            <a:spAutoFit/>
          </a:bodyPr>
          <a:lstStyle/>
          <a:p>
            <a:endParaRPr lang="en-US"/>
          </a:p>
        </p:txBody>
      </p:sp>
      <p:sp>
        <p:nvSpPr>
          <p:cNvPr id="4" name="Rectangle 3"/>
          <p:cNvSpPr/>
          <p:nvPr/>
        </p:nvSpPr>
        <p:spPr>
          <a:xfrm>
            <a:off x="533400" y="381000"/>
            <a:ext cx="8077200" cy="1077218"/>
          </a:xfrm>
          <a:prstGeom prst="rect">
            <a:avLst/>
          </a:prstGeom>
        </p:spPr>
        <p:txBody>
          <a:bodyPr wrap="square">
            <a:spAutoFit/>
          </a:bodyPr>
          <a:lstStyle/>
          <a:p>
            <a:pPr lvl="0" algn="ctr"/>
            <a:r>
              <a:rPr lang="en-US" sz="3200" dirty="0">
                <a:solidFill>
                  <a:srgbClr val="FFFFFF"/>
                </a:solidFill>
              </a:rPr>
              <a:t>Impacts of Ecosystem Disturbance and Vulnerability Trends</a:t>
            </a:r>
          </a:p>
        </p:txBody>
      </p:sp>
      <p:sp>
        <p:nvSpPr>
          <p:cNvPr id="5" name="Rectangle 4"/>
          <p:cNvSpPr/>
          <p:nvPr/>
        </p:nvSpPr>
        <p:spPr>
          <a:xfrm>
            <a:off x="6400800" y="1676401"/>
            <a:ext cx="1996995" cy="5016758"/>
          </a:xfrm>
          <a:prstGeom prst="rect">
            <a:avLst/>
          </a:prstGeom>
        </p:spPr>
        <p:txBody>
          <a:bodyPr wrap="square">
            <a:spAutoFit/>
          </a:bodyPr>
          <a:lstStyle/>
          <a:p>
            <a:r>
              <a:rPr lang="en-US" sz="1600" dirty="0" smtClean="0">
                <a:solidFill>
                  <a:schemeClr val="bg1"/>
                </a:solidFill>
              </a:rPr>
              <a:t>Tatiana Loboda</a:t>
            </a:r>
          </a:p>
          <a:p>
            <a:r>
              <a:rPr lang="en-US" sz="1600" dirty="0" smtClean="0">
                <a:solidFill>
                  <a:schemeClr val="bg1"/>
                </a:solidFill>
              </a:rPr>
              <a:t>Jacquelyn Shuman</a:t>
            </a:r>
          </a:p>
          <a:p>
            <a:r>
              <a:rPr lang="en-US" sz="1600" dirty="0" smtClean="0">
                <a:solidFill>
                  <a:schemeClr val="bg1"/>
                </a:solidFill>
              </a:rPr>
              <a:t>Robert E. Kennedy</a:t>
            </a:r>
          </a:p>
          <a:p>
            <a:r>
              <a:rPr lang="en-US" sz="1600" dirty="0" err="1" smtClean="0">
                <a:solidFill>
                  <a:schemeClr val="bg1"/>
                </a:solidFill>
              </a:rPr>
              <a:t>Zhiqiang</a:t>
            </a:r>
            <a:r>
              <a:rPr lang="en-US" sz="1600" dirty="0" smtClean="0">
                <a:solidFill>
                  <a:schemeClr val="bg1"/>
                </a:solidFill>
              </a:rPr>
              <a:t> Yang</a:t>
            </a:r>
          </a:p>
          <a:p>
            <a:r>
              <a:rPr lang="en-US" sz="1600" dirty="0" smtClean="0">
                <a:solidFill>
                  <a:schemeClr val="bg1"/>
                </a:solidFill>
              </a:rPr>
              <a:t>Warren B. Cohen</a:t>
            </a:r>
          </a:p>
          <a:p>
            <a:r>
              <a:rPr lang="en-US" sz="1600" dirty="0" smtClean="0">
                <a:solidFill>
                  <a:schemeClr val="bg1"/>
                </a:solidFill>
              </a:rPr>
              <a:t>Sam </a:t>
            </a:r>
            <a:r>
              <a:rPr lang="en-US" sz="1600" dirty="0" err="1" smtClean="0">
                <a:solidFill>
                  <a:schemeClr val="bg1"/>
                </a:solidFill>
              </a:rPr>
              <a:t>Goward</a:t>
            </a:r>
            <a:endParaRPr lang="en-US" sz="1600" dirty="0" smtClean="0">
              <a:solidFill>
                <a:schemeClr val="bg1"/>
              </a:solidFill>
            </a:endParaRPr>
          </a:p>
          <a:p>
            <a:r>
              <a:rPr lang="en-US" sz="1600" dirty="0" smtClean="0">
                <a:solidFill>
                  <a:schemeClr val="bg1"/>
                </a:solidFill>
              </a:rPr>
              <a:t>Jeff </a:t>
            </a:r>
            <a:r>
              <a:rPr lang="en-US" sz="1600" dirty="0" err="1" smtClean="0">
                <a:solidFill>
                  <a:schemeClr val="bg1"/>
                </a:solidFill>
              </a:rPr>
              <a:t>Masek</a:t>
            </a:r>
            <a:r>
              <a:rPr lang="en-US" sz="1600" dirty="0" smtClean="0">
                <a:solidFill>
                  <a:schemeClr val="bg1"/>
                </a:solidFill>
              </a:rPr>
              <a:t> </a:t>
            </a:r>
          </a:p>
          <a:p>
            <a:r>
              <a:rPr lang="en-US" sz="1600" dirty="0" smtClean="0">
                <a:solidFill>
                  <a:schemeClr val="bg1"/>
                </a:solidFill>
              </a:rPr>
              <a:t>Jeff Chambers</a:t>
            </a:r>
          </a:p>
          <a:p>
            <a:r>
              <a:rPr lang="en-US" sz="1600" dirty="0" smtClean="0">
                <a:solidFill>
                  <a:schemeClr val="bg1"/>
                </a:solidFill>
              </a:rPr>
              <a:t>Hank Shugart</a:t>
            </a:r>
          </a:p>
          <a:p>
            <a:r>
              <a:rPr lang="en-US" sz="1600" dirty="0" smtClean="0">
                <a:solidFill>
                  <a:schemeClr val="bg1"/>
                </a:solidFill>
              </a:rPr>
              <a:t>Nancy French</a:t>
            </a:r>
          </a:p>
          <a:p>
            <a:r>
              <a:rPr lang="en-US" sz="1600" dirty="0" smtClean="0">
                <a:solidFill>
                  <a:schemeClr val="bg1"/>
                </a:solidFill>
              </a:rPr>
              <a:t>Eric </a:t>
            </a:r>
            <a:r>
              <a:rPr lang="en-US" sz="1600" dirty="0" err="1" smtClean="0">
                <a:solidFill>
                  <a:schemeClr val="bg1"/>
                </a:solidFill>
              </a:rPr>
              <a:t>Kasischke</a:t>
            </a:r>
            <a:endParaRPr lang="en-US" sz="1600" dirty="0" smtClean="0">
              <a:solidFill>
                <a:schemeClr val="bg1"/>
              </a:solidFill>
            </a:endParaRPr>
          </a:p>
          <a:p>
            <a:r>
              <a:rPr lang="en-US" sz="1600" dirty="0" smtClean="0">
                <a:solidFill>
                  <a:schemeClr val="bg1"/>
                </a:solidFill>
              </a:rPr>
              <a:t>Olga Krankina</a:t>
            </a:r>
            <a:endParaRPr lang="en-US" sz="1600" dirty="0">
              <a:solidFill>
                <a:schemeClr val="bg1"/>
              </a:solidFill>
            </a:endParaRPr>
          </a:p>
          <a:p>
            <a:r>
              <a:rPr lang="en-US" sz="1600" dirty="0">
                <a:solidFill>
                  <a:schemeClr val="bg1"/>
                </a:solidFill>
              </a:rPr>
              <a:t>Steve </a:t>
            </a:r>
            <a:r>
              <a:rPr lang="en-US" sz="1600" dirty="0" smtClean="0">
                <a:solidFill>
                  <a:schemeClr val="bg1"/>
                </a:solidFill>
              </a:rPr>
              <a:t>Running</a:t>
            </a:r>
          </a:p>
          <a:p>
            <a:r>
              <a:rPr lang="en-US" sz="1600" dirty="0" smtClean="0">
                <a:solidFill>
                  <a:schemeClr val="bg1"/>
                </a:solidFill>
              </a:rPr>
              <a:t>Phil Townsend</a:t>
            </a:r>
          </a:p>
          <a:p>
            <a:r>
              <a:rPr lang="en-US" sz="1600" dirty="0" smtClean="0">
                <a:solidFill>
                  <a:schemeClr val="bg1"/>
                </a:solidFill>
              </a:rPr>
              <a:t>Jeff Richey</a:t>
            </a:r>
          </a:p>
          <a:p>
            <a:r>
              <a:rPr lang="en-US" sz="1600" dirty="0" smtClean="0">
                <a:solidFill>
                  <a:schemeClr val="bg1"/>
                </a:solidFill>
              </a:rPr>
              <a:t>Matt Hansen</a:t>
            </a:r>
          </a:p>
          <a:p>
            <a:r>
              <a:rPr lang="en-US" sz="1600" dirty="0" smtClean="0">
                <a:solidFill>
                  <a:schemeClr val="bg1"/>
                </a:solidFill>
              </a:rPr>
              <a:t>Mike </a:t>
            </a:r>
            <a:r>
              <a:rPr lang="en-US" sz="1600" dirty="0" err="1" smtClean="0">
                <a:solidFill>
                  <a:schemeClr val="bg1"/>
                </a:solidFill>
              </a:rPr>
              <a:t>Behrenfeld</a:t>
            </a:r>
            <a:endParaRPr lang="en-US" sz="1600" dirty="0" smtClean="0">
              <a:solidFill>
                <a:schemeClr val="bg1"/>
              </a:solidFill>
            </a:endParaRPr>
          </a:p>
          <a:p>
            <a:r>
              <a:rPr lang="en-US" sz="1600" dirty="0" smtClean="0">
                <a:solidFill>
                  <a:schemeClr val="bg1"/>
                </a:solidFill>
              </a:rPr>
              <a:t>Dick Barber</a:t>
            </a:r>
          </a:p>
          <a:p>
            <a:r>
              <a:rPr lang="en-US" sz="1600" dirty="0" err="1" smtClean="0">
                <a:solidFill>
                  <a:schemeClr val="bg1"/>
                </a:solidFill>
              </a:rPr>
              <a:t>Joaquim</a:t>
            </a:r>
            <a:r>
              <a:rPr lang="en-US" sz="1600" dirty="0" smtClean="0">
                <a:solidFill>
                  <a:schemeClr val="bg1"/>
                </a:solidFill>
              </a:rPr>
              <a:t> Goes</a:t>
            </a:r>
          </a:p>
          <a:p>
            <a:r>
              <a:rPr lang="en-US" sz="1600" dirty="0" smtClean="0">
                <a:solidFill>
                  <a:schemeClr val="bg1"/>
                </a:solidFill>
              </a:rPr>
              <a:t>And many others</a:t>
            </a:r>
            <a:endParaRPr lang="en-US" sz="1600" dirty="0">
              <a:solidFill>
                <a:schemeClr val="bg1"/>
              </a:solidFill>
            </a:endParaRPr>
          </a:p>
        </p:txBody>
      </p:sp>
      <p:sp>
        <p:nvSpPr>
          <p:cNvPr id="6" name="Rectangle 5"/>
          <p:cNvSpPr/>
          <p:nvPr/>
        </p:nvSpPr>
        <p:spPr>
          <a:xfrm>
            <a:off x="533400" y="5109778"/>
            <a:ext cx="5410200" cy="1538883"/>
          </a:xfrm>
          <a:prstGeom prst="rect">
            <a:avLst/>
          </a:prstGeom>
        </p:spPr>
        <p:txBody>
          <a:bodyPr wrap="square">
            <a:spAutoFit/>
          </a:bodyPr>
          <a:lstStyle/>
          <a:p>
            <a:pPr algn="ctr"/>
            <a:r>
              <a:rPr lang="en-US" sz="2000" dirty="0">
                <a:solidFill>
                  <a:schemeClr val="bg1"/>
                </a:solidFill>
              </a:rPr>
              <a:t>3rd NASA Carbon Cycle </a:t>
            </a:r>
            <a:r>
              <a:rPr lang="en-US" sz="2000" dirty="0" smtClean="0">
                <a:solidFill>
                  <a:schemeClr val="bg1"/>
                </a:solidFill>
              </a:rPr>
              <a:t>and </a:t>
            </a:r>
            <a:r>
              <a:rPr lang="en-US" sz="2000" dirty="0">
                <a:solidFill>
                  <a:schemeClr val="bg1"/>
                </a:solidFill>
              </a:rPr>
              <a:t>Ecosystems Joint Science </a:t>
            </a:r>
            <a:r>
              <a:rPr lang="en-US" sz="2000" dirty="0" smtClean="0">
                <a:solidFill>
                  <a:schemeClr val="bg1"/>
                </a:solidFill>
              </a:rPr>
              <a:t>Workshop.</a:t>
            </a:r>
          </a:p>
          <a:p>
            <a:endParaRPr lang="en-US" sz="1800" dirty="0" smtClean="0">
              <a:solidFill>
                <a:schemeClr val="bg1"/>
              </a:solidFill>
            </a:endParaRPr>
          </a:p>
          <a:p>
            <a:r>
              <a:rPr lang="en-US" sz="1800" dirty="0" smtClean="0">
                <a:solidFill>
                  <a:schemeClr val="bg1"/>
                </a:solidFill>
              </a:rPr>
              <a:t>October </a:t>
            </a:r>
            <a:r>
              <a:rPr lang="en-US" sz="1800" dirty="0">
                <a:solidFill>
                  <a:schemeClr val="bg1"/>
                </a:solidFill>
              </a:rPr>
              <a:t>3 - 7, </a:t>
            </a:r>
            <a:r>
              <a:rPr lang="en-US" sz="1800" dirty="0" smtClean="0">
                <a:solidFill>
                  <a:schemeClr val="bg1"/>
                </a:solidFill>
              </a:rPr>
              <a:t>2011</a:t>
            </a:r>
          </a:p>
          <a:p>
            <a:r>
              <a:rPr lang="en-US" sz="1800" dirty="0" smtClean="0">
                <a:solidFill>
                  <a:schemeClr val="bg1"/>
                </a:solidFill>
              </a:rPr>
              <a:t>Hilton Alexandria </a:t>
            </a:r>
            <a:r>
              <a:rPr lang="en-US" sz="1800" dirty="0">
                <a:solidFill>
                  <a:schemeClr val="bg1"/>
                </a:solidFill>
              </a:rPr>
              <a:t>Mark Center, Alexandria, </a:t>
            </a:r>
            <a:r>
              <a:rPr lang="en-US" sz="1800" dirty="0" smtClean="0">
                <a:solidFill>
                  <a:schemeClr val="bg1"/>
                </a:solidFill>
              </a:rPr>
              <a:t>Va. </a:t>
            </a:r>
            <a:endParaRPr lang="en-US" sz="1800"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34979" y="1676401"/>
            <a:ext cx="5067300" cy="3339942"/>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8080"/>
            </a:gs>
            <a:gs pos="100000">
              <a:srgbClr val="00000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315200" cy="1143000"/>
          </a:xfrm>
        </p:spPr>
        <p:txBody>
          <a:bodyPr>
            <a:normAutofit/>
          </a:bodyPr>
          <a:lstStyle/>
          <a:p>
            <a:r>
              <a:rPr lang="en-US" sz="2400" dirty="0" smtClean="0">
                <a:solidFill>
                  <a:schemeClr val="bg1"/>
                </a:solidFill>
              </a:rPr>
              <a:t>Spatial Estimation of Fire Emissions</a:t>
            </a:r>
            <a:endParaRPr lang="en-US" sz="2400" dirty="0">
              <a:solidFill>
                <a:schemeClr val="bg1"/>
              </a:solidFill>
            </a:endParaRPr>
          </a:p>
        </p:txBody>
      </p:sp>
      <p:pic>
        <p:nvPicPr>
          <p:cNvPr id="4" name="Picture 2"/>
          <p:cNvPicPr>
            <a:picLocks noChangeAspect="1" noChangeArrowheads="1"/>
          </p:cNvPicPr>
          <p:nvPr/>
        </p:nvPicPr>
        <p:blipFill>
          <a:blip r:embed="rId3" cstate="screen"/>
          <a:srcRect/>
          <a:stretch>
            <a:fillRect/>
          </a:stretch>
        </p:blipFill>
        <p:spPr bwMode="auto">
          <a:xfrm>
            <a:off x="152400" y="1769882"/>
            <a:ext cx="1752600" cy="1752600"/>
          </a:xfrm>
          <a:prstGeom prst="rect">
            <a:avLst/>
          </a:prstGeom>
          <a:noFill/>
          <a:ln w="9525">
            <a:noFill/>
            <a:miter lim="800000"/>
            <a:headEnd/>
            <a:tailEnd/>
          </a:ln>
        </p:spPr>
      </p:pic>
      <p:pic>
        <p:nvPicPr>
          <p:cNvPr id="5" name="Picture 14" descr="J:\project\EmissionsProducts\EmissionsPaper\wfeis_example\biscuit_FCCS_revised.jpg"/>
          <p:cNvPicPr>
            <a:picLocks noChangeAspect="1" noChangeArrowheads="1"/>
          </p:cNvPicPr>
          <p:nvPr/>
        </p:nvPicPr>
        <p:blipFill>
          <a:blip r:embed="rId4" cstate="screen"/>
          <a:srcRect/>
          <a:stretch>
            <a:fillRect/>
          </a:stretch>
        </p:blipFill>
        <p:spPr bwMode="auto">
          <a:xfrm>
            <a:off x="533400" y="4267200"/>
            <a:ext cx="1405916" cy="1600200"/>
          </a:xfrm>
          <a:prstGeom prst="rect">
            <a:avLst/>
          </a:prstGeom>
          <a:noFill/>
          <a:ln w="9525">
            <a:noFill/>
            <a:miter lim="800000"/>
            <a:headEnd/>
            <a:tailEnd/>
          </a:ln>
        </p:spPr>
      </p:pic>
      <p:pic>
        <p:nvPicPr>
          <p:cNvPr id="1027" name="Picture 3" descr="C:\Program Files (x86)\Microsoft Office\MEDIA\CAGCAT10\j0293828.wmf"/>
          <p:cNvPicPr>
            <a:picLocks noChangeAspect="1" noChangeArrowheads="1"/>
          </p:cNvPicPr>
          <p:nvPr/>
        </p:nvPicPr>
        <p:blipFill>
          <a:blip r:embed="rId5" cstate="screen"/>
          <a:srcRect/>
          <a:stretch>
            <a:fillRect/>
          </a:stretch>
        </p:blipFill>
        <p:spPr bwMode="auto">
          <a:xfrm>
            <a:off x="2667000" y="1623391"/>
            <a:ext cx="1013673" cy="1066800"/>
          </a:xfrm>
          <a:prstGeom prst="rect">
            <a:avLst/>
          </a:prstGeom>
          <a:noFill/>
        </p:spPr>
      </p:pic>
      <p:sp>
        <p:nvSpPr>
          <p:cNvPr id="7" name="TextBox 6"/>
          <p:cNvSpPr txBox="1"/>
          <p:nvPr/>
        </p:nvSpPr>
        <p:spPr>
          <a:xfrm>
            <a:off x="2057400" y="2667000"/>
            <a:ext cx="1828799" cy="584775"/>
          </a:xfrm>
          <a:prstGeom prst="rect">
            <a:avLst/>
          </a:prstGeom>
          <a:noFill/>
        </p:spPr>
        <p:txBody>
          <a:bodyPr wrap="square" rtlCol="0">
            <a:spAutoFit/>
          </a:bodyPr>
          <a:lstStyle/>
          <a:p>
            <a:pPr algn="ctr"/>
            <a:r>
              <a:rPr lang="en-US" sz="1600" dirty="0" smtClean="0">
                <a:solidFill>
                  <a:srgbClr val="FFFFFF"/>
                </a:solidFill>
              </a:rPr>
              <a:t>Daily weather </a:t>
            </a:r>
            <a:br>
              <a:rPr lang="en-US" sz="1600" dirty="0" smtClean="0">
                <a:solidFill>
                  <a:srgbClr val="FFFFFF"/>
                </a:solidFill>
              </a:rPr>
            </a:br>
            <a:r>
              <a:rPr lang="en-US" sz="1600" dirty="0" smtClean="0">
                <a:solidFill>
                  <a:srgbClr val="FFFFFF"/>
                </a:solidFill>
              </a:rPr>
              <a:t>→ Fuel moisture</a:t>
            </a:r>
            <a:endParaRPr lang="en-US" sz="1600" dirty="0">
              <a:solidFill>
                <a:srgbClr val="FFFFFF"/>
              </a:solidFill>
            </a:endParaRPr>
          </a:p>
        </p:txBody>
      </p:sp>
      <p:sp>
        <p:nvSpPr>
          <p:cNvPr id="8" name="Right Arrow 7"/>
          <p:cNvSpPr/>
          <p:nvPr/>
        </p:nvSpPr>
        <p:spPr>
          <a:xfrm rot="3973075">
            <a:off x="846903" y="3666303"/>
            <a:ext cx="533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FF"/>
              </a:solidFill>
            </a:endParaRPr>
          </a:p>
        </p:txBody>
      </p:sp>
      <p:sp>
        <p:nvSpPr>
          <p:cNvPr id="9" name="Right Arrow 8"/>
          <p:cNvSpPr/>
          <p:nvPr/>
        </p:nvSpPr>
        <p:spPr>
          <a:xfrm>
            <a:off x="1989904" y="1989903"/>
            <a:ext cx="533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FF"/>
              </a:solidFill>
            </a:endParaRPr>
          </a:p>
        </p:txBody>
      </p:sp>
      <p:sp>
        <p:nvSpPr>
          <p:cNvPr id="10" name="TextBox 9"/>
          <p:cNvSpPr txBox="1"/>
          <p:nvPr/>
        </p:nvSpPr>
        <p:spPr>
          <a:xfrm>
            <a:off x="304800" y="1079212"/>
            <a:ext cx="1524000" cy="584775"/>
          </a:xfrm>
          <a:prstGeom prst="rect">
            <a:avLst/>
          </a:prstGeom>
          <a:noFill/>
        </p:spPr>
        <p:txBody>
          <a:bodyPr wrap="square" rtlCol="0">
            <a:spAutoFit/>
          </a:bodyPr>
          <a:lstStyle/>
          <a:p>
            <a:pPr algn="ctr"/>
            <a:r>
              <a:rPr lang="en-US" sz="1600" dirty="0" smtClean="0">
                <a:solidFill>
                  <a:srgbClr val="FFFFFF"/>
                </a:solidFill>
              </a:rPr>
              <a:t>Location and day of fire</a:t>
            </a:r>
            <a:endParaRPr lang="en-US" sz="1600" dirty="0">
              <a:solidFill>
                <a:srgbClr val="FFFFFF"/>
              </a:solidFill>
            </a:endParaRPr>
          </a:p>
        </p:txBody>
      </p:sp>
      <p:sp>
        <p:nvSpPr>
          <p:cNvPr id="11" name="TextBox 10"/>
          <p:cNvSpPr txBox="1"/>
          <p:nvPr/>
        </p:nvSpPr>
        <p:spPr>
          <a:xfrm>
            <a:off x="304800" y="5867400"/>
            <a:ext cx="1905000" cy="584775"/>
          </a:xfrm>
          <a:prstGeom prst="rect">
            <a:avLst/>
          </a:prstGeom>
          <a:noFill/>
        </p:spPr>
        <p:txBody>
          <a:bodyPr wrap="square" rtlCol="0">
            <a:spAutoFit/>
          </a:bodyPr>
          <a:lstStyle/>
          <a:p>
            <a:pPr algn="ctr"/>
            <a:r>
              <a:rPr lang="en-US" sz="1600" dirty="0" smtClean="0">
                <a:solidFill>
                  <a:srgbClr val="FFFFFF"/>
                </a:solidFill>
              </a:rPr>
              <a:t>Fuel (</a:t>
            </a:r>
            <a:r>
              <a:rPr lang="en-US" sz="1600" dirty="0">
                <a:solidFill>
                  <a:srgbClr val="FFFFFF"/>
                </a:solidFill>
              </a:rPr>
              <a:t>v</a:t>
            </a:r>
            <a:r>
              <a:rPr lang="en-US" sz="1600" dirty="0" smtClean="0">
                <a:solidFill>
                  <a:srgbClr val="FFFFFF"/>
                </a:solidFill>
              </a:rPr>
              <a:t>egetation) type</a:t>
            </a:r>
            <a:endParaRPr lang="en-US" sz="1600" dirty="0">
              <a:solidFill>
                <a:srgbClr val="FFFFFF"/>
              </a:solidFill>
            </a:endParaRPr>
          </a:p>
        </p:txBody>
      </p:sp>
      <p:sp>
        <p:nvSpPr>
          <p:cNvPr id="12" name="Right Arrow 11"/>
          <p:cNvSpPr/>
          <p:nvPr/>
        </p:nvSpPr>
        <p:spPr>
          <a:xfrm rot="19035125">
            <a:off x="3996380" y="3158180"/>
            <a:ext cx="533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FF"/>
              </a:solidFill>
            </a:endParaRPr>
          </a:p>
        </p:txBody>
      </p:sp>
      <p:sp>
        <p:nvSpPr>
          <p:cNvPr id="13" name="Right Arrow 12"/>
          <p:cNvSpPr/>
          <p:nvPr/>
        </p:nvSpPr>
        <p:spPr>
          <a:xfrm>
            <a:off x="4038600" y="1981200"/>
            <a:ext cx="533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FF"/>
              </a:solidFill>
            </a:endParaRPr>
          </a:p>
        </p:txBody>
      </p:sp>
      <p:sp>
        <p:nvSpPr>
          <p:cNvPr id="14" name="Right Arrow 13"/>
          <p:cNvSpPr/>
          <p:nvPr/>
        </p:nvSpPr>
        <p:spPr>
          <a:xfrm>
            <a:off x="1981200" y="4495801"/>
            <a:ext cx="533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FF"/>
              </a:solidFill>
            </a:endParaRPr>
          </a:p>
        </p:txBody>
      </p:sp>
      <p:pic>
        <p:nvPicPr>
          <p:cNvPr id="15" name="Picture 1208"/>
          <p:cNvPicPr>
            <a:picLocks noChangeArrowheads="1"/>
          </p:cNvPicPr>
          <p:nvPr/>
        </p:nvPicPr>
        <p:blipFill>
          <a:blip r:embed="rId6" cstate="screen"/>
          <a:srcRect/>
          <a:stretch>
            <a:fillRect/>
          </a:stretch>
        </p:blipFill>
        <p:spPr bwMode="auto">
          <a:xfrm>
            <a:off x="2590800" y="4488664"/>
            <a:ext cx="1600200" cy="1159066"/>
          </a:xfrm>
          <a:prstGeom prst="rect">
            <a:avLst/>
          </a:prstGeom>
          <a:noFill/>
          <a:ln w="12700">
            <a:solidFill>
              <a:schemeClr val="tx1"/>
            </a:solidFill>
            <a:miter lim="800000"/>
            <a:headEnd/>
            <a:tailEnd/>
          </a:ln>
        </p:spPr>
      </p:pic>
      <p:sp>
        <p:nvSpPr>
          <p:cNvPr id="16" name="TextBox 15"/>
          <p:cNvSpPr txBox="1"/>
          <p:nvPr/>
        </p:nvSpPr>
        <p:spPr>
          <a:xfrm>
            <a:off x="2590800" y="3581400"/>
            <a:ext cx="1600200" cy="830997"/>
          </a:xfrm>
          <a:prstGeom prst="rect">
            <a:avLst/>
          </a:prstGeom>
          <a:noFill/>
        </p:spPr>
        <p:txBody>
          <a:bodyPr wrap="square" rtlCol="0">
            <a:spAutoFit/>
          </a:bodyPr>
          <a:lstStyle/>
          <a:p>
            <a:pPr algn="ctr"/>
            <a:r>
              <a:rPr lang="en-US" sz="1600" dirty="0" smtClean="0">
                <a:solidFill>
                  <a:srgbClr val="FFFFFF"/>
                </a:solidFill>
              </a:rPr>
              <a:t>Fuel load (biomass) and fire behavior</a:t>
            </a:r>
            <a:endParaRPr lang="en-US" sz="1600" dirty="0">
              <a:solidFill>
                <a:srgbClr val="FFFFFF"/>
              </a:solidFill>
            </a:endParaRPr>
          </a:p>
        </p:txBody>
      </p:sp>
      <p:sp>
        <p:nvSpPr>
          <p:cNvPr id="26" name="Oval 25"/>
          <p:cNvSpPr/>
          <p:nvPr/>
        </p:nvSpPr>
        <p:spPr>
          <a:xfrm>
            <a:off x="4648200" y="1371600"/>
            <a:ext cx="2590800" cy="1752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0000"/>
                </a:solidFill>
              </a:rPr>
              <a:t>Consumption &amp; Emissions model (GFED, Consume, FOFEM, </a:t>
            </a:r>
            <a:r>
              <a:rPr lang="en-US" sz="1600" dirty="0" err="1" smtClean="0">
                <a:solidFill>
                  <a:srgbClr val="000000"/>
                </a:solidFill>
              </a:rPr>
              <a:t>CanFIRE</a:t>
            </a:r>
            <a:r>
              <a:rPr lang="en-US" sz="1600" dirty="0" smtClean="0">
                <a:solidFill>
                  <a:srgbClr val="000000"/>
                </a:solidFill>
              </a:rPr>
              <a:t>)</a:t>
            </a:r>
            <a:endParaRPr lang="en-US" sz="1600" dirty="0">
              <a:solidFill>
                <a:srgbClr val="000000"/>
              </a:solidFill>
            </a:endParaRPr>
          </a:p>
        </p:txBody>
      </p:sp>
      <p:pic>
        <p:nvPicPr>
          <p:cNvPr id="1037" name="Picture 13"/>
          <p:cNvPicPr>
            <a:picLocks noChangeAspect="1" noChangeArrowheads="1"/>
          </p:cNvPicPr>
          <p:nvPr/>
        </p:nvPicPr>
        <p:blipFill>
          <a:blip r:embed="rId7" cstate="screen"/>
          <a:srcRect/>
          <a:stretch>
            <a:fillRect/>
          </a:stretch>
        </p:blipFill>
        <p:spPr bwMode="auto">
          <a:xfrm>
            <a:off x="4382901" y="3810000"/>
            <a:ext cx="4532499" cy="2819400"/>
          </a:xfrm>
          <a:prstGeom prst="rect">
            <a:avLst/>
          </a:prstGeom>
          <a:noFill/>
          <a:ln w="19050" cmpd="dbl">
            <a:solidFill>
              <a:schemeClr val="tx1"/>
            </a:solidFill>
            <a:round/>
            <a:headEnd/>
            <a:tailEnd/>
          </a:ln>
        </p:spPr>
      </p:pic>
      <p:sp>
        <p:nvSpPr>
          <p:cNvPr id="29" name="Right Arrow 28"/>
          <p:cNvSpPr/>
          <p:nvPr/>
        </p:nvSpPr>
        <p:spPr>
          <a:xfrm rot="3973075">
            <a:off x="6561902" y="3132902"/>
            <a:ext cx="533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FF"/>
              </a:solidFill>
            </a:endParaRPr>
          </a:p>
        </p:txBody>
      </p:sp>
      <p:sp>
        <p:nvSpPr>
          <p:cNvPr id="30" name="TextBox 29"/>
          <p:cNvSpPr txBox="1"/>
          <p:nvPr/>
        </p:nvSpPr>
        <p:spPr>
          <a:xfrm>
            <a:off x="7286185" y="2373062"/>
            <a:ext cx="1629215" cy="1077218"/>
          </a:xfrm>
          <a:prstGeom prst="rect">
            <a:avLst/>
          </a:prstGeom>
          <a:noFill/>
        </p:spPr>
        <p:txBody>
          <a:bodyPr wrap="square" rtlCol="0">
            <a:spAutoFit/>
          </a:bodyPr>
          <a:lstStyle/>
          <a:p>
            <a:r>
              <a:rPr lang="en-US" sz="1600" dirty="0" smtClean="0">
                <a:solidFill>
                  <a:srgbClr val="FFFFFF"/>
                </a:solidFill>
              </a:rPr>
              <a:t>Output: Spatial representation of emissions</a:t>
            </a:r>
            <a:endParaRPr lang="en-US" sz="1600" dirty="0">
              <a:solidFill>
                <a:srgbClr val="FFFFFF"/>
              </a:solidFill>
            </a:endParaRPr>
          </a:p>
        </p:txBody>
      </p:sp>
    </p:spTree>
    <p:extLst>
      <p:ext uri="{BB962C8B-B14F-4D97-AF65-F5344CB8AC3E}">
        <p14:creationId xmlns:p14="http://schemas.microsoft.com/office/powerpoint/2010/main" xmlns="" val="3633075439"/>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8080"/>
            </a:gs>
            <a:gs pos="100000">
              <a:srgbClr val="000000"/>
            </a:gs>
          </a:gsLst>
          <a:lin ang="5400000" scaled="1"/>
        </a:gradFill>
        <a:effectLst/>
      </p:bgPr>
    </p:bg>
    <p:spTree>
      <p:nvGrpSpPr>
        <p:cNvPr id="1" name=""/>
        <p:cNvGrpSpPr/>
        <p:nvPr/>
      </p:nvGrpSpPr>
      <p:grpSpPr>
        <a:xfrm>
          <a:off x="0" y="0"/>
          <a:ext cx="0" cy="0"/>
          <a:chOff x="0" y="0"/>
          <a:chExt cx="0" cy="0"/>
        </a:xfrm>
      </p:grpSpPr>
      <p:pic>
        <p:nvPicPr>
          <p:cNvPr id="2050" name="Picture 2" descr="fire_overview_BW"/>
          <p:cNvPicPr>
            <a:picLocks noChangeAspect="1" noChangeArrowheads="1"/>
          </p:cNvPicPr>
          <p:nvPr/>
        </p:nvPicPr>
        <p:blipFill>
          <a:blip r:embed="rId3" cstate="screen"/>
          <a:srcRect/>
          <a:stretch>
            <a:fillRect/>
          </a:stretch>
        </p:blipFill>
        <p:spPr bwMode="auto">
          <a:xfrm>
            <a:off x="285228" y="1324064"/>
            <a:ext cx="3061222" cy="3962400"/>
          </a:xfrm>
          <a:prstGeom prst="rect">
            <a:avLst/>
          </a:prstGeom>
          <a:noFill/>
          <a:ln w="9525">
            <a:noFill/>
            <a:miter lim="800000"/>
            <a:headEnd/>
            <a:tailEnd/>
          </a:ln>
        </p:spPr>
      </p:pic>
      <p:pic>
        <p:nvPicPr>
          <p:cNvPr id="7" name="Chart 1"/>
          <p:cNvPicPr>
            <a:picLocks noChangeArrowheads="1"/>
          </p:cNvPicPr>
          <p:nvPr/>
        </p:nvPicPr>
        <p:blipFill>
          <a:blip r:embed="rId4" cstate="screen"/>
          <a:srcRect/>
          <a:stretch>
            <a:fillRect/>
          </a:stretch>
        </p:blipFill>
        <p:spPr bwMode="auto">
          <a:xfrm>
            <a:off x="5257800" y="1138724"/>
            <a:ext cx="3581400" cy="4191000"/>
          </a:xfrm>
          <a:prstGeom prst="rect">
            <a:avLst/>
          </a:prstGeom>
          <a:noFill/>
        </p:spPr>
      </p:pic>
      <p:sp>
        <p:nvSpPr>
          <p:cNvPr id="9" name="Rounded Rectangle 8"/>
          <p:cNvSpPr/>
          <p:nvPr/>
        </p:nvSpPr>
        <p:spPr>
          <a:xfrm>
            <a:off x="5905500" y="3447365"/>
            <a:ext cx="1143000" cy="8960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4" name="Group 3"/>
          <p:cNvGrpSpPr/>
          <p:nvPr/>
        </p:nvGrpSpPr>
        <p:grpSpPr>
          <a:xfrm>
            <a:off x="3511550" y="3826299"/>
            <a:ext cx="2393950" cy="842496"/>
            <a:chOff x="3511550" y="3826299"/>
            <a:chExt cx="2393950" cy="842496"/>
          </a:xfrm>
        </p:grpSpPr>
        <p:cxnSp>
          <p:nvCxnSpPr>
            <p:cNvPr id="11" name="Straight Arrow Connector 10"/>
            <p:cNvCxnSpPr/>
            <p:nvPr/>
          </p:nvCxnSpPr>
          <p:spPr>
            <a:xfrm flipV="1">
              <a:off x="4902200" y="3826299"/>
              <a:ext cx="1003300" cy="229633"/>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511550" y="4022464"/>
              <a:ext cx="1562100" cy="646331"/>
            </a:xfrm>
            <a:prstGeom prst="rect">
              <a:avLst/>
            </a:prstGeom>
            <a:noFill/>
          </p:spPr>
          <p:txBody>
            <a:bodyPr wrap="square" rtlCol="0">
              <a:spAutoFit/>
            </a:bodyPr>
            <a:lstStyle/>
            <a:p>
              <a:pPr algn="r"/>
              <a:r>
                <a:rPr lang="en-US" sz="1800" dirty="0" smtClean="0">
                  <a:solidFill>
                    <a:srgbClr val="FFFFFF"/>
                  </a:solidFill>
                </a:rPr>
                <a:t>Low biomass </a:t>
              </a:r>
              <a:r>
                <a:rPr lang="en-US" sz="1800" dirty="0" err="1" smtClean="0">
                  <a:solidFill>
                    <a:srgbClr val="FFFFFF"/>
                  </a:solidFill>
                </a:rPr>
                <a:t>shrublands</a:t>
              </a:r>
              <a:endParaRPr lang="en-US" sz="1800" dirty="0">
                <a:solidFill>
                  <a:srgbClr val="FFFFFF"/>
                </a:solidFill>
              </a:endParaRPr>
            </a:p>
          </p:txBody>
        </p:sp>
      </p:grpSp>
      <p:sp>
        <p:nvSpPr>
          <p:cNvPr id="15" name="Rounded Rectangle 14"/>
          <p:cNvSpPr/>
          <p:nvPr/>
        </p:nvSpPr>
        <p:spPr>
          <a:xfrm>
            <a:off x="6858000" y="1307594"/>
            <a:ext cx="1828800" cy="23500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3" name="Group 2"/>
          <p:cNvGrpSpPr/>
          <p:nvPr/>
        </p:nvGrpSpPr>
        <p:grpSpPr>
          <a:xfrm>
            <a:off x="3683000" y="2362200"/>
            <a:ext cx="3175000" cy="1108670"/>
            <a:chOff x="3683000" y="2362200"/>
            <a:chExt cx="3175000" cy="1108670"/>
          </a:xfrm>
        </p:grpSpPr>
        <p:cxnSp>
          <p:nvCxnSpPr>
            <p:cNvPr id="16" name="Straight Arrow Connector 15"/>
            <p:cNvCxnSpPr/>
            <p:nvPr/>
          </p:nvCxnSpPr>
          <p:spPr>
            <a:xfrm flipV="1">
              <a:off x="4876800" y="2362200"/>
              <a:ext cx="1981200" cy="68580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683000" y="2547540"/>
              <a:ext cx="1219200" cy="923330"/>
            </a:xfrm>
            <a:prstGeom prst="rect">
              <a:avLst/>
            </a:prstGeom>
            <a:noFill/>
          </p:spPr>
          <p:txBody>
            <a:bodyPr wrap="square" rtlCol="0">
              <a:spAutoFit/>
            </a:bodyPr>
            <a:lstStyle/>
            <a:p>
              <a:pPr algn="r"/>
              <a:r>
                <a:rPr lang="en-US" sz="1800" dirty="0" smtClean="0">
                  <a:solidFill>
                    <a:srgbClr val="FFFFFF"/>
                  </a:solidFill>
                </a:rPr>
                <a:t>High biomass forests</a:t>
              </a:r>
              <a:endParaRPr lang="en-US" sz="1800" dirty="0">
                <a:solidFill>
                  <a:srgbClr val="FFFFFF"/>
                </a:solidFill>
              </a:endParaRPr>
            </a:p>
          </p:txBody>
        </p:sp>
      </p:grpSp>
      <p:sp>
        <p:nvSpPr>
          <p:cNvPr id="19" name="TextBox 18"/>
          <p:cNvSpPr txBox="1"/>
          <p:nvPr/>
        </p:nvSpPr>
        <p:spPr>
          <a:xfrm>
            <a:off x="4419600" y="233402"/>
            <a:ext cx="4419600" cy="830997"/>
          </a:xfrm>
          <a:prstGeom prst="rect">
            <a:avLst/>
          </a:prstGeom>
          <a:noFill/>
        </p:spPr>
        <p:txBody>
          <a:bodyPr wrap="square" rtlCol="0">
            <a:spAutoFit/>
          </a:bodyPr>
          <a:lstStyle/>
          <a:p>
            <a:pPr algn="ctr"/>
            <a:r>
              <a:rPr lang="en-US" dirty="0" smtClean="0">
                <a:solidFill>
                  <a:srgbClr val="FFFFFF"/>
                </a:solidFill>
              </a:rPr>
              <a:t>Estimated  Carbon Emissions from Six </a:t>
            </a:r>
            <a:r>
              <a:rPr lang="en-US" dirty="0">
                <a:solidFill>
                  <a:srgbClr val="FFFFFF"/>
                </a:solidFill>
              </a:rPr>
              <a:t>M</a:t>
            </a:r>
            <a:r>
              <a:rPr lang="en-US" dirty="0" smtClean="0">
                <a:solidFill>
                  <a:srgbClr val="FFFFFF"/>
                </a:solidFill>
              </a:rPr>
              <a:t>odels</a:t>
            </a:r>
            <a:endParaRPr lang="en-US" dirty="0">
              <a:solidFill>
                <a:srgbClr val="FFFFFF"/>
              </a:solidFill>
            </a:endParaRPr>
          </a:p>
        </p:txBody>
      </p:sp>
      <p:sp>
        <p:nvSpPr>
          <p:cNvPr id="21" name="TextBox 20"/>
          <p:cNvSpPr txBox="1"/>
          <p:nvPr/>
        </p:nvSpPr>
        <p:spPr>
          <a:xfrm>
            <a:off x="663314" y="718739"/>
            <a:ext cx="2683136" cy="461665"/>
          </a:xfrm>
          <a:prstGeom prst="rect">
            <a:avLst/>
          </a:prstGeom>
          <a:noFill/>
        </p:spPr>
        <p:txBody>
          <a:bodyPr wrap="square" rtlCol="0">
            <a:spAutoFit/>
          </a:bodyPr>
          <a:lstStyle/>
          <a:p>
            <a:r>
              <a:rPr lang="en-US" dirty="0" smtClean="0">
                <a:solidFill>
                  <a:srgbClr val="FFFFFF"/>
                </a:solidFill>
              </a:rPr>
              <a:t>Five Test </a:t>
            </a:r>
            <a:r>
              <a:rPr lang="en-US" dirty="0">
                <a:solidFill>
                  <a:srgbClr val="FFFFFF"/>
                </a:solidFill>
              </a:rPr>
              <a:t>S</a:t>
            </a:r>
            <a:r>
              <a:rPr lang="en-US" dirty="0" smtClean="0">
                <a:solidFill>
                  <a:srgbClr val="FFFFFF"/>
                </a:solidFill>
              </a:rPr>
              <a:t>ites</a:t>
            </a:r>
            <a:endParaRPr lang="en-US" dirty="0">
              <a:solidFill>
                <a:srgbClr val="FFFFFF"/>
              </a:solidFill>
            </a:endParaRPr>
          </a:p>
        </p:txBody>
      </p:sp>
      <p:sp>
        <p:nvSpPr>
          <p:cNvPr id="2" name="TextBox 1"/>
          <p:cNvSpPr txBox="1"/>
          <p:nvPr/>
        </p:nvSpPr>
        <p:spPr>
          <a:xfrm>
            <a:off x="152400" y="6096000"/>
            <a:ext cx="8839200" cy="646331"/>
          </a:xfrm>
          <a:prstGeom prst="rect">
            <a:avLst/>
          </a:prstGeom>
          <a:noFill/>
        </p:spPr>
        <p:txBody>
          <a:bodyPr wrap="square" rtlCol="0">
            <a:spAutoFit/>
          </a:bodyPr>
          <a:lstStyle/>
          <a:p>
            <a:r>
              <a:rPr lang="en-US" sz="1800" dirty="0" smtClean="0">
                <a:solidFill>
                  <a:srgbClr val="FFFFFF"/>
                </a:solidFill>
              </a:rPr>
              <a:t>French, N.H.F. </a:t>
            </a:r>
            <a:r>
              <a:rPr lang="en-US" sz="1800" i="1" dirty="0" smtClean="0">
                <a:solidFill>
                  <a:srgbClr val="FFFFFF"/>
                </a:solidFill>
              </a:rPr>
              <a:t>et al. </a:t>
            </a:r>
            <a:r>
              <a:rPr lang="en-US" sz="1800" dirty="0" smtClean="0">
                <a:solidFill>
                  <a:srgbClr val="FFFFFF"/>
                </a:solidFill>
              </a:rPr>
              <a:t>2011. Model comparisons for estimating carbon emissions.  </a:t>
            </a:r>
            <a:r>
              <a:rPr lang="en-US" sz="1800" i="1" dirty="0" smtClean="0">
                <a:solidFill>
                  <a:srgbClr val="FFFFFF"/>
                </a:solidFill>
              </a:rPr>
              <a:t>Journal of Geophysical Research </a:t>
            </a:r>
            <a:r>
              <a:rPr lang="en-US" sz="1800" dirty="0" smtClean="0">
                <a:solidFill>
                  <a:srgbClr val="FFFFFF"/>
                </a:solidFill>
              </a:rPr>
              <a:t>116, </a:t>
            </a:r>
            <a:r>
              <a:rPr lang="en-US" sz="1800" dirty="0" err="1" smtClean="0">
                <a:solidFill>
                  <a:srgbClr val="FFFFFF"/>
                </a:solidFill>
              </a:rPr>
              <a:t>doi</a:t>
            </a:r>
            <a:r>
              <a:rPr lang="en-US" sz="1800" dirty="0" smtClean="0">
                <a:solidFill>
                  <a:srgbClr val="FFFFFF"/>
                </a:solidFill>
              </a:rPr>
              <a:t>: 10.1029/2010JG001469.</a:t>
            </a:r>
            <a:endParaRPr lang="en-US" sz="1800" dirty="0">
              <a:solidFill>
                <a:srgbClr val="FFFFFF"/>
              </a:solidFill>
            </a:endParaRPr>
          </a:p>
        </p:txBody>
      </p:sp>
      <p:cxnSp>
        <p:nvCxnSpPr>
          <p:cNvPr id="6" name="Straight Arrow Connector 5"/>
          <p:cNvCxnSpPr/>
          <p:nvPr/>
        </p:nvCxnSpPr>
        <p:spPr>
          <a:xfrm flipH="1">
            <a:off x="838200" y="1676400"/>
            <a:ext cx="1447800"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1775714" y="2590800"/>
            <a:ext cx="1043686"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1040258" y="3009205"/>
            <a:ext cx="1093342" cy="4334"/>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1210714" y="3581400"/>
            <a:ext cx="521843" cy="60960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762000" y="3581400"/>
            <a:ext cx="381000" cy="381001"/>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76564323"/>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right)">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par>
                                <p:cTn id="23" presetID="22" presetClass="entr" presetSubtype="4"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8080"/>
            </a:gs>
            <a:gs pos="100000">
              <a:srgbClr val="000000"/>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2286000" y="414635"/>
            <a:ext cx="4333238" cy="584775"/>
          </a:xfrm>
          <a:prstGeom prst="rect">
            <a:avLst/>
          </a:prstGeom>
          <a:noFill/>
        </p:spPr>
        <p:txBody>
          <a:bodyPr wrap="none" rtlCol="0">
            <a:spAutoFit/>
          </a:bodyPr>
          <a:lstStyle/>
          <a:p>
            <a:r>
              <a:rPr lang="en-US" sz="3200" dirty="0" smtClean="0">
                <a:solidFill>
                  <a:schemeClr val="bg1"/>
                </a:solidFill>
              </a:rPr>
              <a:t>Disturbance Modeling</a:t>
            </a:r>
            <a:endParaRPr lang="en-US" sz="3200" dirty="0">
              <a:solidFill>
                <a:schemeClr val="bg1"/>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22802" y="1868557"/>
            <a:ext cx="4013200" cy="3009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3400" y="1868557"/>
            <a:ext cx="3279655" cy="3009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1118290" y="5307494"/>
            <a:ext cx="2109873" cy="461665"/>
          </a:xfrm>
          <a:prstGeom prst="rect">
            <a:avLst/>
          </a:prstGeom>
          <a:noFill/>
        </p:spPr>
        <p:txBody>
          <a:bodyPr wrap="none" rtlCol="0">
            <a:spAutoFit/>
          </a:bodyPr>
          <a:lstStyle/>
          <a:p>
            <a:r>
              <a:rPr lang="en-US" dirty="0" smtClean="0">
                <a:solidFill>
                  <a:schemeClr val="bg1"/>
                </a:solidFill>
              </a:rPr>
              <a:t>Event Models</a:t>
            </a:r>
            <a:endParaRPr lang="en-US" dirty="0">
              <a:solidFill>
                <a:schemeClr val="bg1"/>
              </a:solidFill>
            </a:endParaRPr>
          </a:p>
        </p:txBody>
      </p:sp>
      <p:sp>
        <p:nvSpPr>
          <p:cNvPr id="4" name="TextBox 3"/>
          <p:cNvSpPr txBox="1"/>
          <p:nvPr/>
        </p:nvSpPr>
        <p:spPr>
          <a:xfrm>
            <a:off x="5123596" y="5300866"/>
            <a:ext cx="2611612" cy="461665"/>
          </a:xfrm>
          <a:prstGeom prst="rect">
            <a:avLst/>
          </a:prstGeom>
          <a:noFill/>
        </p:spPr>
        <p:txBody>
          <a:bodyPr wrap="none" rtlCol="0">
            <a:spAutoFit/>
          </a:bodyPr>
          <a:lstStyle/>
          <a:p>
            <a:r>
              <a:rPr lang="en-US" dirty="0" smtClean="0">
                <a:solidFill>
                  <a:schemeClr val="bg1"/>
                </a:solidFill>
              </a:rPr>
              <a:t>Response Models</a:t>
            </a:r>
            <a:endParaRPr lang="en-US" dirty="0">
              <a:solidFill>
                <a:schemeClr val="bg1"/>
              </a:solidFill>
            </a:endParaRPr>
          </a:p>
        </p:txBody>
      </p:sp>
    </p:spTree>
    <p:extLst>
      <p:ext uri="{BB962C8B-B14F-4D97-AF65-F5344CB8AC3E}">
        <p14:creationId xmlns:p14="http://schemas.microsoft.com/office/powerpoint/2010/main" xmlns="" val="3467170411"/>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8080"/>
            </a:gs>
            <a:gs pos="100000">
              <a:srgbClr val="000000"/>
            </a:gs>
          </a:gsLst>
          <a:lin ang="5400000" scaled="1"/>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14400" y="1143000"/>
            <a:ext cx="7562367" cy="51647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1996767" y="207428"/>
            <a:ext cx="5397631" cy="523220"/>
          </a:xfrm>
          <a:prstGeom prst="rect">
            <a:avLst/>
          </a:prstGeom>
          <a:noFill/>
        </p:spPr>
        <p:txBody>
          <a:bodyPr wrap="none" rtlCol="0">
            <a:spAutoFit/>
          </a:bodyPr>
          <a:lstStyle/>
          <a:p>
            <a:r>
              <a:rPr lang="en-US" sz="2800" dirty="0" smtClean="0">
                <a:solidFill>
                  <a:schemeClr val="bg1"/>
                </a:solidFill>
              </a:rPr>
              <a:t>Disturbance Probability Models</a:t>
            </a:r>
            <a:endParaRPr lang="en-US" sz="2800" dirty="0">
              <a:solidFill>
                <a:schemeClr val="bg1"/>
              </a:solidFill>
            </a:endParaRPr>
          </a:p>
        </p:txBody>
      </p:sp>
    </p:spTree>
    <p:extLst>
      <p:ext uri="{BB962C8B-B14F-4D97-AF65-F5344CB8AC3E}">
        <p14:creationId xmlns:p14="http://schemas.microsoft.com/office/powerpoint/2010/main" xmlns="" val="2079578030"/>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8080"/>
            </a:gs>
            <a:gs pos="100000">
              <a:srgbClr val="000000"/>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905000" y="1600200"/>
            <a:ext cx="184731" cy="461665"/>
          </a:xfrm>
          <a:prstGeom prst="rect">
            <a:avLst/>
          </a:prstGeom>
          <a:noFill/>
        </p:spPr>
        <p:txBody>
          <a:bodyPr wrap="none" rtlCol="0">
            <a:spAutoFit/>
          </a:bodyPr>
          <a:lstStyle/>
          <a:p>
            <a:endParaRPr lang="en-US"/>
          </a:p>
        </p:txBody>
      </p:sp>
      <p:sp>
        <p:nvSpPr>
          <p:cNvPr id="3" name="TextBox 2"/>
          <p:cNvSpPr txBox="1"/>
          <p:nvPr/>
        </p:nvSpPr>
        <p:spPr>
          <a:xfrm>
            <a:off x="414130" y="152400"/>
            <a:ext cx="8382000" cy="769441"/>
          </a:xfrm>
          <a:prstGeom prst="rect">
            <a:avLst/>
          </a:prstGeom>
          <a:noFill/>
        </p:spPr>
        <p:txBody>
          <a:bodyPr wrap="square" rtlCol="0">
            <a:spAutoFit/>
          </a:bodyPr>
          <a:lstStyle/>
          <a:p>
            <a:r>
              <a:rPr lang="en-US" sz="2200" dirty="0" smtClean="0">
                <a:solidFill>
                  <a:schemeClr val="bg1"/>
                </a:solidFill>
              </a:rPr>
              <a:t>Exploring the effects of disturbance periodicity requires long records and is of the product of model or statistical analyses.</a:t>
            </a:r>
            <a:endParaRPr lang="en-US" sz="2200" dirty="0">
              <a:solidFill>
                <a:schemeClr val="bg1"/>
              </a:solidFill>
            </a:endParaRPr>
          </a:p>
        </p:txBody>
      </p:sp>
      <p:sp>
        <p:nvSpPr>
          <p:cNvPr id="4" name="TextBox 3"/>
          <p:cNvSpPr txBox="1"/>
          <p:nvPr/>
        </p:nvSpPr>
        <p:spPr>
          <a:xfrm>
            <a:off x="414130" y="142164"/>
            <a:ext cx="8262730" cy="2308324"/>
          </a:xfrm>
          <a:prstGeom prst="rect">
            <a:avLst/>
          </a:prstGeom>
          <a:noFill/>
        </p:spPr>
        <p:txBody>
          <a:bodyPr wrap="square" rtlCol="0">
            <a:spAutoFit/>
          </a:bodyPr>
          <a:lstStyle/>
          <a:p>
            <a:r>
              <a:rPr lang="en-US" sz="1800" dirty="0" smtClean="0">
                <a:solidFill>
                  <a:schemeClr val="bg1"/>
                </a:solidFill>
              </a:rPr>
              <a:t>Model fusion of topographical </a:t>
            </a:r>
            <a:r>
              <a:rPr lang="en-US" sz="1800" dirty="0">
                <a:solidFill>
                  <a:schemeClr val="bg1"/>
                </a:solidFill>
              </a:rPr>
              <a:t>data  </a:t>
            </a:r>
            <a:r>
              <a:rPr lang="en-US" sz="1800" dirty="0" smtClean="0">
                <a:solidFill>
                  <a:schemeClr val="bg1"/>
                </a:solidFill>
              </a:rPr>
              <a:t>from </a:t>
            </a:r>
            <a:r>
              <a:rPr lang="en-US" sz="1800" dirty="0">
                <a:solidFill>
                  <a:schemeClr val="bg1"/>
                </a:solidFill>
              </a:rPr>
              <a:t>the Shuttle Radar Topography Mission, satellite-based assessment of percent tree </a:t>
            </a:r>
            <a:r>
              <a:rPr lang="en-US" sz="1800" dirty="0" smtClean="0">
                <a:solidFill>
                  <a:schemeClr val="bg1"/>
                </a:solidFill>
              </a:rPr>
              <a:t>cover, </a:t>
            </a:r>
            <a:r>
              <a:rPr lang="en-US" sz="1800" dirty="0">
                <a:solidFill>
                  <a:schemeClr val="bg1"/>
                </a:solidFill>
              </a:rPr>
              <a:t>satellite burned area record using Loboda </a:t>
            </a:r>
            <a:r>
              <a:rPr lang="en-US" sz="1800" i="1" dirty="0">
                <a:solidFill>
                  <a:schemeClr val="bg1"/>
                </a:solidFill>
              </a:rPr>
              <a:t>et a</a:t>
            </a:r>
            <a:r>
              <a:rPr lang="en-US" sz="1800" dirty="0">
                <a:solidFill>
                  <a:schemeClr val="bg1"/>
                </a:solidFill>
              </a:rPr>
              <a:t>l (2007) algorithm to create regionally specific burned areas in the Russian Far East, and satellite active fire detections (2001-2009).  </a:t>
            </a:r>
            <a:endParaRPr lang="en-US" sz="1800" dirty="0" smtClean="0">
              <a:solidFill>
                <a:schemeClr val="bg1"/>
              </a:solidFill>
            </a:endParaRPr>
          </a:p>
          <a:p>
            <a:endParaRPr lang="en-US" sz="1800" dirty="0">
              <a:solidFill>
                <a:schemeClr val="bg1"/>
              </a:solidFill>
            </a:endParaRPr>
          </a:p>
          <a:p>
            <a:r>
              <a:rPr lang="en-US" sz="1800" dirty="0" smtClean="0">
                <a:solidFill>
                  <a:schemeClr val="bg1"/>
                </a:solidFill>
              </a:rPr>
              <a:t>The </a:t>
            </a:r>
            <a:r>
              <a:rPr lang="en-US" sz="1800" dirty="0">
                <a:solidFill>
                  <a:schemeClr val="bg1"/>
                </a:solidFill>
              </a:rPr>
              <a:t>active fires were reprocessed using Fire Spread Reconstruction algorithm to obtain the set of ignition points</a:t>
            </a:r>
            <a:r>
              <a:rPr lang="en-US" sz="1800" dirty="0" smtClean="0">
                <a:solidFill>
                  <a:schemeClr val="bg1"/>
                </a:solidFill>
              </a:rPr>
              <a:t>.</a:t>
            </a:r>
            <a:endParaRPr lang="en-US" sz="1800" dirty="0">
              <a:solidFill>
                <a:schemeClr val="bg1"/>
              </a:solidFill>
            </a:endParaRPr>
          </a:p>
        </p:txBody>
      </p:sp>
      <p:grpSp>
        <p:nvGrpSpPr>
          <p:cNvPr id="8" name="Group 7"/>
          <p:cNvGrpSpPr/>
          <p:nvPr/>
        </p:nvGrpSpPr>
        <p:grpSpPr>
          <a:xfrm>
            <a:off x="787173" y="1447800"/>
            <a:ext cx="7516643" cy="5015321"/>
            <a:chOff x="787173" y="1621809"/>
            <a:chExt cx="7516643" cy="5015321"/>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xmlns="" val="0"/>
                </a:ext>
              </a:extLst>
            </a:blip>
            <a:srcRect r="33694"/>
            <a:stretch/>
          </p:blipFill>
          <p:spPr>
            <a:xfrm>
              <a:off x="787173" y="1621809"/>
              <a:ext cx="7516643" cy="5015321"/>
            </a:xfrm>
            <a:prstGeom prst="rect">
              <a:avLst/>
            </a:prstGeom>
          </p:spPr>
        </p:pic>
        <p:sp>
          <p:nvSpPr>
            <p:cNvPr id="6" name="TextBox 5"/>
            <p:cNvSpPr txBox="1"/>
            <p:nvPr/>
          </p:nvSpPr>
          <p:spPr>
            <a:xfrm>
              <a:off x="863273" y="1762020"/>
              <a:ext cx="2452916" cy="369332"/>
            </a:xfrm>
            <a:prstGeom prst="rect">
              <a:avLst/>
            </a:prstGeom>
            <a:solidFill>
              <a:schemeClr val="tx1"/>
            </a:solidFill>
          </p:spPr>
          <p:txBody>
            <a:bodyPr wrap="none" rtlCol="0">
              <a:spAutoFit/>
            </a:bodyPr>
            <a:lstStyle/>
            <a:p>
              <a:r>
                <a:rPr lang="en-US" sz="1800" dirty="0" smtClean="0">
                  <a:solidFill>
                    <a:schemeClr val="bg1"/>
                  </a:solidFill>
                </a:rPr>
                <a:t>Risk of Ignition April</a:t>
              </a:r>
              <a:endParaRPr lang="en-US" sz="1800" dirty="0">
                <a:solidFill>
                  <a:schemeClr val="bg1"/>
                </a:solidFill>
              </a:endParaRPr>
            </a:p>
          </p:txBody>
        </p:sp>
        <p:sp>
          <p:nvSpPr>
            <p:cNvPr id="7" name="TextBox 6"/>
            <p:cNvSpPr txBox="1"/>
            <p:nvPr/>
          </p:nvSpPr>
          <p:spPr>
            <a:xfrm>
              <a:off x="4724400" y="1733672"/>
              <a:ext cx="2380780" cy="369332"/>
            </a:xfrm>
            <a:prstGeom prst="rect">
              <a:avLst/>
            </a:prstGeom>
            <a:solidFill>
              <a:schemeClr val="tx1"/>
            </a:solidFill>
          </p:spPr>
          <p:txBody>
            <a:bodyPr wrap="none" rtlCol="0">
              <a:spAutoFit/>
            </a:bodyPr>
            <a:lstStyle/>
            <a:p>
              <a:r>
                <a:rPr lang="en-US" sz="1800" dirty="0" smtClean="0">
                  <a:solidFill>
                    <a:schemeClr val="bg1"/>
                  </a:solidFill>
                </a:rPr>
                <a:t>Risk of Ignition July</a:t>
              </a:r>
              <a:endParaRPr lang="en-US" sz="1800" dirty="0">
                <a:solidFill>
                  <a:schemeClr val="bg1"/>
                </a:solidFill>
              </a:endParaRPr>
            </a:p>
          </p:txBody>
        </p:sp>
      </p:grpSp>
      <p:sp>
        <p:nvSpPr>
          <p:cNvPr id="9" name="TextBox 8"/>
          <p:cNvSpPr txBox="1"/>
          <p:nvPr/>
        </p:nvSpPr>
        <p:spPr>
          <a:xfrm>
            <a:off x="566530" y="304800"/>
            <a:ext cx="8382000" cy="769441"/>
          </a:xfrm>
          <a:prstGeom prst="rect">
            <a:avLst/>
          </a:prstGeom>
          <a:noFill/>
        </p:spPr>
        <p:txBody>
          <a:bodyPr wrap="square" rtlCol="0">
            <a:spAutoFit/>
          </a:bodyPr>
          <a:lstStyle/>
          <a:p>
            <a:r>
              <a:rPr lang="en-US" sz="2200" dirty="0" smtClean="0">
                <a:solidFill>
                  <a:srgbClr val="FFFFFF"/>
                </a:solidFill>
              </a:rPr>
              <a:t>Exploring the effects of disturbance periodicity requires long records and is of the product of model or statistical analyses.</a:t>
            </a:r>
            <a:endParaRPr lang="en-US" sz="2200" dirty="0">
              <a:solidFill>
                <a:srgbClr val="FFFFFF"/>
              </a:solidFill>
            </a:endParaRPr>
          </a:p>
        </p:txBody>
      </p:sp>
    </p:spTree>
    <p:extLst>
      <p:ext uri="{BB962C8B-B14F-4D97-AF65-F5344CB8AC3E}">
        <p14:creationId xmlns:p14="http://schemas.microsoft.com/office/powerpoint/2010/main" xmlns="" val="3780280165"/>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 presetClass="exit"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1" presetClass="exit" presetSubtype="0" fill="hold" grpId="1"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80" name="Picture 4" descr="Changbai Shan"/>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9938" y="1009650"/>
            <a:ext cx="7718425" cy="5145088"/>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306181" name="Text Box 5"/>
          <p:cNvSpPr txBox="1">
            <a:spLocks noChangeArrowheads="1"/>
          </p:cNvSpPr>
          <p:nvPr/>
        </p:nvSpPr>
        <p:spPr bwMode="auto">
          <a:xfrm>
            <a:off x="827088" y="317500"/>
            <a:ext cx="816601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dirty="0" smtClean="0">
                <a:solidFill>
                  <a:srgbClr val="FFFFFF"/>
                </a:solidFill>
              </a:rPr>
              <a:t>Models of the Response of Ecosystems to Disturbance</a:t>
            </a:r>
          </a:p>
        </p:txBody>
      </p:sp>
      <p:sp>
        <p:nvSpPr>
          <p:cNvPr id="306182" name="Text Box 6"/>
          <p:cNvSpPr txBox="1">
            <a:spLocks noChangeArrowheads="1"/>
          </p:cNvSpPr>
          <p:nvPr/>
        </p:nvSpPr>
        <p:spPr bwMode="auto">
          <a:xfrm>
            <a:off x="2152650" y="6251575"/>
            <a:ext cx="63627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en-US" sz="1400" b="1" dirty="0" err="1" smtClean="0">
                <a:solidFill>
                  <a:srgbClr val="FFFFFF"/>
                </a:solidFill>
              </a:rPr>
              <a:t>Changbai</a:t>
            </a:r>
            <a:r>
              <a:rPr lang="en-US" sz="1400" b="1" dirty="0" err="1">
                <a:solidFill>
                  <a:srgbClr val="FFFFFF"/>
                </a:solidFill>
              </a:rPr>
              <a:t>s</a:t>
            </a:r>
            <a:r>
              <a:rPr lang="en-US" sz="1400" b="1" dirty="0" err="1" smtClean="0">
                <a:solidFill>
                  <a:srgbClr val="FFFFFF"/>
                </a:solidFill>
              </a:rPr>
              <a:t>han</a:t>
            </a:r>
            <a:r>
              <a:rPr lang="en-US" sz="1400" b="1" dirty="0" smtClean="0">
                <a:solidFill>
                  <a:srgbClr val="FFFFFF"/>
                </a:solidFill>
              </a:rPr>
              <a:t> (Always White Mountain) on the Chinese-Korean Border</a:t>
            </a:r>
          </a:p>
        </p:txBody>
      </p:sp>
    </p:spTree>
    <p:extLst>
      <p:ext uri="{BB962C8B-B14F-4D97-AF65-F5344CB8AC3E}">
        <p14:creationId xmlns:p14="http://schemas.microsoft.com/office/powerpoint/2010/main" xmlns="" val="269507006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8080"/>
            </a:gs>
            <a:gs pos="100000">
              <a:srgbClr val="000000"/>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905000" y="1600200"/>
            <a:ext cx="184731" cy="461665"/>
          </a:xfrm>
          <a:prstGeom prst="rect">
            <a:avLst/>
          </a:prstGeom>
          <a:noFill/>
        </p:spPr>
        <p:txBody>
          <a:bodyPr wrap="none" rtlCol="0">
            <a:spAutoFit/>
          </a:bodyPr>
          <a:lstStyle/>
          <a:p>
            <a:endParaRPr lang="en-US"/>
          </a:p>
        </p:txBody>
      </p:sp>
      <p:sp>
        <p:nvSpPr>
          <p:cNvPr id="3" name="TextBox 2"/>
          <p:cNvSpPr txBox="1"/>
          <p:nvPr/>
        </p:nvSpPr>
        <p:spPr>
          <a:xfrm>
            <a:off x="414130" y="152400"/>
            <a:ext cx="8382000" cy="769441"/>
          </a:xfrm>
          <a:prstGeom prst="rect">
            <a:avLst/>
          </a:prstGeom>
          <a:noFill/>
        </p:spPr>
        <p:txBody>
          <a:bodyPr wrap="square" rtlCol="0">
            <a:spAutoFit/>
          </a:bodyPr>
          <a:lstStyle/>
          <a:p>
            <a:r>
              <a:rPr lang="en-US" sz="2200" dirty="0" smtClean="0">
                <a:solidFill>
                  <a:schemeClr val="bg1"/>
                </a:solidFill>
              </a:rPr>
              <a:t>Exploring the effects of disturbance periodicity requires long records and is of the product of model or statistical analyses.</a:t>
            </a:r>
            <a:endParaRPr lang="en-US" sz="2200" dirty="0">
              <a:solidFill>
                <a:schemeClr val="bg1"/>
              </a:solidFill>
            </a:endParaRPr>
          </a:p>
        </p:txBody>
      </p:sp>
      <p:pic>
        <p:nvPicPr>
          <p:cNvPr id="2055"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52500" y="1195388"/>
            <a:ext cx="7200900" cy="39311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TextBox 12"/>
          <p:cNvSpPr txBox="1"/>
          <p:nvPr/>
        </p:nvSpPr>
        <p:spPr>
          <a:xfrm>
            <a:off x="632346" y="5334000"/>
            <a:ext cx="7909596" cy="1323439"/>
          </a:xfrm>
          <a:prstGeom prst="rect">
            <a:avLst/>
          </a:prstGeom>
          <a:noFill/>
        </p:spPr>
        <p:txBody>
          <a:bodyPr wrap="square" rtlCol="0">
            <a:spAutoFit/>
          </a:bodyPr>
          <a:lstStyle/>
          <a:p>
            <a:r>
              <a:rPr lang="en-US" sz="2000" dirty="0">
                <a:solidFill>
                  <a:schemeClr val="bg1"/>
                </a:solidFill>
              </a:rPr>
              <a:t>The simulated forest species composition dynamics expressed as cumulative biomass (</a:t>
            </a:r>
            <a:r>
              <a:rPr lang="en-US" sz="2000" dirty="0" err="1">
                <a:solidFill>
                  <a:schemeClr val="bg1"/>
                </a:solidFill>
              </a:rPr>
              <a:t>tC</a:t>
            </a:r>
            <a:r>
              <a:rPr lang="en-US" sz="2000" dirty="0">
                <a:solidFill>
                  <a:schemeClr val="bg1"/>
                </a:solidFill>
              </a:rPr>
              <a:t>/ha) for succession from bare ground </a:t>
            </a:r>
            <a:r>
              <a:rPr lang="en-US" sz="2000" dirty="0" err="1">
                <a:solidFill>
                  <a:schemeClr val="bg1"/>
                </a:solidFill>
              </a:rPr>
              <a:t>Changbai</a:t>
            </a:r>
            <a:r>
              <a:rPr lang="en-US" sz="2000" dirty="0">
                <a:solidFill>
                  <a:schemeClr val="bg1"/>
                </a:solidFill>
              </a:rPr>
              <a:t> Mountain (People’s Republic of China/Democratic People’s Republic of </a:t>
            </a:r>
            <a:r>
              <a:rPr lang="en-US" sz="2000" dirty="0" smtClean="0">
                <a:solidFill>
                  <a:schemeClr val="bg1"/>
                </a:solidFill>
              </a:rPr>
              <a:t>Korea) </a:t>
            </a:r>
            <a:r>
              <a:rPr lang="en-US" sz="2000" dirty="0">
                <a:solidFill>
                  <a:schemeClr val="bg1"/>
                </a:solidFill>
              </a:rPr>
              <a:t>at 1500m in elevation </a:t>
            </a:r>
            <a:r>
              <a:rPr lang="en-US" sz="2000" dirty="0" smtClean="0">
                <a:solidFill>
                  <a:schemeClr val="bg1"/>
                </a:solidFill>
              </a:rPr>
              <a:t>.</a:t>
            </a:r>
            <a:endParaRPr lang="en-US" sz="2000" dirty="0">
              <a:solidFill>
                <a:schemeClr val="bg1"/>
              </a:solidFill>
            </a:endParaRPr>
          </a:p>
        </p:txBody>
      </p:sp>
    </p:spTree>
    <p:extLst>
      <p:ext uri="{BB962C8B-B14F-4D97-AF65-F5344CB8AC3E}">
        <p14:creationId xmlns:p14="http://schemas.microsoft.com/office/powerpoint/2010/main" xmlns="" val="1693174913"/>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8080"/>
            </a:gs>
            <a:gs pos="100000">
              <a:srgbClr val="000000"/>
            </a:gs>
          </a:gsLst>
          <a:lin ang="5400000" scaled="1"/>
        </a:gradFill>
        <a:effectLst/>
      </p:bgPr>
    </p:bg>
    <p:spTree>
      <p:nvGrpSpPr>
        <p:cNvPr id="1" name=""/>
        <p:cNvGrpSpPr/>
        <p:nvPr/>
      </p:nvGrpSpPr>
      <p:grpSpPr>
        <a:xfrm>
          <a:off x="0" y="0"/>
          <a:ext cx="0" cy="0"/>
          <a:chOff x="0" y="0"/>
          <a:chExt cx="0" cy="0"/>
        </a:xfrm>
      </p:grpSpPr>
      <p:grpSp>
        <p:nvGrpSpPr>
          <p:cNvPr id="2" name="Group 30"/>
          <p:cNvGrpSpPr>
            <a:grpSpLocks/>
          </p:cNvGrpSpPr>
          <p:nvPr/>
        </p:nvGrpSpPr>
        <p:grpSpPr bwMode="auto">
          <a:xfrm>
            <a:off x="533400" y="304800"/>
            <a:ext cx="4945063" cy="3154363"/>
            <a:chOff x="336" y="192"/>
            <a:chExt cx="3115" cy="1987"/>
          </a:xfrm>
        </p:grpSpPr>
        <p:grpSp>
          <p:nvGrpSpPr>
            <p:cNvPr id="3" name="Group 8"/>
            <p:cNvGrpSpPr>
              <a:grpSpLocks/>
            </p:cNvGrpSpPr>
            <p:nvPr/>
          </p:nvGrpSpPr>
          <p:grpSpPr bwMode="auto">
            <a:xfrm>
              <a:off x="336" y="192"/>
              <a:ext cx="3115" cy="1987"/>
              <a:chOff x="96" y="1008"/>
              <a:chExt cx="3115" cy="1987"/>
            </a:xfrm>
          </p:grpSpPr>
          <p:grpSp>
            <p:nvGrpSpPr>
              <p:cNvPr id="4" name="Group 9"/>
              <p:cNvGrpSpPr>
                <a:grpSpLocks/>
              </p:cNvGrpSpPr>
              <p:nvPr/>
            </p:nvGrpSpPr>
            <p:grpSpPr bwMode="auto">
              <a:xfrm>
                <a:off x="96" y="1008"/>
                <a:ext cx="3115" cy="1987"/>
                <a:chOff x="336" y="432"/>
                <a:chExt cx="3115" cy="1987"/>
              </a:xfrm>
            </p:grpSpPr>
            <p:pic>
              <p:nvPicPr>
                <p:cNvPr id="472074" name="Picture 10" descr="Gap Dynamics"/>
                <p:cNvPicPr>
                  <a:picLocks noChangeAspect="1" noChangeArrowheads="1"/>
                </p:cNvPicPr>
                <p:nvPr/>
              </p:nvPicPr>
              <p:blipFill>
                <a:blip r:embed="rId4" cstate="print"/>
                <a:srcRect t="66667"/>
                <a:stretch>
                  <a:fillRect/>
                </a:stretch>
              </p:blipFill>
              <p:spPr bwMode="auto">
                <a:xfrm>
                  <a:off x="336" y="432"/>
                  <a:ext cx="3115" cy="1987"/>
                </a:xfrm>
                <a:prstGeom prst="rect">
                  <a:avLst/>
                </a:prstGeom>
                <a:noFill/>
              </p:spPr>
            </p:pic>
            <p:sp>
              <p:nvSpPr>
                <p:cNvPr id="472075" name="Oval 11"/>
                <p:cNvSpPr>
                  <a:spLocks noChangeArrowheads="1"/>
                </p:cNvSpPr>
                <p:nvPr/>
              </p:nvSpPr>
              <p:spPr bwMode="auto">
                <a:xfrm>
                  <a:off x="1062" y="684"/>
                  <a:ext cx="439" cy="438"/>
                </a:xfrm>
                <a:prstGeom prst="ellipse">
                  <a:avLst/>
                </a:prstGeom>
                <a:solidFill>
                  <a:srgbClr val="FFFFFF"/>
                </a:solidFill>
                <a:ln w="9525">
                  <a:solidFill>
                    <a:schemeClr val="bg1"/>
                  </a:solidFill>
                  <a:round/>
                  <a:headEnd/>
                  <a:tailEnd/>
                </a:ln>
                <a:effectLst/>
              </p:spPr>
              <p:txBody>
                <a:bodyPr wrap="none" anchor="ctr"/>
                <a:lstStyle/>
                <a:p>
                  <a:pPr algn="ctr" eaLnBrk="0" hangingPunct="0"/>
                  <a:endParaRPr lang="en-US">
                    <a:solidFill>
                      <a:srgbClr val="000000"/>
                    </a:solidFill>
                    <a:latin typeface="Times New Roman" pitchFamily="18" charset="0"/>
                  </a:endParaRPr>
                </a:p>
              </p:txBody>
            </p:sp>
            <p:sp>
              <p:nvSpPr>
                <p:cNvPr id="472076" name="Oval 12"/>
                <p:cNvSpPr>
                  <a:spLocks noChangeArrowheads="1"/>
                </p:cNvSpPr>
                <p:nvPr/>
              </p:nvSpPr>
              <p:spPr bwMode="auto">
                <a:xfrm>
                  <a:off x="1440" y="816"/>
                  <a:ext cx="480" cy="528"/>
                </a:xfrm>
                <a:prstGeom prst="ellipse">
                  <a:avLst/>
                </a:prstGeom>
                <a:solidFill>
                  <a:srgbClr val="FFFFFF"/>
                </a:solidFill>
                <a:ln w="9525">
                  <a:solidFill>
                    <a:schemeClr val="bg1"/>
                  </a:solidFill>
                  <a:round/>
                  <a:headEnd/>
                  <a:tailEnd/>
                </a:ln>
                <a:effectLst/>
              </p:spPr>
              <p:txBody>
                <a:bodyPr wrap="none" anchor="ctr"/>
                <a:lstStyle/>
                <a:p>
                  <a:pPr algn="ctr" eaLnBrk="0" hangingPunct="0"/>
                  <a:endParaRPr lang="en-US">
                    <a:solidFill>
                      <a:srgbClr val="000000"/>
                    </a:solidFill>
                    <a:latin typeface="Times New Roman" pitchFamily="18" charset="0"/>
                  </a:endParaRPr>
                </a:p>
              </p:txBody>
            </p:sp>
            <p:sp>
              <p:nvSpPr>
                <p:cNvPr id="472077" name="Oval 13"/>
                <p:cNvSpPr>
                  <a:spLocks noChangeArrowheads="1"/>
                </p:cNvSpPr>
                <p:nvPr/>
              </p:nvSpPr>
              <p:spPr bwMode="auto">
                <a:xfrm>
                  <a:off x="2208" y="768"/>
                  <a:ext cx="384" cy="576"/>
                </a:xfrm>
                <a:prstGeom prst="ellipse">
                  <a:avLst/>
                </a:prstGeom>
                <a:solidFill>
                  <a:srgbClr val="FFFFFF"/>
                </a:solidFill>
                <a:ln w="9525">
                  <a:solidFill>
                    <a:schemeClr val="bg1"/>
                  </a:solidFill>
                  <a:round/>
                  <a:headEnd/>
                  <a:tailEnd/>
                </a:ln>
                <a:effectLst/>
              </p:spPr>
              <p:txBody>
                <a:bodyPr wrap="none" anchor="ctr"/>
                <a:lstStyle/>
                <a:p>
                  <a:pPr algn="ctr" eaLnBrk="0" hangingPunct="0"/>
                  <a:endParaRPr lang="en-US">
                    <a:solidFill>
                      <a:srgbClr val="000000"/>
                    </a:solidFill>
                    <a:latin typeface="Times New Roman" pitchFamily="18" charset="0"/>
                  </a:endParaRPr>
                </a:p>
              </p:txBody>
            </p:sp>
            <p:sp>
              <p:nvSpPr>
                <p:cNvPr id="472078" name="Oval 14"/>
                <p:cNvSpPr>
                  <a:spLocks noChangeArrowheads="1"/>
                </p:cNvSpPr>
                <p:nvPr/>
              </p:nvSpPr>
              <p:spPr bwMode="auto">
                <a:xfrm>
                  <a:off x="1182" y="1296"/>
                  <a:ext cx="336" cy="576"/>
                </a:xfrm>
                <a:prstGeom prst="ellipse">
                  <a:avLst/>
                </a:prstGeom>
                <a:solidFill>
                  <a:srgbClr val="FFFFFF"/>
                </a:solidFill>
                <a:ln w="9525">
                  <a:solidFill>
                    <a:schemeClr val="bg1"/>
                  </a:solidFill>
                  <a:round/>
                  <a:headEnd/>
                  <a:tailEnd/>
                </a:ln>
                <a:effectLst/>
              </p:spPr>
              <p:txBody>
                <a:bodyPr wrap="none" anchor="ctr"/>
                <a:lstStyle/>
                <a:p>
                  <a:pPr algn="ctr" eaLnBrk="0" hangingPunct="0"/>
                  <a:endParaRPr lang="en-US">
                    <a:solidFill>
                      <a:srgbClr val="000000"/>
                    </a:solidFill>
                    <a:latin typeface="Times New Roman" pitchFamily="18" charset="0"/>
                  </a:endParaRPr>
                </a:p>
              </p:txBody>
            </p:sp>
            <p:sp>
              <p:nvSpPr>
                <p:cNvPr id="472079" name="Oval 15"/>
                <p:cNvSpPr>
                  <a:spLocks noChangeArrowheads="1"/>
                </p:cNvSpPr>
                <p:nvPr/>
              </p:nvSpPr>
              <p:spPr bwMode="auto">
                <a:xfrm>
                  <a:off x="912" y="1632"/>
                  <a:ext cx="426" cy="510"/>
                </a:xfrm>
                <a:prstGeom prst="ellipse">
                  <a:avLst/>
                </a:prstGeom>
                <a:solidFill>
                  <a:srgbClr val="FFFFFF"/>
                </a:solidFill>
                <a:ln w="9525">
                  <a:solidFill>
                    <a:schemeClr val="bg1"/>
                  </a:solidFill>
                  <a:round/>
                  <a:headEnd/>
                  <a:tailEnd/>
                </a:ln>
                <a:effectLst/>
              </p:spPr>
              <p:txBody>
                <a:bodyPr wrap="none" anchor="ctr"/>
                <a:lstStyle/>
                <a:p>
                  <a:pPr algn="ctr" eaLnBrk="0" hangingPunct="0"/>
                  <a:endParaRPr lang="en-US">
                    <a:solidFill>
                      <a:srgbClr val="000000"/>
                    </a:solidFill>
                    <a:latin typeface="Times New Roman" pitchFamily="18" charset="0"/>
                  </a:endParaRPr>
                </a:p>
              </p:txBody>
            </p:sp>
          </p:grpSp>
          <p:sp>
            <p:nvSpPr>
              <p:cNvPr id="472080" name="Oval 16"/>
              <p:cNvSpPr>
                <a:spLocks noChangeArrowheads="1"/>
              </p:cNvSpPr>
              <p:nvPr/>
            </p:nvSpPr>
            <p:spPr bwMode="auto">
              <a:xfrm>
                <a:off x="576" y="1104"/>
                <a:ext cx="2400" cy="336"/>
              </a:xfrm>
              <a:prstGeom prst="ellipse">
                <a:avLst/>
              </a:prstGeom>
              <a:solidFill>
                <a:srgbClr val="FFFFFF"/>
              </a:solidFill>
              <a:ln w="9525">
                <a:solidFill>
                  <a:schemeClr val="bg1"/>
                </a:solidFill>
                <a:round/>
                <a:headEnd/>
                <a:tailEnd/>
              </a:ln>
              <a:effectLst/>
            </p:spPr>
            <p:txBody>
              <a:bodyPr wrap="none" anchor="ctr"/>
              <a:lstStyle/>
              <a:p>
                <a:pPr algn="ctr" eaLnBrk="0" hangingPunct="0"/>
                <a:r>
                  <a:rPr lang="en-US" sz="1800" dirty="0">
                    <a:solidFill>
                      <a:srgbClr val="000000"/>
                    </a:solidFill>
                  </a:rPr>
                  <a:t>Expected Biomass Change </a:t>
                </a:r>
              </a:p>
              <a:p>
                <a:pPr algn="ctr" eaLnBrk="0" hangingPunct="0"/>
                <a:r>
                  <a:rPr lang="en-US" sz="1800" dirty="0">
                    <a:solidFill>
                      <a:srgbClr val="000000"/>
                    </a:solidFill>
                  </a:rPr>
                  <a:t>Recovery from Disturbance</a:t>
                </a:r>
              </a:p>
            </p:txBody>
          </p:sp>
        </p:grpSp>
        <p:sp>
          <p:nvSpPr>
            <p:cNvPr id="472087" name="Oval 23"/>
            <p:cNvSpPr>
              <a:spLocks noChangeArrowheads="1"/>
            </p:cNvSpPr>
            <p:nvPr/>
          </p:nvSpPr>
          <p:spPr bwMode="auto">
            <a:xfrm>
              <a:off x="523" y="336"/>
              <a:ext cx="288" cy="336"/>
            </a:xfrm>
            <a:prstGeom prst="ellipse">
              <a:avLst/>
            </a:prstGeom>
            <a:solidFill>
              <a:schemeClr val="bg1"/>
            </a:solidFill>
            <a:ln w="9525">
              <a:solidFill>
                <a:schemeClr val="bg1"/>
              </a:solidFill>
              <a:round/>
              <a:headEnd/>
              <a:tailEnd/>
            </a:ln>
            <a:effectLst/>
          </p:spPr>
          <p:txBody>
            <a:bodyPr wrap="none" anchor="ctr"/>
            <a:lstStyle/>
            <a:p>
              <a:pPr algn="ctr" eaLnBrk="0" hangingPunct="0"/>
              <a:endParaRPr lang="en-US">
                <a:solidFill>
                  <a:srgbClr val="000000"/>
                </a:solidFill>
                <a:latin typeface="Times New Roman" pitchFamily="18" charset="0"/>
              </a:endParaRPr>
            </a:p>
          </p:txBody>
        </p:sp>
      </p:grpSp>
      <p:sp>
        <p:nvSpPr>
          <p:cNvPr id="472114" name="Rectangle 50"/>
          <p:cNvSpPr>
            <a:spLocks noChangeArrowheads="1"/>
          </p:cNvSpPr>
          <p:nvPr/>
        </p:nvSpPr>
        <p:spPr bwMode="auto">
          <a:xfrm>
            <a:off x="1223963" y="1166813"/>
            <a:ext cx="2249487" cy="1957387"/>
          </a:xfrm>
          <a:prstGeom prst="rect">
            <a:avLst/>
          </a:prstGeom>
          <a:solidFill>
            <a:schemeClr val="bg1"/>
          </a:solidFill>
          <a:ln w="9525">
            <a:solidFill>
              <a:schemeClr val="bg1"/>
            </a:solidFill>
            <a:miter lim="800000"/>
            <a:headEnd/>
            <a:tailEnd/>
          </a:ln>
          <a:effectLst/>
        </p:spPr>
        <p:txBody>
          <a:bodyPr wrap="none" anchor="ctr"/>
          <a:lstStyle/>
          <a:p>
            <a:pPr algn="ctr" eaLnBrk="0" hangingPunct="0"/>
            <a:endParaRPr lang="en-US">
              <a:solidFill>
                <a:srgbClr val="000000"/>
              </a:solidFill>
              <a:latin typeface="Times New Roman" pitchFamily="18" charset="0"/>
            </a:endParaRPr>
          </a:p>
        </p:txBody>
      </p:sp>
      <p:pic>
        <p:nvPicPr>
          <p:cNvPr id="472066" name="Picture 2" descr="gen_sec-old_svs_profile_crop"/>
          <p:cNvPicPr>
            <a:picLocks noChangeAspect="1" noChangeArrowheads="1"/>
          </p:cNvPicPr>
          <p:nvPr/>
        </p:nvPicPr>
        <p:blipFill>
          <a:blip r:embed="rId5" cstate="print"/>
          <a:srcRect/>
          <a:stretch>
            <a:fillRect/>
          </a:stretch>
        </p:blipFill>
        <p:spPr bwMode="auto">
          <a:xfrm>
            <a:off x="2852738" y="4937125"/>
            <a:ext cx="1358900" cy="1046163"/>
          </a:xfrm>
          <a:prstGeom prst="rect">
            <a:avLst/>
          </a:prstGeom>
          <a:noFill/>
          <a:ln w="9525">
            <a:noFill/>
            <a:miter lim="800000"/>
            <a:headEnd/>
            <a:tailEnd/>
          </a:ln>
        </p:spPr>
      </p:pic>
      <p:pic>
        <p:nvPicPr>
          <p:cNvPr id="472067" name="Picture 3" descr="gen_sec_svs_profile_crop"/>
          <p:cNvPicPr>
            <a:picLocks noChangeAspect="1" noChangeArrowheads="1"/>
          </p:cNvPicPr>
          <p:nvPr/>
        </p:nvPicPr>
        <p:blipFill>
          <a:blip r:embed="rId6" cstate="print"/>
          <a:srcRect/>
          <a:stretch>
            <a:fillRect/>
          </a:stretch>
        </p:blipFill>
        <p:spPr bwMode="auto">
          <a:xfrm>
            <a:off x="1768475" y="5586413"/>
            <a:ext cx="893763" cy="401637"/>
          </a:xfrm>
          <a:prstGeom prst="rect">
            <a:avLst/>
          </a:prstGeom>
          <a:noFill/>
        </p:spPr>
      </p:pic>
      <p:pic>
        <p:nvPicPr>
          <p:cNvPr id="472068" name="Picture 4" descr="grasslnd"/>
          <p:cNvPicPr>
            <a:picLocks noChangeAspect="1" noChangeArrowheads="1"/>
          </p:cNvPicPr>
          <p:nvPr/>
        </p:nvPicPr>
        <p:blipFill>
          <a:blip r:embed="rId7" cstate="print"/>
          <a:srcRect/>
          <a:stretch>
            <a:fillRect/>
          </a:stretch>
        </p:blipFill>
        <p:spPr bwMode="auto">
          <a:xfrm>
            <a:off x="642938" y="5816600"/>
            <a:ext cx="962025" cy="174625"/>
          </a:xfrm>
          <a:prstGeom prst="rect">
            <a:avLst/>
          </a:prstGeom>
          <a:noFill/>
        </p:spPr>
      </p:pic>
      <p:grpSp>
        <p:nvGrpSpPr>
          <p:cNvPr id="5" name="Group 5"/>
          <p:cNvGrpSpPr>
            <a:grpSpLocks/>
          </p:cNvGrpSpPr>
          <p:nvPr/>
        </p:nvGrpSpPr>
        <p:grpSpPr bwMode="auto">
          <a:xfrm>
            <a:off x="6213475" y="4332288"/>
            <a:ext cx="2563813" cy="1671637"/>
            <a:chOff x="3120" y="2496"/>
            <a:chExt cx="2302" cy="1376"/>
          </a:xfrm>
        </p:grpSpPr>
        <p:pic>
          <p:nvPicPr>
            <p:cNvPr id="472070" name="Picture 6" descr="gen_primary_svs_profile_crop"/>
            <p:cNvPicPr>
              <a:picLocks noChangeAspect="1" noChangeArrowheads="1"/>
            </p:cNvPicPr>
            <p:nvPr/>
          </p:nvPicPr>
          <p:blipFill>
            <a:blip r:embed="rId8" cstate="print"/>
            <a:srcRect/>
            <a:stretch>
              <a:fillRect/>
            </a:stretch>
          </p:blipFill>
          <p:spPr bwMode="auto">
            <a:xfrm>
              <a:off x="3120" y="2496"/>
              <a:ext cx="1150" cy="1376"/>
            </a:xfrm>
            <a:prstGeom prst="rect">
              <a:avLst/>
            </a:prstGeom>
            <a:solidFill>
              <a:srgbClr val="FFFFFF"/>
            </a:solidFill>
            <a:ln w="3175">
              <a:noFill/>
              <a:miter lim="800000"/>
              <a:headEnd/>
              <a:tailEnd/>
            </a:ln>
          </p:spPr>
        </p:pic>
        <p:pic>
          <p:nvPicPr>
            <p:cNvPr id="472071" name="Picture 7" descr="gen_primary_svs_profile_crop"/>
            <p:cNvPicPr>
              <a:picLocks noChangeAspect="1" noChangeArrowheads="1"/>
            </p:cNvPicPr>
            <p:nvPr/>
          </p:nvPicPr>
          <p:blipFill>
            <a:blip r:embed="rId8" cstate="print"/>
            <a:srcRect/>
            <a:stretch>
              <a:fillRect/>
            </a:stretch>
          </p:blipFill>
          <p:spPr bwMode="auto">
            <a:xfrm>
              <a:off x="4272" y="2496"/>
              <a:ext cx="1150" cy="1376"/>
            </a:xfrm>
            <a:prstGeom prst="rect">
              <a:avLst/>
            </a:prstGeom>
            <a:solidFill>
              <a:srgbClr val="FFFFFF"/>
            </a:solidFill>
            <a:ln w="3175">
              <a:noFill/>
              <a:miter lim="800000"/>
              <a:headEnd/>
              <a:tailEnd/>
            </a:ln>
          </p:spPr>
        </p:pic>
      </p:grpSp>
      <p:sp>
        <p:nvSpPr>
          <p:cNvPr id="472081" name="Text Box 17"/>
          <p:cNvSpPr txBox="1">
            <a:spLocks noChangeArrowheads="1"/>
          </p:cNvSpPr>
          <p:nvPr/>
        </p:nvSpPr>
        <p:spPr bwMode="auto">
          <a:xfrm>
            <a:off x="1989138" y="2136775"/>
            <a:ext cx="1600200" cy="346075"/>
          </a:xfrm>
          <a:prstGeom prst="rect">
            <a:avLst/>
          </a:prstGeom>
          <a:solidFill>
            <a:srgbClr val="00CC66"/>
          </a:solidFill>
          <a:ln w="9525">
            <a:solidFill>
              <a:schemeClr val="tx1"/>
            </a:solidFill>
            <a:miter lim="800000"/>
            <a:headEnd/>
            <a:tailEnd/>
          </a:ln>
          <a:effectLst/>
        </p:spPr>
        <p:txBody>
          <a:bodyPr>
            <a:spAutoFit/>
          </a:bodyPr>
          <a:lstStyle/>
          <a:p>
            <a:pPr algn="ctr" eaLnBrk="0" hangingPunct="0">
              <a:spcBef>
                <a:spcPct val="50000"/>
              </a:spcBef>
            </a:pPr>
            <a:r>
              <a:rPr lang="en-US" sz="1600" b="1" dirty="0">
                <a:solidFill>
                  <a:srgbClr val="3333CC"/>
                </a:solidFill>
                <a:cs typeface="Arial" charset="0"/>
              </a:rPr>
              <a:t>Carbon Sink</a:t>
            </a:r>
            <a:endParaRPr lang="en-US" sz="1800" b="1" dirty="0">
              <a:solidFill>
                <a:srgbClr val="3333CC"/>
              </a:solidFill>
              <a:cs typeface="Arial" charset="0"/>
            </a:endParaRPr>
          </a:p>
        </p:txBody>
      </p:sp>
      <p:sp>
        <p:nvSpPr>
          <p:cNvPr id="472082" name="Text Box 18"/>
          <p:cNvSpPr txBox="1">
            <a:spLocks noChangeArrowheads="1"/>
          </p:cNvSpPr>
          <p:nvPr/>
        </p:nvSpPr>
        <p:spPr bwMode="auto">
          <a:xfrm>
            <a:off x="2895600" y="1143000"/>
            <a:ext cx="1905000" cy="346075"/>
          </a:xfrm>
          <a:prstGeom prst="rect">
            <a:avLst/>
          </a:prstGeom>
          <a:solidFill>
            <a:srgbClr val="FFFF00"/>
          </a:solidFill>
          <a:ln w="9525">
            <a:solidFill>
              <a:schemeClr val="tx1"/>
            </a:solidFill>
            <a:miter lim="800000"/>
            <a:headEnd/>
            <a:tailEnd/>
          </a:ln>
          <a:effectLst/>
        </p:spPr>
        <p:txBody>
          <a:bodyPr>
            <a:spAutoFit/>
          </a:bodyPr>
          <a:lstStyle/>
          <a:p>
            <a:pPr algn="ctr" eaLnBrk="0" hangingPunct="0">
              <a:spcBef>
                <a:spcPct val="50000"/>
              </a:spcBef>
            </a:pPr>
            <a:r>
              <a:rPr lang="en-US" sz="1600" b="1" dirty="0">
                <a:solidFill>
                  <a:srgbClr val="3333CC"/>
                </a:solidFill>
                <a:cs typeface="Arial" charset="0"/>
              </a:rPr>
              <a:t>Carbon Source</a:t>
            </a:r>
            <a:endParaRPr lang="en-US" sz="1800" b="1" dirty="0">
              <a:solidFill>
                <a:srgbClr val="3333CC"/>
              </a:solidFill>
              <a:cs typeface="Arial" charset="0"/>
            </a:endParaRPr>
          </a:p>
        </p:txBody>
      </p:sp>
      <p:sp>
        <p:nvSpPr>
          <p:cNvPr id="472083" name="AutoShape 19"/>
          <p:cNvSpPr>
            <a:spLocks noChangeArrowheads="1"/>
          </p:cNvSpPr>
          <p:nvPr/>
        </p:nvSpPr>
        <p:spPr bwMode="auto">
          <a:xfrm>
            <a:off x="1524000" y="1447800"/>
            <a:ext cx="485775" cy="1671638"/>
          </a:xfrm>
          <a:prstGeom prst="upDownArrow">
            <a:avLst>
              <a:gd name="adj1" fmla="val 50000"/>
              <a:gd name="adj2" fmla="val 68824"/>
            </a:avLst>
          </a:prstGeom>
          <a:solidFill>
            <a:srgbClr val="00CC66"/>
          </a:solidFill>
          <a:ln w="9525">
            <a:solidFill>
              <a:schemeClr val="tx1"/>
            </a:solidFill>
            <a:miter lim="800000"/>
            <a:headEnd/>
            <a:tailEnd/>
          </a:ln>
          <a:effectLst/>
        </p:spPr>
        <p:txBody>
          <a:bodyPr vert="eaVert" wrap="none" anchor="ctr"/>
          <a:lstStyle/>
          <a:p>
            <a:pPr algn="ctr" eaLnBrk="0" hangingPunct="0"/>
            <a:endParaRPr lang="en-US">
              <a:solidFill>
                <a:srgbClr val="000000"/>
              </a:solidFill>
              <a:latin typeface="Times New Roman" pitchFamily="18" charset="0"/>
            </a:endParaRPr>
          </a:p>
        </p:txBody>
      </p:sp>
      <p:sp>
        <p:nvSpPr>
          <p:cNvPr id="472084" name="AutoShape 20"/>
          <p:cNvSpPr>
            <a:spLocks noChangeArrowheads="1"/>
          </p:cNvSpPr>
          <p:nvPr/>
        </p:nvSpPr>
        <p:spPr bwMode="auto">
          <a:xfrm>
            <a:off x="3429000" y="1676400"/>
            <a:ext cx="485775" cy="228600"/>
          </a:xfrm>
          <a:prstGeom prst="upDownArrow">
            <a:avLst>
              <a:gd name="adj1" fmla="val 50000"/>
              <a:gd name="adj2" fmla="val 20000"/>
            </a:avLst>
          </a:prstGeom>
          <a:solidFill>
            <a:srgbClr val="00CC66"/>
          </a:solidFill>
          <a:ln w="9525">
            <a:solidFill>
              <a:schemeClr val="tx1"/>
            </a:solidFill>
            <a:miter lim="800000"/>
            <a:headEnd/>
            <a:tailEnd/>
          </a:ln>
          <a:effectLst/>
        </p:spPr>
        <p:txBody>
          <a:bodyPr vert="eaVert" wrap="none" anchor="ctr"/>
          <a:lstStyle/>
          <a:p>
            <a:pPr algn="ctr" eaLnBrk="0" hangingPunct="0"/>
            <a:endParaRPr lang="en-US">
              <a:solidFill>
                <a:srgbClr val="000000"/>
              </a:solidFill>
              <a:latin typeface="Times New Roman" pitchFamily="18" charset="0"/>
            </a:endParaRPr>
          </a:p>
        </p:txBody>
      </p:sp>
      <p:sp>
        <p:nvSpPr>
          <p:cNvPr id="472085" name="Text Box 21"/>
          <p:cNvSpPr txBox="1">
            <a:spLocks noChangeArrowheads="1"/>
          </p:cNvSpPr>
          <p:nvPr/>
        </p:nvSpPr>
        <p:spPr bwMode="auto">
          <a:xfrm>
            <a:off x="3733800" y="1981200"/>
            <a:ext cx="1600200" cy="276999"/>
          </a:xfrm>
          <a:prstGeom prst="rect">
            <a:avLst/>
          </a:prstGeom>
          <a:solidFill>
            <a:srgbClr val="00CC66"/>
          </a:solidFill>
          <a:ln w="9525">
            <a:solidFill>
              <a:schemeClr val="tx1"/>
            </a:solidFill>
            <a:miter lim="800000"/>
            <a:headEnd/>
            <a:tailEnd/>
          </a:ln>
          <a:effectLst/>
        </p:spPr>
        <p:txBody>
          <a:bodyPr>
            <a:spAutoFit/>
          </a:bodyPr>
          <a:lstStyle/>
          <a:p>
            <a:pPr algn="ctr" eaLnBrk="0" hangingPunct="0">
              <a:spcBef>
                <a:spcPct val="50000"/>
              </a:spcBef>
            </a:pPr>
            <a:r>
              <a:rPr lang="en-US" sz="1200" b="1" dirty="0" smtClean="0">
                <a:solidFill>
                  <a:srgbClr val="3333CC"/>
                </a:solidFill>
                <a:cs typeface="Arial" charset="0"/>
              </a:rPr>
              <a:t>Weak Carbon </a:t>
            </a:r>
            <a:r>
              <a:rPr lang="en-US" sz="1200" b="1" dirty="0">
                <a:solidFill>
                  <a:srgbClr val="3333CC"/>
                </a:solidFill>
                <a:cs typeface="Arial" charset="0"/>
              </a:rPr>
              <a:t>Sink</a:t>
            </a:r>
            <a:endParaRPr lang="en-US" sz="1400" b="1" dirty="0">
              <a:solidFill>
                <a:srgbClr val="3333CC"/>
              </a:solidFill>
              <a:cs typeface="Arial" charset="0"/>
            </a:endParaRPr>
          </a:p>
        </p:txBody>
      </p:sp>
      <p:sp>
        <p:nvSpPr>
          <p:cNvPr id="472086" name="AutoShape 22"/>
          <p:cNvSpPr>
            <a:spLocks noChangeArrowheads="1"/>
          </p:cNvSpPr>
          <p:nvPr/>
        </p:nvSpPr>
        <p:spPr bwMode="auto">
          <a:xfrm>
            <a:off x="2362200" y="1371600"/>
            <a:ext cx="485775" cy="533400"/>
          </a:xfrm>
          <a:prstGeom prst="upDownArrow">
            <a:avLst>
              <a:gd name="adj1" fmla="val 50000"/>
              <a:gd name="adj2" fmla="val 21961"/>
            </a:avLst>
          </a:prstGeom>
          <a:solidFill>
            <a:srgbClr val="FFFF00"/>
          </a:solidFill>
          <a:ln w="9525">
            <a:solidFill>
              <a:schemeClr val="tx1"/>
            </a:solidFill>
            <a:miter lim="800000"/>
            <a:headEnd/>
            <a:tailEnd/>
          </a:ln>
          <a:effectLst/>
        </p:spPr>
        <p:txBody>
          <a:bodyPr vert="eaVert" wrap="none" anchor="ctr"/>
          <a:lstStyle/>
          <a:p>
            <a:pPr algn="ctr" eaLnBrk="0" hangingPunct="0"/>
            <a:endParaRPr lang="en-US">
              <a:solidFill>
                <a:srgbClr val="000000"/>
              </a:solidFill>
              <a:latin typeface="Times New Roman" pitchFamily="18" charset="0"/>
            </a:endParaRPr>
          </a:p>
        </p:txBody>
      </p:sp>
      <p:grpSp>
        <p:nvGrpSpPr>
          <p:cNvPr id="6" name="Group 24"/>
          <p:cNvGrpSpPr>
            <a:grpSpLocks/>
          </p:cNvGrpSpPr>
          <p:nvPr/>
        </p:nvGrpSpPr>
        <p:grpSpPr bwMode="auto">
          <a:xfrm>
            <a:off x="609600" y="6172200"/>
            <a:ext cx="8153400" cy="366713"/>
            <a:chOff x="384" y="3888"/>
            <a:chExt cx="5136" cy="231"/>
          </a:xfrm>
        </p:grpSpPr>
        <p:sp>
          <p:nvSpPr>
            <p:cNvPr id="472089" name="Line 25"/>
            <p:cNvSpPr>
              <a:spLocks noChangeShapeType="1"/>
            </p:cNvSpPr>
            <p:nvPr/>
          </p:nvSpPr>
          <p:spPr bwMode="auto">
            <a:xfrm>
              <a:off x="384" y="3888"/>
              <a:ext cx="5136" cy="0"/>
            </a:xfrm>
            <a:prstGeom prst="line">
              <a:avLst/>
            </a:prstGeom>
            <a:noFill/>
            <a:ln w="57150">
              <a:solidFill>
                <a:schemeClr val="bg1"/>
              </a:solidFill>
              <a:round/>
              <a:headEnd/>
              <a:tailEnd type="triangle" w="med" len="med"/>
            </a:ln>
            <a:effectLst/>
          </p:spPr>
          <p:txBody>
            <a:bodyPr/>
            <a:lstStyle/>
            <a:p>
              <a:pPr algn="ctr" eaLnBrk="0" hangingPunct="0"/>
              <a:endParaRPr lang="en-US">
                <a:solidFill>
                  <a:srgbClr val="000000"/>
                </a:solidFill>
                <a:latin typeface="Times New Roman" pitchFamily="18" charset="0"/>
              </a:endParaRPr>
            </a:p>
          </p:txBody>
        </p:sp>
        <p:sp>
          <p:nvSpPr>
            <p:cNvPr id="472090" name="Text Box 26"/>
            <p:cNvSpPr txBox="1">
              <a:spLocks noChangeArrowheads="1"/>
            </p:cNvSpPr>
            <p:nvPr/>
          </p:nvSpPr>
          <p:spPr bwMode="auto">
            <a:xfrm>
              <a:off x="2400" y="3888"/>
              <a:ext cx="415" cy="231"/>
            </a:xfrm>
            <a:prstGeom prst="rect">
              <a:avLst/>
            </a:prstGeom>
            <a:noFill/>
            <a:ln w="9525">
              <a:noFill/>
              <a:miter lim="800000"/>
              <a:headEnd/>
              <a:tailEnd/>
            </a:ln>
            <a:effectLst/>
          </p:spPr>
          <p:txBody>
            <a:bodyPr wrap="none">
              <a:spAutoFit/>
            </a:bodyPr>
            <a:lstStyle/>
            <a:p>
              <a:pPr algn="ctr" eaLnBrk="0" hangingPunct="0"/>
              <a:r>
                <a:rPr lang="en-US" sz="1800">
                  <a:solidFill>
                    <a:srgbClr val="FFFFFF"/>
                  </a:solidFill>
                  <a:latin typeface="Times New Roman" pitchFamily="18" charset="0"/>
                </a:rPr>
                <a:t>time</a:t>
              </a:r>
            </a:p>
          </p:txBody>
        </p:sp>
      </p:grpSp>
      <p:sp>
        <p:nvSpPr>
          <p:cNvPr id="472091" name="Text Box 27"/>
          <p:cNvSpPr txBox="1">
            <a:spLocks noChangeArrowheads="1"/>
          </p:cNvSpPr>
          <p:nvPr/>
        </p:nvSpPr>
        <p:spPr bwMode="auto">
          <a:xfrm>
            <a:off x="6088063" y="3938588"/>
            <a:ext cx="2741612" cy="366712"/>
          </a:xfrm>
          <a:prstGeom prst="rect">
            <a:avLst/>
          </a:prstGeom>
          <a:noFill/>
          <a:ln w="9525">
            <a:noFill/>
            <a:miter lim="800000"/>
            <a:headEnd/>
            <a:tailEnd/>
          </a:ln>
          <a:effectLst/>
        </p:spPr>
        <p:txBody>
          <a:bodyPr wrap="none">
            <a:spAutoFit/>
          </a:bodyPr>
          <a:lstStyle/>
          <a:p>
            <a:pPr algn="ctr" eaLnBrk="0" hangingPunct="0"/>
            <a:r>
              <a:rPr lang="en-US" sz="1800" dirty="0">
                <a:solidFill>
                  <a:srgbClr val="000000"/>
                </a:solidFill>
                <a:latin typeface="Times New Roman" pitchFamily="18" charset="0"/>
              </a:rPr>
              <a:t> </a:t>
            </a:r>
            <a:r>
              <a:rPr lang="en-US" sz="1600" dirty="0">
                <a:solidFill>
                  <a:srgbClr val="FFFFFF"/>
                </a:solidFill>
              </a:rPr>
              <a:t>Mature forest is a mosaic</a:t>
            </a:r>
            <a:r>
              <a:rPr lang="en-US" sz="1600" dirty="0">
                <a:solidFill>
                  <a:srgbClr val="000000"/>
                </a:solidFill>
              </a:rPr>
              <a:t>.</a:t>
            </a:r>
          </a:p>
        </p:txBody>
      </p:sp>
      <p:sp>
        <p:nvSpPr>
          <p:cNvPr id="472092" name="Text Box 28"/>
          <p:cNvSpPr txBox="1">
            <a:spLocks noChangeArrowheads="1"/>
          </p:cNvSpPr>
          <p:nvPr/>
        </p:nvSpPr>
        <p:spPr bwMode="auto">
          <a:xfrm>
            <a:off x="5927725" y="498475"/>
            <a:ext cx="2835275" cy="2835275"/>
          </a:xfrm>
          <a:prstGeom prst="rect">
            <a:avLst/>
          </a:prstGeom>
          <a:noFill/>
          <a:ln w="9525">
            <a:noFill/>
            <a:miter lim="800000"/>
            <a:headEnd/>
            <a:tailEnd/>
          </a:ln>
          <a:effectLst/>
        </p:spPr>
        <p:txBody>
          <a:bodyPr>
            <a:spAutoFit/>
          </a:bodyPr>
          <a:lstStyle/>
          <a:p>
            <a:pPr algn="ctr" eaLnBrk="0" hangingPunct="0"/>
            <a:r>
              <a:rPr lang="en-US" sz="2000" dirty="0">
                <a:solidFill>
                  <a:srgbClr val="FFFFFF"/>
                </a:solidFill>
              </a:rPr>
              <a:t>Carbon disturbance recovery dynamics are non-linear as the all-aged successional patches become desynchronized to produce the mixed-aged mature-forest mosaic. </a:t>
            </a:r>
          </a:p>
        </p:txBody>
      </p:sp>
      <p:grpSp>
        <p:nvGrpSpPr>
          <p:cNvPr id="7" name="Group 37"/>
          <p:cNvGrpSpPr>
            <a:grpSpLocks/>
          </p:cNvGrpSpPr>
          <p:nvPr/>
        </p:nvGrpSpPr>
        <p:grpSpPr bwMode="auto">
          <a:xfrm>
            <a:off x="4379913" y="4325938"/>
            <a:ext cx="1681162" cy="1682750"/>
            <a:chOff x="2876" y="2847"/>
            <a:chExt cx="964" cy="944"/>
          </a:xfrm>
        </p:grpSpPr>
        <p:pic>
          <p:nvPicPr>
            <p:cNvPr id="472097" name="Picture 33" descr="gen_sec-old_svs_profile_crop"/>
            <p:cNvPicPr>
              <a:picLocks noChangeAspect="1" noChangeArrowheads="1"/>
            </p:cNvPicPr>
            <p:nvPr/>
          </p:nvPicPr>
          <p:blipFill>
            <a:blip r:embed="rId5" cstate="print"/>
            <a:srcRect l="33333" r="51282"/>
            <a:stretch>
              <a:fillRect/>
            </a:stretch>
          </p:blipFill>
          <p:spPr bwMode="auto">
            <a:xfrm>
              <a:off x="2876" y="2847"/>
              <a:ext cx="322" cy="944"/>
            </a:xfrm>
            <a:prstGeom prst="rect">
              <a:avLst/>
            </a:prstGeom>
            <a:noFill/>
            <a:ln w="9525">
              <a:noFill/>
              <a:miter lim="800000"/>
              <a:headEnd/>
              <a:tailEnd/>
            </a:ln>
          </p:spPr>
        </p:pic>
        <p:pic>
          <p:nvPicPr>
            <p:cNvPr id="472098" name="Picture 34" descr="gen_sec-old_svs_profile_crop"/>
            <p:cNvPicPr>
              <a:picLocks noChangeAspect="1" noChangeArrowheads="1"/>
            </p:cNvPicPr>
            <p:nvPr/>
          </p:nvPicPr>
          <p:blipFill>
            <a:blip r:embed="rId5" cstate="print"/>
            <a:srcRect l="33333" r="51282"/>
            <a:stretch>
              <a:fillRect/>
            </a:stretch>
          </p:blipFill>
          <p:spPr bwMode="auto">
            <a:xfrm>
              <a:off x="3064" y="2847"/>
              <a:ext cx="321" cy="944"/>
            </a:xfrm>
            <a:prstGeom prst="rect">
              <a:avLst/>
            </a:prstGeom>
            <a:noFill/>
            <a:ln w="9525">
              <a:noFill/>
              <a:miter lim="800000"/>
              <a:headEnd/>
              <a:tailEnd/>
            </a:ln>
          </p:spPr>
        </p:pic>
        <p:pic>
          <p:nvPicPr>
            <p:cNvPr id="472099" name="Picture 35" descr="gen_sec-old_svs_profile_crop"/>
            <p:cNvPicPr>
              <a:picLocks noChangeAspect="1" noChangeArrowheads="1"/>
            </p:cNvPicPr>
            <p:nvPr/>
          </p:nvPicPr>
          <p:blipFill>
            <a:blip r:embed="rId5" cstate="print"/>
            <a:srcRect l="33333" r="51282"/>
            <a:stretch>
              <a:fillRect/>
            </a:stretch>
          </p:blipFill>
          <p:spPr bwMode="auto">
            <a:xfrm>
              <a:off x="3305" y="2847"/>
              <a:ext cx="321" cy="944"/>
            </a:xfrm>
            <a:prstGeom prst="rect">
              <a:avLst/>
            </a:prstGeom>
            <a:noFill/>
            <a:ln w="9525">
              <a:noFill/>
              <a:miter lim="800000"/>
              <a:headEnd/>
              <a:tailEnd/>
            </a:ln>
          </p:spPr>
        </p:pic>
        <p:pic>
          <p:nvPicPr>
            <p:cNvPr id="472100" name="Picture 36" descr="gen_sec-old_svs_profile_crop"/>
            <p:cNvPicPr>
              <a:picLocks noChangeAspect="1" noChangeArrowheads="1"/>
            </p:cNvPicPr>
            <p:nvPr/>
          </p:nvPicPr>
          <p:blipFill>
            <a:blip r:embed="rId5" cstate="print"/>
            <a:srcRect l="33333" r="51282"/>
            <a:stretch>
              <a:fillRect/>
            </a:stretch>
          </p:blipFill>
          <p:spPr bwMode="auto">
            <a:xfrm>
              <a:off x="3519" y="2847"/>
              <a:ext cx="321" cy="944"/>
            </a:xfrm>
            <a:prstGeom prst="rect">
              <a:avLst/>
            </a:prstGeom>
            <a:noFill/>
            <a:ln w="9525">
              <a:noFill/>
              <a:miter lim="800000"/>
              <a:headEnd/>
              <a:tailEnd/>
            </a:ln>
          </p:spPr>
        </p:pic>
      </p:grpSp>
      <p:sp>
        <p:nvSpPr>
          <p:cNvPr id="472093" name="Text Box 29"/>
          <p:cNvSpPr txBox="1">
            <a:spLocks noChangeArrowheads="1"/>
          </p:cNvSpPr>
          <p:nvPr/>
        </p:nvSpPr>
        <p:spPr bwMode="auto">
          <a:xfrm>
            <a:off x="304800" y="4267200"/>
            <a:ext cx="3124200" cy="1006475"/>
          </a:xfrm>
          <a:prstGeom prst="rect">
            <a:avLst/>
          </a:prstGeom>
          <a:noFill/>
          <a:ln w="9525">
            <a:noFill/>
            <a:miter lim="800000"/>
            <a:headEnd/>
            <a:tailEnd/>
          </a:ln>
          <a:effectLst/>
        </p:spPr>
        <p:txBody>
          <a:bodyPr>
            <a:spAutoFit/>
          </a:bodyPr>
          <a:lstStyle/>
          <a:p>
            <a:pPr algn="ctr" eaLnBrk="0" hangingPunct="0"/>
            <a:r>
              <a:rPr lang="en-US" sz="2000" dirty="0">
                <a:solidFill>
                  <a:srgbClr val="FFFFFF"/>
                </a:solidFill>
              </a:rPr>
              <a:t>Successional patches recovering from disturbance</a:t>
            </a:r>
          </a:p>
        </p:txBody>
      </p:sp>
      <p:grpSp>
        <p:nvGrpSpPr>
          <p:cNvPr id="8" name="Group 48"/>
          <p:cNvGrpSpPr>
            <a:grpSpLocks/>
          </p:cNvGrpSpPr>
          <p:nvPr/>
        </p:nvGrpSpPr>
        <p:grpSpPr bwMode="auto">
          <a:xfrm>
            <a:off x="4067175" y="1658938"/>
            <a:ext cx="3425825" cy="4648200"/>
            <a:chOff x="2562" y="1045"/>
            <a:chExt cx="2158" cy="2928"/>
          </a:xfrm>
        </p:grpSpPr>
        <p:sp>
          <p:nvSpPr>
            <p:cNvPr id="472110" name="Oval 46"/>
            <p:cNvSpPr>
              <a:spLocks noChangeArrowheads="1"/>
            </p:cNvSpPr>
            <p:nvPr/>
          </p:nvSpPr>
          <p:spPr bwMode="auto">
            <a:xfrm>
              <a:off x="2562" y="1045"/>
              <a:ext cx="153" cy="148"/>
            </a:xfrm>
            <a:prstGeom prst="ellipse">
              <a:avLst/>
            </a:prstGeom>
            <a:solidFill>
              <a:srgbClr val="3333FF"/>
            </a:solidFill>
            <a:ln w="9525">
              <a:solidFill>
                <a:schemeClr val="tx1"/>
              </a:solidFill>
              <a:round/>
              <a:headEnd/>
              <a:tailEnd/>
            </a:ln>
            <a:effectLst/>
          </p:spPr>
          <p:txBody>
            <a:bodyPr wrap="none" anchor="ctr"/>
            <a:lstStyle/>
            <a:p>
              <a:pPr algn="ctr" eaLnBrk="0" hangingPunct="0"/>
              <a:endParaRPr lang="en-US">
                <a:solidFill>
                  <a:srgbClr val="000000"/>
                </a:solidFill>
                <a:latin typeface="Times New Roman" pitchFamily="18" charset="0"/>
              </a:endParaRPr>
            </a:p>
          </p:txBody>
        </p:sp>
        <p:sp>
          <p:nvSpPr>
            <p:cNvPr id="472111" name="Oval 47"/>
            <p:cNvSpPr>
              <a:spLocks noChangeArrowheads="1"/>
            </p:cNvSpPr>
            <p:nvPr/>
          </p:nvSpPr>
          <p:spPr bwMode="auto">
            <a:xfrm>
              <a:off x="4567" y="3825"/>
              <a:ext cx="153" cy="148"/>
            </a:xfrm>
            <a:prstGeom prst="ellipse">
              <a:avLst/>
            </a:prstGeom>
            <a:solidFill>
              <a:srgbClr val="3333FF"/>
            </a:solidFill>
            <a:ln w="9525">
              <a:solidFill>
                <a:schemeClr val="tx1"/>
              </a:solidFill>
              <a:round/>
              <a:headEnd/>
              <a:tailEnd/>
            </a:ln>
            <a:effectLst/>
          </p:spPr>
          <p:txBody>
            <a:bodyPr wrap="none" anchor="ctr"/>
            <a:lstStyle/>
            <a:p>
              <a:pPr algn="ctr" eaLnBrk="0" hangingPunct="0"/>
              <a:endParaRPr lang="en-US">
                <a:solidFill>
                  <a:srgbClr val="000000"/>
                </a:solidFill>
                <a:latin typeface="Times New Roman" pitchFamily="18" charset="0"/>
              </a:endParaRPr>
            </a:p>
          </p:txBody>
        </p:sp>
      </p:grpSp>
      <p:grpSp>
        <p:nvGrpSpPr>
          <p:cNvPr id="9" name="Group 49"/>
          <p:cNvGrpSpPr>
            <a:grpSpLocks/>
          </p:cNvGrpSpPr>
          <p:nvPr/>
        </p:nvGrpSpPr>
        <p:grpSpPr bwMode="auto">
          <a:xfrm>
            <a:off x="947738" y="1330325"/>
            <a:ext cx="4452937" cy="4984750"/>
            <a:chOff x="597" y="838"/>
            <a:chExt cx="2805" cy="3140"/>
          </a:xfrm>
        </p:grpSpPr>
        <p:sp>
          <p:nvSpPr>
            <p:cNvPr id="472102" name="Oval 38"/>
            <p:cNvSpPr>
              <a:spLocks noChangeArrowheads="1"/>
            </p:cNvSpPr>
            <p:nvPr/>
          </p:nvSpPr>
          <p:spPr bwMode="auto">
            <a:xfrm>
              <a:off x="597" y="3820"/>
              <a:ext cx="153" cy="148"/>
            </a:xfrm>
            <a:prstGeom prst="ellipse">
              <a:avLst/>
            </a:prstGeom>
            <a:solidFill>
              <a:srgbClr val="FFFF00"/>
            </a:solidFill>
            <a:ln w="9525">
              <a:solidFill>
                <a:schemeClr val="tx1"/>
              </a:solidFill>
              <a:round/>
              <a:headEnd/>
              <a:tailEnd/>
            </a:ln>
            <a:effectLst/>
          </p:spPr>
          <p:txBody>
            <a:bodyPr wrap="none" anchor="ctr"/>
            <a:lstStyle/>
            <a:p>
              <a:pPr algn="ctr" eaLnBrk="0" hangingPunct="0"/>
              <a:endParaRPr lang="en-US">
                <a:solidFill>
                  <a:srgbClr val="000000"/>
                </a:solidFill>
                <a:latin typeface="Times New Roman" pitchFamily="18" charset="0"/>
              </a:endParaRPr>
            </a:p>
          </p:txBody>
        </p:sp>
        <p:sp>
          <p:nvSpPr>
            <p:cNvPr id="472103" name="Oval 39"/>
            <p:cNvSpPr>
              <a:spLocks noChangeArrowheads="1"/>
            </p:cNvSpPr>
            <p:nvPr/>
          </p:nvSpPr>
          <p:spPr bwMode="auto">
            <a:xfrm>
              <a:off x="720" y="1845"/>
              <a:ext cx="153" cy="148"/>
            </a:xfrm>
            <a:prstGeom prst="ellipse">
              <a:avLst/>
            </a:prstGeom>
            <a:solidFill>
              <a:srgbClr val="FFFF00"/>
            </a:solidFill>
            <a:ln w="9525">
              <a:solidFill>
                <a:schemeClr val="tx1"/>
              </a:solidFill>
              <a:round/>
              <a:headEnd/>
              <a:tailEnd/>
            </a:ln>
            <a:effectLst/>
          </p:spPr>
          <p:txBody>
            <a:bodyPr wrap="none" anchor="ctr"/>
            <a:lstStyle/>
            <a:p>
              <a:pPr algn="ctr" eaLnBrk="0" hangingPunct="0"/>
              <a:endParaRPr lang="en-US">
                <a:solidFill>
                  <a:srgbClr val="000000"/>
                </a:solidFill>
                <a:latin typeface="Times New Roman" pitchFamily="18" charset="0"/>
              </a:endParaRPr>
            </a:p>
          </p:txBody>
        </p:sp>
        <p:sp>
          <p:nvSpPr>
            <p:cNvPr id="472104" name="Oval 40"/>
            <p:cNvSpPr>
              <a:spLocks noChangeArrowheads="1"/>
            </p:cNvSpPr>
            <p:nvPr/>
          </p:nvSpPr>
          <p:spPr bwMode="auto">
            <a:xfrm>
              <a:off x="836" y="1469"/>
              <a:ext cx="153" cy="148"/>
            </a:xfrm>
            <a:prstGeom prst="ellipse">
              <a:avLst/>
            </a:prstGeom>
            <a:solidFill>
              <a:srgbClr val="FF9900"/>
            </a:solidFill>
            <a:ln w="9525">
              <a:solidFill>
                <a:schemeClr val="tx1"/>
              </a:solidFill>
              <a:round/>
              <a:headEnd/>
              <a:tailEnd/>
            </a:ln>
            <a:effectLst/>
          </p:spPr>
          <p:txBody>
            <a:bodyPr wrap="none" anchor="ctr"/>
            <a:lstStyle/>
            <a:p>
              <a:pPr algn="ctr" eaLnBrk="0" hangingPunct="0"/>
              <a:endParaRPr lang="en-US">
                <a:solidFill>
                  <a:srgbClr val="000000"/>
                </a:solidFill>
                <a:latin typeface="Times New Roman" pitchFamily="18" charset="0"/>
              </a:endParaRPr>
            </a:p>
          </p:txBody>
        </p:sp>
        <p:sp>
          <p:nvSpPr>
            <p:cNvPr id="472105" name="Oval 41"/>
            <p:cNvSpPr>
              <a:spLocks noChangeArrowheads="1"/>
            </p:cNvSpPr>
            <p:nvPr/>
          </p:nvSpPr>
          <p:spPr bwMode="auto">
            <a:xfrm>
              <a:off x="1297" y="3817"/>
              <a:ext cx="153" cy="148"/>
            </a:xfrm>
            <a:prstGeom prst="ellipse">
              <a:avLst/>
            </a:prstGeom>
            <a:solidFill>
              <a:srgbClr val="FF9900"/>
            </a:solidFill>
            <a:ln w="9525">
              <a:solidFill>
                <a:schemeClr val="tx1"/>
              </a:solidFill>
              <a:round/>
              <a:headEnd/>
              <a:tailEnd/>
            </a:ln>
            <a:effectLst/>
          </p:spPr>
          <p:txBody>
            <a:bodyPr wrap="none" anchor="ctr"/>
            <a:lstStyle/>
            <a:p>
              <a:pPr algn="ctr" eaLnBrk="0" hangingPunct="0"/>
              <a:endParaRPr lang="en-US">
                <a:solidFill>
                  <a:srgbClr val="000000"/>
                </a:solidFill>
                <a:latin typeface="Times New Roman" pitchFamily="18" charset="0"/>
              </a:endParaRPr>
            </a:p>
          </p:txBody>
        </p:sp>
        <p:sp>
          <p:nvSpPr>
            <p:cNvPr id="472106" name="Oval 42"/>
            <p:cNvSpPr>
              <a:spLocks noChangeArrowheads="1"/>
            </p:cNvSpPr>
            <p:nvPr/>
          </p:nvSpPr>
          <p:spPr bwMode="auto">
            <a:xfrm>
              <a:off x="996" y="1138"/>
              <a:ext cx="153" cy="148"/>
            </a:xfrm>
            <a:prstGeom prst="ellipse">
              <a:avLst/>
            </a:prstGeom>
            <a:solidFill>
              <a:srgbClr val="FF0000"/>
            </a:solidFill>
            <a:ln w="9525">
              <a:solidFill>
                <a:schemeClr val="tx1"/>
              </a:solidFill>
              <a:round/>
              <a:headEnd/>
              <a:tailEnd/>
            </a:ln>
            <a:effectLst/>
          </p:spPr>
          <p:txBody>
            <a:bodyPr wrap="none" anchor="ctr"/>
            <a:lstStyle/>
            <a:p>
              <a:pPr algn="ctr" eaLnBrk="0" hangingPunct="0"/>
              <a:endParaRPr lang="en-US">
                <a:solidFill>
                  <a:srgbClr val="000000"/>
                </a:solidFill>
                <a:latin typeface="Times New Roman" pitchFamily="18" charset="0"/>
              </a:endParaRPr>
            </a:p>
          </p:txBody>
        </p:sp>
        <p:sp>
          <p:nvSpPr>
            <p:cNvPr id="472107" name="Oval 43"/>
            <p:cNvSpPr>
              <a:spLocks noChangeArrowheads="1"/>
            </p:cNvSpPr>
            <p:nvPr/>
          </p:nvSpPr>
          <p:spPr bwMode="auto">
            <a:xfrm>
              <a:off x="2169" y="3823"/>
              <a:ext cx="153" cy="148"/>
            </a:xfrm>
            <a:prstGeom prst="ellipse">
              <a:avLst/>
            </a:prstGeom>
            <a:solidFill>
              <a:srgbClr val="FF0000"/>
            </a:solidFill>
            <a:ln w="9525">
              <a:solidFill>
                <a:schemeClr val="tx1"/>
              </a:solidFill>
              <a:round/>
              <a:headEnd/>
              <a:tailEnd/>
            </a:ln>
            <a:effectLst/>
          </p:spPr>
          <p:txBody>
            <a:bodyPr wrap="none" anchor="ctr"/>
            <a:lstStyle/>
            <a:p>
              <a:pPr algn="ctr" eaLnBrk="0" hangingPunct="0"/>
              <a:endParaRPr lang="en-US">
                <a:solidFill>
                  <a:srgbClr val="000000"/>
                </a:solidFill>
                <a:latin typeface="Times New Roman" pitchFamily="18" charset="0"/>
              </a:endParaRPr>
            </a:p>
          </p:txBody>
        </p:sp>
        <p:sp>
          <p:nvSpPr>
            <p:cNvPr id="472108" name="Oval 44"/>
            <p:cNvSpPr>
              <a:spLocks noChangeArrowheads="1"/>
            </p:cNvSpPr>
            <p:nvPr/>
          </p:nvSpPr>
          <p:spPr bwMode="auto">
            <a:xfrm>
              <a:off x="1240" y="838"/>
              <a:ext cx="153" cy="148"/>
            </a:xfrm>
            <a:prstGeom prst="ellipse">
              <a:avLst/>
            </a:prstGeom>
            <a:solidFill>
              <a:srgbClr val="CC00CC"/>
            </a:solidFill>
            <a:ln w="9525">
              <a:solidFill>
                <a:schemeClr val="tx1"/>
              </a:solidFill>
              <a:round/>
              <a:headEnd/>
              <a:tailEnd/>
            </a:ln>
            <a:effectLst/>
          </p:spPr>
          <p:txBody>
            <a:bodyPr wrap="none" anchor="ctr"/>
            <a:lstStyle/>
            <a:p>
              <a:pPr algn="ctr" eaLnBrk="0" hangingPunct="0"/>
              <a:endParaRPr lang="en-US">
                <a:solidFill>
                  <a:srgbClr val="000000"/>
                </a:solidFill>
                <a:latin typeface="Times New Roman" pitchFamily="18" charset="0"/>
              </a:endParaRPr>
            </a:p>
          </p:txBody>
        </p:sp>
        <p:sp>
          <p:nvSpPr>
            <p:cNvPr id="472109" name="Oval 45"/>
            <p:cNvSpPr>
              <a:spLocks noChangeArrowheads="1"/>
            </p:cNvSpPr>
            <p:nvPr/>
          </p:nvSpPr>
          <p:spPr bwMode="auto">
            <a:xfrm>
              <a:off x="3249" y="3830"/>
              <a:ext cx="153" cy="148"/>
            </a:xfrm>
            <a:prstGeom prst="ellipse">
              <a:avLst/>
            </a:prstGeom>
            <a:solidFill>
              <a:srgbClr val="CC00CC"/>
            </a:solidFill>
            <a:ln w="9525">
              <a:solidFill>
                <a:schemeClr val="tx1"/>
              </a:solidFill>
              <a:round/>
              <a:headEnd/>
              <a:tailEnd/>
            </a:ln>
            <a:effectLst/>
          </p:spPr>
          <p:txBody>
            <a:bodyPr wrap="none" anchor="ctr"/>
            <a:lstStyle/>
            <a:p>
              <a:pPr algn="ctr" eaLnBrk="0" hangingPunct="0"/>
              <a:endParaRPr lang="en-US">
                <a:solidFill>
                  <a:srgbClr val="000000"/>
                </a:solidFill>
                <a:latin typeface="Times New Roman" pitchFamily="18" charset="0"/>
              </a:endParaRPr>
            </a:p>
          </p:txBody>
        </p:sp>
      </p:grpSp>
    </p:spTree>
    <p:extLst>
      <p:ext uri="{BB962C8B-B14F-4D97-AF65-F5344CB8AC3E}">
        <p14:creationId xmlns:p14="http://schemas.microsoft.com/office/powerpoint/2010/main" xmlns="" val="253329571"/>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from="(-#ppt_w/2)" to="(#ppt_x)" calcmode="lin" valueType="num">
                                      <p:cBhvr>
                                        <p:cTn id="7" dur="600" fill="hold">
                                          <p:stCondLst>
                                            <p:cond delay="0"/>
                                          </p:stCondLst>
                                        </p:cTn>
                                        <p:tgtEl>
                                          <p:spTgt spid="6"/>
                                        </p:tgtEl>
                                        <p:attrNameLst>
                                          <p:attrName>ppt_x</p:attrName>
                                        </p:attrNameLst>
                                      </p:cBhvr>
                                    </p:anim>
                                    <p:anim from="0" to="-1.0" calcmode="lin" valueType="num">
                                      <p:cBhvr>
                                        <p:cTn id="8" dur="200" decel="50000" autoRev="1" fill="hold">
                                          <p:stCondLst>
                                            <p:cond delay="600"/>
                                          </p:stCondLst>
                                        </p:cTn>
                                        <p:tgtEl>
                                          <p:spTgt spid="6"/>
                                        </p:tgtEl>
                                        <p:attrNameLst>
                                          <p:attrName>xshear</p:attrName>
                                        </p:attrNameLst>
                                      </p:cBhvr>
                                    </p:anim>
                                    <p:animScale>
                                      <p:cBhvr>
                                        <p:cTn id="9" dur="200" decel="100000" autoRev="1" fill="hold">
                                          <p:stCondLst>
                                            <p:cond delay="600"/>
                                          </p:stCondLst>
                                        </p:cTn>
                                        <p:tgtEl>
                                          <p:spTgt spid="6"/>
                                        </p:tgtEl>
                                      </p:cBhvr>
                                      <p:from x="100000" y="100000"/>
                                      <p:to x="80000" y="100000"/>
                                    </p:animScale>
                                    <p:anim by="(#ppt_h/3+#ppt_w*0.1)" calcmode="lin" valueType="num">
                                      <p:cBhvr additive="sum">
                                        <p:cTn id="10" dur="200" decel="100000" autoRev="1" fill="hold">
                                          <p:stCondLst>
                                            <p:cond delay="600"/>
                                          </p:stCondLst>
                                        </p:cTn>
                                        <p:tgtEl>
                                          <p:spTgt spid="6"/>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14" presetClass="entr" presetSubtype="5"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vertical)">
                                      <p:cBhvr>
                                        <p:cTn id="15" dur="500"/>
                                        <p:tgtEl>
                                          <p:spTgt spid="2"/>
                                        </p:tgtEl>
                                      </p:cBhvr>
                                    </p:animEffect>
                                  </p:childTnLst>
                                </p:cTn>
                              </p:par>
                              <p:par>
                                <p:cTn id="16" presetID="14" presetClass="entr" presetSubtype="5" fill="hold" grpId="0" nodeType="withEffect">
                                  <p:stCondLst>
                                    <p:cond delay="0"/>
                                  </p:stCondLst>
                                  <p:childTnLst>
                                    <p:set>
                                      <p:cBhvr>
                                        <p:cTn id="17" dur="1" fill="hold">
                                          <p:stCondLst>
                                            <p:cond delay="0"/>
                                          </p:stCondLst>
                                        </p:cTn>
                                        <p:tgtEl>
                                          <p:spTgt spid="472114"/>
                                        </p:tgtEl>
                                        <p:attrNameLst>
                                          <p:attrName>style.visibility</p:attrName>
                                        </p:attrNameLst>
                                      </p:cBhvr>
                                      <p:to>
                                        <p:strVal val="visible"/>
                                      </p:to>
                                    </p:set>
                                    <p:animEffect transition="in" filter="randombar(vertical)">
                                      <p:cBhvr>
                                        <p:cTn id="18" dur="500"/>
                                        <p:tgtEl>
                                          <p:spTgt spid="472114"/>
                                        </p:tgtEl>
                                      </p:cBhvr>
                                    </p:animEffect>
                                  </p:childTnLst>
                                </p:cTn>
                              </p:par>
                              <p:par>
                                <p:cTn id="19" presetID="15"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472066"/>
                                        </p:tgtEl>
                                        <p:attrNameLst>
                                          <p:attrName>style.visibility</p:attrName>
                                        </p:attrNameLst>
                                      </p:cBhvr>
                                      <p:to>
                                        <p:strVal val="visible"/>
                                      </p:to>
                                    </p:set>
                                    <p:anim calcmode="lin" valueType="num">
                                      <p:cBhvr>
                                        <p:cTn id="29" dur="500" fill="hold"/>
                                        <p:tgtEl>
                                          <p:spTgt spid="472066"/>
                                        </p:tgtEl>
                                        <p:attrNameLst>
                                          <p:attrName>ppt_w</p:attrName>
                                        </p:attrNameLst>
                                      </p:cBhvr>
                                      <p:tavLst>
                                        <p:tav tm="0">
                                          <p:val>
                                            <p:fltVal val="0"/>
                                          </p:val>
                                        </p:tav>
                                        <p:tav tm="100000">
                                          <p:val>
                                            <p:strVal val="#ppt_w"/>
                                          </p:val>
                                        </p:tav>
                                      </p:tavLst>
                                    </p:anim>
                                    <p:anim calcmode="lin" valueType="num">
                                      <p:cBhvr>
                                        <p:cTn id="30" dur="500" fill="hold"/>
                                        <p:tgtEl>
                                          <p:spTgt spid="472066"/>
                                        </p:tgtEl>
                                        <p:attrNameLst>
                                          <p:attrName>ppt_h</p:attrName>
                                        </p:attrNameLst>
                                      </p:cBhvr>
                                      <p:tavLst>
                                        <p:tav tm="0">
                                          <p:val>
                                            <p:fltVal val="0"/>
                                          </p:val>
                                        </p:tav>
                                        <p:tav tm="100000">
                                          <p:val>
                                            <p:strVal val="#ppt_h"/>
                                          </p:val>
                                        </p:tav>
                                      </p:tavLst>
                                    </p:anim>
                                  </p:childTnLst>
                                </p:cTn>
                              </p:par>
                              <p:par>
                                <p:cTn id="31" presetID="23" presetClass="entr" presetSubtype="16" fill="hold" nodeType="withEffect">
                                  <p:stCondLst>
                                    <p:cond delay="0"/>
                                  </p:stCondLst>
                                  <p:childTnLst>
                                    <p:set>
                                      <p:cBhvr>
                                        <p:cTn id="32" dur="1" fill="hold">
                                          <p:stCondLst>
                                            <p:cond delay="0"/>
                                          </p:stCondLst>
                                        </p:cTn>
                                        <p:tgtEl>
                                          <p:spTgt spid="472067"/>
                                        </p:tgtEl>
                                        <p:attrNameLst>
                                          <p:attrName>style.visibility</p:attrName>
                                        </p:attrNameLst>
                                      </p:cBhvr>
                                      <p:to>
                                        <p:strVal val="visible"/>
                                      </p:to>
                                    </p:set>
                                    <p:anim calcmode="lin" valueType="num">
                                      <p:cBhvr>
                                        <p:cTn id="33" dur="500" fill="hold"/>
                                        <p:tgtEl>
                                          <p:spTgt spid="472067"/>
                                        </p:tgtEl>
                                        <p:attrNameLst>
                                          <p:attrName>ppt_w</p:attrName>
                                        </p:attrNameLst>
                                      </p:cBhvr>
                                      <p:tavLst>
                                        <p:tav tm="0">
                                          <p:val>
                                            <p:fltVal val="0"/>
                                          </p:val>
                                        </p:tav>
                                        <p:tav tm="100000">
                                          <p:val>
                                            <p:strVal val="#ppt_w"/>
                                          </p:val>
                                        </p:tav>
                                      </p:tavLst>
                                    </p:anim>
                                    <p:anim calcmode="lin" valueType="num">
                                      <p:cBhvr>
                                        <p:cTn id="34" dur="500" fill="hold"/>
                                        <p:tgtEl>
                                          <p:spTgt spid="472067"/>
                                        </p:tgtEl>
                                        <p:attrNameLst>
                                          <p:attrName>ppt_h</p:attrName>
                                        </p:attrNameLst>
                                      </p:cBhvr>
                                      <p:tavLst>
                                        <p:tav tm="0">
                                          <p:val>
                                            <p:fltVal val="0"/>
                                          </p:val>
                                        </p:tav>
                                        <p:tav tm="100000">
                                          <p:val>
                                            <p:strVal val="#ppt_h"/>
                                          </p:val>
                                        </p:tav>
                                      </p:tavLst>
                                    </p:anim>
                                  </p:childTnLst>
                                </p:cTn>
                              </p:par>
                              <p:par>
                                <p:cTn id="35" presetID="23" presetClass="entr" presetSubtype="16" fill="hold" nodeType="withEffect">
                                  <p:stCondLst>
                                    <p:cond delay="0"/>
                                  </p:stCondLst>
                                  <p:childTnLst>
                                    <p:set>
                                      <p:cBhvr>
                                        <p:cTn id="36" dur="1" fill="hold">
                                          <p:stCondLst>
                                            <p:cond delay="0"/>
                                          </p:stCondLst>
                                        </p:cTn>
                                        <p:tgtEl>
                                          <p:spTgt spid="472068"/>
                                        </p:tgtEl>
                                        <p:attrNameLst>
                                          <p:attrName>style.visibility</p:attrName>
                                        </p:attrNameLst>
                                      </p:cBhvr>
                                      <p:to>
                                        <p:strVal val="visible"/>
                                      </p:to>
                                    </p:set>
                                    <p:anim calcmode="lin" valueType="num">
                                      <p:cBhvr>
                                        <p:cTn id="37" dur="500" fill="hold"/>
                                        <p:tgtEl>
                                          <p:spTgt spid="472068"/>
                                        </p:tgtEl>
                                        <p:attrNameLst>
                                          <p:attrName>ppt_w</p:attrName>
                                        </p:attrNameLst>
                                      </p:cBhvr>
                                      <p:tavLst>
                                        <p:tav tm="0">
                                          <p:val>
                                            <p:fltVal val="0"/>
                                          </p:val>
                                        </p:tav>
                                        <p:tav tm="100000">
                                          <p:val>
                                            <p:strVal val="#ppt_w"/>
                                          </p:val>
                                        </p:tav>
                                      </p:tavLst>
                                    </p:anim>
                                    <p:anim calcmode="lin" valueType="num">
                                      <p:cBhvr>
                                        <p:cTn id="38" dur="500" fill="hold"/>
                                        <p:tgtEl>
                                          <p:spTgt spid="472068"/>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childTnLst>
                                </p:cTn>
                              </p:par>
                              <p:par>
                                <p:cTn id="43" presetID="23" presetClass="entr" presetSubtype="16" fill="hold" nodeType="withEffect">
                                  <p:stCondLst>
                                    <p:cond delay="0"/>
                                  </p:stCondLst>
                                  <p:childTnLst>
                                    <p:set>
                                      <p:cBhvr>
                                        <p:cTn id="44" dur="1" fill="hold">
                                          <p:stCondLst>
                                            <p:cond delay="0"/>
                                          </p:stCondLst>
                                        </p:cTn>
                                        <p:tgtEl>
                                          <p:spTgt spid="472093">
                                            <p:txEl>
                                              <p:pRg st="0" end="0"/>
                                            </p:txEl>
                                          </p:spTgt>
                                        </p:tgtEl>
                                        <p:attrNameLst>
                                          <p:attrName>style.visibility</p:attrName>
                                        </p:attrNameLst>
                                      </p:cBhvr>
                                      <p:to>
                                        <p:strVal val="visible"/>
                                      </p:to>
                                    </p:set>
                                    <p:anim calcmode="lin" valueType="num">
                                      <p:cBhvr>
                                        <p:cTn id="45" dur="500" fill="hold"/>
                                        <p:tgtEl>
                                          <p:spTgt spid="472093">
                                            <p:txEl>
                                              <p:pRg st="0" end="0"/>
                                            </p:txEl>
                                          </p:spTgt>
                                        </p:tgtEl>
                                        <p:attrNameLst>
                                          <p:attrName>ppt_w</p:attrName>
                                        </p:attrNameLst>
                                      </p:cBhvr>
                                      <p:tavLst>
                                        <p:tav tm="0">
                                          <p:val>
                                            <p:fltVal val="0"/>
                                          </p:val>
                                        </p:tav>
                                        <p:tav tm="100000">
                                          <p:val>
                                            <p:strVal val="#ppt_w"/>
                                          </p:val>
                                        </p:tav>
                                      </p:tavLst>
                                    </p:anim>
                                    <p:anim calcmode="lin" valueType="num">
                                      <p:cBhvr>
                                        <p:cTn id="46" dur="500" fill="hold"/>
                                        <p:tgtEl>
                                          <p:spTgt spid="47209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5"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 calcmode="lin" valueType="num">
                                      <p:cBhvr>
                                        <p:cTn id="5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xit" presetSubtype="2" fill="hold" grpId="1" nodeType="clickEffect">
                                  <p:stCondLst>
                                    <p:cond delay="0"/>
                                  </p:stCondLst>
                                  <p:childTnLst>
                                    <p:animEffect transition="out" filter="wipe(right)">
                                      <p:cBhvr>
                                        <p:cTn id="58" dur="500"/>
                                        <p:tgtEl>
                                          <p:spTgt spid="472114"/>
                                        </p:tgtEl>
                                      </p:cBhvr>
                                    </p:animEffect>
                                    <p:set>
                                      <p:cBhvr>
                                        <p:cTn id="59" dur="1" fill="hold">
                                          <p:stCondLst>
                                            <p:cond delay="499"/>
                                          </p:stCondLst>
                                        </p:cTn>
                                        <p:tgtEl>
                                          <p:spTgt spid="472114"/>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9"/>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472083"/>
                                        </p:tgtEl>
                                        <p:attrNameLst>
                                          <p:attrName>style.visibility</p:attrName>
                                        </p:attrNameLst>
                                      </p:cBhvr>
                                      <p:to>
                                        <p:strVal val="visible"/>
                                      </p:to>
                                    </p:set>
                                    <p:animEffect transition="in" filter="randombar(horizontal)">
                                      <p:cBhvr>
                                        <p:cTn id="70" dur="500"/>
                                        <p:tgtEl>
                                          <p:spTgt spid="472083"/>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472081"/>
                                        </p:tgtEl>
                                        <p:attrNameLst>
                                          <p:attrName>style.visibility</p:attrName>
                                        </p:attrNameLst>
                                      </p:cBhvr>
                                      <p:to>
                                        <p:strVal val="visible"/>
                                      </p:to>
                                    </p:set>
                                    <p:animEffect transition="in" filter="randombar(horizontal)">
                                      <p:cBhvr>
                                        <p:cTn id="73" dur="500"/>
                                        <p:tgtEl>
                                          <p:spTgt spid="472081"/>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5" fill="hold" grpId="0" nodeType="clickEffect">
                                  <p:stCondLst>
                                    <p:cond delay="0"/>
                                  </p:stCondLst>
                                  <p:childTnLst>
                                    <p:set>
                                      <p:cBhvr>
                                        <p:cTn id="77" dur="1" fill="hold">
                                          <p:stCondLst>
                                            <p:cond delay="0"/>
                                          </p:stCondLst>
                                        </p:cTn>
                                        <p:tgtEl>
                                          <p:spTgt spid="472086"/>
                                        </p:tgtEl>
                                        <p:attrNameLst>
                                          <p:attrName>style.visibility</p:attrName>
                                        </p:attrNameLst>
                                      </p:cBhvr>
                                      <p:to>
                                        <p:strVal val="visible"/>
                                      </p:to>
                                    </p:set>
                                    <p:animEffect transition="in" filter="randombar(vertical)">
                                      <p:cBhvr>
                                        <p:cTn id="78" dur="500"/>
                                        <p:tgtEl>
                                          <p:spTgt spid="472086"/>
                                        </p:tgtEl>
                                      </p:cBhvr>
                                    </p:animEffect>
                                  </p:childTnLst>
                                </p:cTn>
                              </p:par>
                              <p:par>
                                <p:cTn id="79" presetID="14" presetClass="entr" presetSubtype="5" fill="hold" grpId="0" nodeType="withEffect">
                                  <p:stCondLst>
                                    <p:cond delay="0"/>
                                  </p:stCondLst>
                                  <p:childTnLst>
                                    <p:set>
                                      <p:cBhvr>
                                        <p:cTn id="80" dur="1" fill="hold">
                                          <p:stCondLst>
                                            <p:cond delay="0"/>
                                          </p:stCondLst>
                                        </p:cTn>
                                        <p:tgtEl>
                                          <p:spTgt spid="472082"/>
                                        </p:tgtEl>
                                        <p:attrNameLst>
                                          <p:attrName>style.visibility</p:attrName>
                                        </p:attrNameLst>
                                      </p:cBhvr>
                                      <p:to>
                                        <p:strVal val="visible"/>
                                      </p:to>
                                    </p:set>
                                    <p:animEffect transition="in" filter="randombar(vertical)">
                                      <p:cBhvr>
                                        <p:cTn id="81" dur="500"/>
                                        <p:tgtEl>
                                          <p:spTgt spid="472082"/>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5" fill="hold" grpId="0" nodeType="clickEffect">
                                  <p:stCondLst>
                                    <p:cond delay="0"/>
                                  </p:stCondLst>
                                  <p:childTnLst>
                                    <p:set>
                                      <p:cBhvr>
                                        <p:cTn id="85" dur="1" fill="hold">
                                          <p:stCondLst>
                                            <p:cond delay="0"/>
                                          </p:stCondLst>
                                        </p:cTn>
                                        <p:tgtEl>
                                          <p:spTgt spid="472085"/>
                                        </p:tgtEl>
                                        <p:attrNameLst>
                                          <p:attrName>style.visibility</p:attrName>
                                        </p:attrNameLst>
                                      </p:cBhvr>
                                      <p:to>
                                        <p:strVal val="visible"/>
                                      </p:to>
                                    </p:set>
                                    <p:animEffect transition="in" filter="randombar(vertical)">
                                      <p:cBhvr>
                                        <p:cTn id="86" dur="500"/>
                                        <p:tgtEl>
                                          <p:spTgt spid="472085"/>
                                        </p:tgtEl>
                                      </p:cBhvr>
                                    </p:animEffect>
                                  </p:childTnLst>
                                </p:cTn>
                              </p:par>
                              <p:par>
                                <p:cTn id="87" presetID="14" presetClass="entr" presetSubtype="5" fill="hold" grpId="0" nodeType="withEffect">
                                  <p:stCondLst>
                                    <p:cond delay="0"/>
                                  </p:stCondLst>
                                  <p:childTnLst>
                                    <p:set>
                                      <p:cBhvr>
                                        <p:cTn id="88" dur="1" fill="hold">
                                          <p:stCondLst>
                                            <p:cond delay="0"/>
                                          </p:stCondLst>
                                        </p:cTn>
                                        <p:tgtEl>
                                          <p:spTgt spid="472084"/>
                                        </p:tgtEl>
                                        <p:attrNameLst>
                                          <p:attrName>style.visibility</p:attrName>
                                        </p:attrNameLst>
                                      </p:cBhvr>
                                      <p:to>
                                        <p:strVal val="visible"/>
                                      </p:to>
                                    </p:set>
                                    <p:animEffect transition="in" filter="randombar(vertical)">
                                      <p:cBhvr>
                                        <p:cTn id="89" dur="500"/>
                                        <p:tgtEl>
                                          <p:spTgt spid="472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114" grpId="0" animBg="1"/>
      <p:bldP spid="472114" grpId="1" animBg="1"/>
      <p:bldP spid="472081" grpId="0" animBg="1"/>
      <p:bldP spid="472082" grpId="0" animBg="1"/>
      <p:bldP spid="472083" grpId="0" animBg="1"/>
      <p:bldP spid="472084" grpId="0" animBg="1"/>
      <p:bldP spid="472085" grpId="0" animBg="1"/>
      <p:bldP spid="47208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8080"/>
            </a:gs>
            <a:gs pos="100000">
              <a:srgbClr val="000000"/>
            </a:gs>
          </a:gsLst>
          <a:lin ang="5400000" scaled="1"/>
        </a:gra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00836" y="1330657"/>
            <a:ext cx="7010400" cy="18406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00836" y="3323659"/>
            <a:ext cx="7008813" cy="18454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619836" y="5169073"/>
            <a:ext cx="7848600" cy="1323439"/>
          </a:xfrm>
          <a:prstGeom prst="rect">
            <a:avLst/>
          </a:prstGeom>
          <a:noFill/>
        </p:spPr>
        <p:txBody>
          <a:bodyPr wrap="square" rtlCol="0">
            <a:spAutoFit/>
          </a:bodyPr>
          <a:lstStyle/>
          <a:p>
            <a:pPr algn="ctr"/>
            <a:r>
              <a:rPr lang="en-US" sz="2000" dirty="0" smtClean="0">
                <a:solidFill>
                  <a:schemeClr val="bg1"/>
                </a:solidFill>
              </a:rPr>
              <a:t>Each </a:t>
            </a:r>
            <a:r>
              <a:rPr lang="en-US" sz="2000" dirty="0">
                <a:solidFill>
                  <a:schemeClr val="bg1"/>
                </a:solidFill>
              </a:rPr>
              <a:t>graph displays composition by the dominant genera.  The base cases in each of the pairs of graphs represent the successional dynamics from a bare ground condition in year 0 for 350 years of ecological </a:t>
            </a:r>
            <a:r>
              <a:rPr lang="en-US" sz="2000" dirty="0" smtClean="0">
                <a:solidFill>
                  <a:schemeClr val="bg1"/>
                </a:solidFill>
              </a:rPr>
              <a:t>succession.</a:t>
            </a:r>
            <a:endParaRPr lang="en-US" sz="2000" dirty="0">
              <a:solidFill>
                <a:schemeClr val="bg1"/>
              </a:solidFill>
            </a:endParaRPr>
          </a:p>
        </p:txBody>
      </p:sp>
      <p:sp>
        <p:nvSpPr>
          <p:cNvPr id="5" name="TextBox 4"/>
          <p:cNvSpPr txBox="1"/>
          <p:nvPr/>
        </p:nvSpPr>
        <p:spPr>
          <a:xfrm>
            <a:off x="609600" y="152400"/>
            <a:ext cx="7848600" cy="954107"/>
          </a:xfrm>
          <a:prstGeom prst="rect">
            <a:avLst/>
          </a:prstGeom>
          <a:noFill/>
        </p:spPr>
        <p:txBody>
          <a:bodyPr wrap="square" rtlCol="0">
            <a:spAutoFit/>
          </a:bodyPr>
          <a:lstStyle/>
          <a:p>
            <a:pPr algn="ctr"/>
            <a:r>
              <a:rPr lang="en-US" sz="2800" dirty="0">
                <a:solidFill>
                  <a:schemeClr val="bg1"/>
                </a:solidFill>
              </a:rPr>
              <a:t>Cumulative biomass</a:t>
            </a:r>
            <a:r>
              <a:rPr lang="en-US" sz="2800" b="1" dirty="0">
                <a:solidFill>
                  <a:schemeClr val="bg1"/>
                </a:solidFill>
              </a:rPr>
              <a:t> </a:t>
            </a:r>
            <a:r>
              <a:rPr lang="en-US" sz="2800" dirty="0">
                <a:solidFill>
                  <a:schemeClr val="bg1"/>
                </a:solidFill>
              </a:rPr>
              <a:t>(</a:t>
            </a:r>
            <a:r>
              <a:rPr lang="en-US" sz="2800" dirty="0" err="1">
                <a:solidFill>
                  <a:schemeClr val="bg1"/>
                </a:solidFill>
              </a:rPr>
              <a:t>tC</a:t>
            </a:r>
            <a:r>
              <a:rPr lang="en-US" sz="2800" dirty="0">
                <a:solidFill>
                  <a:schemeClr val="bg1"/>
                </a:solidFill>
              </a:rPr>
              <a:t> ha</a:t>
            </a:r>
            <a:r>
              <a:rPr lang="en-US" sz="2800" baseline="30000" dirty="0">
                <a:solidFill>
                  <a:schemeClr val="bg1"/>
                </a:solidFill>
              </a:rPr>
              <a:t>-1</a:t>
            </a:r>
            <a:r>
              <a:rPr lang="en-US" sz="2800" dirty="0">
                <a:solidFill>
                  <a:schemeClr val="bg1"/>
                </a:solidFill>
              </a:rPr>
              <a:t>) of species from model simulations for two locations in Russia.  </a:t>
            </a:r>
          </a:p>
        </p:txBody>
      </p:sp>
      <p:sp>
        <p:nvSpPr>
          <p:cNvPr id="3" name="Up-Down Arrow 2"/>
          <p:cNvSpPr/>
          <p:nvPr/>
        </p:nvSpPr>
        <p:spPr>
          <a:xfrm>
            <a:off x="238836" y="1374303"/>
            <a:ext cx="762000" cy="3686016"/>
          </a:xfrm>
          <a:prstGeom prst="upDownArrow">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BASE</a:t>
            </a:r>
          </a:p>
          <a:p>
            <a:pPr algn="ctr"/>
            <a:r>
              <a:rPr lang="en-US" b="1" dirty="0" smtClean="0">
                <a:solidFill>
                  <a:schemeClr val="tx1"/>
                </a:solidFill>
              </a:rPr>
              <a:t> CASE</a:t>
            </a:r>
            <a:endParaRPr lang="en-US" b="1" dirty="0">
              <a:solidFill>
                <a:schemeClr val="tx1"/>
              </a:solidFill>
            </a:endParaRPr>
          </a:p>
        </p:txBody>
      </p:sp>
      <p:sp>
        <p:nvSpPr>
          <p:cNvPr id="7" name="Up-Down Arrow 6"/>
          <p:cNvSpPr/>
          <p:nvPr/>
        </p:nvSpPr>
        <p:spPr>
          <a:xfrm>
            <a:off x="8077200" y="1483057"/>
            <a:ext cx="762000" cy="3686016"/>
          </a:xfrm>
          <a:prstGeom prst="upDownArrow">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WARMING</a:t>
            </a:r>
            <a:endParaRPr lang="en-US" sz="2000" b="1" dirty="0">
              <a:solidFill>
                <a:schemeClr val="tx1"/>
              </a:solidFill>
            </a:endParaRPr>
          </a:p>
        </p:txBody>
      </p:sp>
    </p:spTree>
    <p:extLst>
      <p:ext uri="{BB962C8B-B14F-4D97-AF65-F5344CB8AC3E}">
        <p14:creationId xmlns:p14="http://schemas.microsoft.com/office/powerpoint/2010/main" xmlns="" val="37933595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C:\Users\hhs\Documents\Powerpoint Files\Presentations 2011\NASA October Meeting\Jackie Images\UVAFE_historical_totalCarbon_40year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23860" y="3433498"/>
            <a:ext cx="5343940" cy="3430881"/>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xmlns="" val="0"/>
              </a:ext>
            </a:extLst>
          </a:blip>
          <a:srcRect l="2224" r="1379" b="5888"/>
          <a:stretch/>
        </p:blipFill>
        <p:spPr>
          <a:xfrm>
            <a:off x="3743738" y="0"/>
            <a:ext cx="5324062" cy="3445400"/>
          </a:xfrm>
          <a:prstGeom prst="rect">
            <a:avLst/>
          </a:prstGeom>
        </p:spPr>
      </p:pic>
      <p:sp>
        <p:nvSpPr>
          <p:cNvPr id="3" name="TextBox 2"/>
          <p:cNvSpPr txBox="1"/>
          <p:nvPr/>
        </p:nvSpPr>
        <p:spPr>
          <a:xfrm>
            <a:off x="475968" y="2291238"/>
            <a:ext cx="2667000" cy="2308324"/>
          </a:xfrm>
          <a:prstGeom prst="rect">
            <a:avLst/>
          </a:prstGeom>
          <a:noFill/>
        </p:spPr>
        <p:txBody>
          <a:bodyPr wrap="square" rtlCol="0">
            <a:spAutoFit/>
          </a:bodyPr>
          <a:lstStyle/>
          <a:p>
            <a:r>
              <a:rPr lang="en-US" dirty="0" smtClean="0">
                <a:solidFill>
                  <a:schemeClr val="bg1"/>
                </a:solidFill>
              </a:rPr>
              <a:t>Expected Carbon Storage at Different Ages after Disturbance for Russian Forests</a:t>
            </a:r>
            <a:endParaRPr lang="en-US" dirty="0">
              <a:solidFill>
                <a:schemeClr val="bg1"/>
              </a:solidFill>
            </a:endParaRPr>
          </a:p>
        </p:txBody>
      </p:sp>
      <p:sp>
        <p:nvSpPr>
          <p:cNvPr id="4" name="TextBox 3"/>
          <p:cNvSpPr txBox="1"/>
          <p:nvPr/>
        </p:nvSpPr>
        <p:spPr>
          <a:xfrm>
            <a:off x="1847143" y="6154045"/>
            <a:ext cx="1468672" cy="461665"/>
          </a:xfrm>
          <a:prstGeom prst="rect">
            <a:avLst/>
          </a:prstGeom>
          <a:noFill/>
        </p:spPr>
        <p:txBody>
          <a:bodyPr wrap="none" rtlCol="0">
            <a:spAutoFit/>
          </a:bodyPr>
          <a:lstStyle/>
          <a:p>
            <a:r>
              <a:rPr lang="en-US" dirty="0" smtClean="0">
                <a:solidFill>
                  <a:schemeClr val="bg1"/>
                </a:solidFill>
              </a:rPr>
              <a:t>40 Years</a:t>
            </a:r>
            <a:endParaRPr lang="en-US" dirty="0">
              <a:solidFill>
                <a:schemeClr val="bg1"/>
              </a:solidFill>
            </a:endParaRPr>
          </a:p>
        </p:txBody>
      </p:sp>
      <p:sp>
        <p:nvSpPr>
          <p:cNvPr id="9" name="TextBox 8"/>
          <p:cNvSpPr txBox="1"/>
          <p:nvPr/>
        </p:nvSpPr>
        <p:spPr>
          <a:xfrm>
            <a:off x="1833349" y="381000"/>
            <a:ext cx="1656223" cy="461665"/>
          </a:xfrm>
          <a:prstGeom prst="rect">
            <a:avLst/>
          </a:prstGeom>
          <a:noFill/>
        </p:spPr>
        <p:txBody>
          <a:bodyPr wrap="none" rtlCol="0">
            <a:spAutoFit/>
          </a:bodyPr>
          <a:lstStyle/>
          <a:p>
            <a:r>
              <a:rPr lang="en-US" dirty="0" smtClean="0">
                <a:solidFill>
                  <a:schemeClr val="bg1"/>
                </a:solidFill>
              </a:rPr>
              <a:t>240 Years</a:t>
            </a:r>
            <a:endParaRPr lang="en-US" dirty="0">
              <a:solidFill>
                <a:schemeClr val="bg1"/>
              </a:solidFill>
            </a:endParaRPr>
          </a:p>
        </p:txBody>
      </p:sp>
    </p:spTree>
    <p:extLst>
      <p:ext uri="{BB962C8B-B14F-4D97-AF65-F5344CB8AC3E}">
        <p14:creationId xmlns:p14="http://schemas.microsoft.com/office/powerpoint/2010/main" xmlns="" val="414852722"/>
      </p:ext>
    </p:extLst>
  </p:cSld>
  <p:clrMapOvr>
    <a:masterClrMapping/>
  </p:clrMapOvr>
  <p:transition>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8080"/>
            </a:gs>
            <a:gs pos="100000">
              <a:srgbClr val="000000"/>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905000" y="1600200"/>
            <a:ext cx="184731" cy="461665"/>
          </a:xfrm>
          <a:prstGeom prst="rect">
            <a:avLst/>
          </a:prstGeom>
          <a:noFill/>
        </p:spPr>
        <p:txBody>
          <a:bodyPr wrap="none" rtlCol="0">
            <a:spAutoFit/>
          </a:bodyPr>
          <a:lstStyle/>
          <a:p>
            <a:endParaRPr lang="en-US"/>
          </a:p>
        </p:txBody>
      </p:sp>
      <p:sp>
        <p:nvSpPr>
          <p:cNvPr id="3" name="TextBox 2"/>
          <p:cNvSpPr txBox="1"/>
          <p:nvPr/>
        </p:nvSpPr>
        <p:spPr>
          <a:xfrm>
            <a:off x="609600" y="454967"/>
            <a:ext cx="3510898" cy="461665"/>
          </a:xfrm>
          <a:prstGeom prst="rect">
            <a:avLst/>
          </a:prstGeom>
          <a:noFill/>
        </p:spPr>
        <p:txBody>
          <a:bodyPr wrap="none" rtlCol="0">
            <a:spAutoFit/>
          </a:bodyPr>
          <a:lstStyle/>
          <a:p>
            <a:r>
              <a:rPr lang="en-US" dirty="0" smtClean="0">
                <a:solidFill>
                  <a:schemeClr val="bg1"/>
                </a:solidFill>
              </a:rPr>
              <a:t>What is a disturbance?</a:t>
            </a:r>
            <a:endParaRPr lang="en-US" dirty="0">
              <a:solidFill>
                <a:schemeClr val="bg1"/>
              </a:solidFill>
            </a:endParaRPr>
          </a:p>
        </p:txBody>
      </p:sp>
      <p:sp>
        <p:nvSpPr>
          <p:cNvPr id="4" name="Rectangle 3"/>
          <p:cNvSpPr/>
          <p:nvPr/>
        </p:nvSpPr>
        <p:spPr>
          <a:xfrm>
            <a:off x="457200" y="1049803"/>
            <a:ext cx="7772399" cy="5632311"/>
          </a:xfrm>
          <a:prstGeom prst="rect">
            <a:avLst/>
          </a:prstGeom>
        </p:spPr>
        <p:txBody>
          <a:bodyPr wrap="square">
            <a:spAutoFit/>
          </a:bodyPr>
          <a:lstStyle/>
          <a:p>
            <a:r>
              <a:rPr lang="en-US" sz="1800" dirty="0">
                <a:solidFill>
                  <a:schemeClr val="bg1"/>
                </a:solidFill>
              </a:rPr>
              <a:t>Disturbances are significant, often abrupt and violent changes in the environment of an ecological system.  </a:t>
            </a:r>
            <a:endParaRPr lang="en-US" sz="1800" dirty="0" smtClean="0">
              <a:solidFill>
                <a:schemeClr val="bg1"/>
              </a:solidFill>
            </a:endParaRPr>
          </a:p>
          <a:p>
            <a:endParaRPr lang="en-US" sz="1800" dirty="0">
              <a:solidFill>
                <a:schemeClr val="bg1"/>
              </a:solidFill>
            </a:endParaRPr>
          </a:p>
          <a:p>
            <a:endParaRPr lang="en-US" sz="1800" dirty="0" smtClean="0">
              <a:solidFill>
                <a:schemeClr val="bg1"/>
              </a:solidFill>
            </a:endParaRPr>
          </a:p>
          <a:p>
            <a:endParaRPr lang="en-US" sz="1800" dirty="0">
              <a:solidFill>
                <a:schemeClr val="bg1"/>
              </a:solidFill>
            </a:endParaRPr>
          </a:p>
          <a:p>
            <a:endParaRPr lang="en-US" sz="1800" dirty="0" smtClean="0">
              <a:solidFill>
                <a:schemeClr val="bg1"/>
              </a:solidFill>
            </a:endParaRPr>
          </a:p>
          <a:p>
            <a:endParaRPr lang="en-US" sz="1800" dirty="0">
              <a:solidFill>
                <a:schemeClr val="bg1"/>
              </a:solidFill>
            </a:endParaRPr>
          </a:p>
          <a:p>
            <a:endParaRPr lang="en-US" sz="1800" dirty="0" smtClean="0">
              <a:solidFill>
                <a:schemeClr val="bg1"/>
              </a:solidFill>
            </a:endParaRPr>
          </a:p>
          <a:p>
            <a:endParaRPr lang="en-US" sz="1800" dirty="0">
              <a:solidFill>
                <a:schemeClr val="bg1"/>
              </a:solidFill>
            </a:endParaRPr>
          </a:p>
          <a:p>
            <a:endParaRPr lang="en-US" sz="1800" dirty="0">
              <a:solidFill>
                <a:schemeClr val="bg1"/>
              </a:solidFill>
            </a:endParaRPr>
          </a:p>
          <a:p>
            <a:endParaRPr lang="en-US" sz="1800" dirty="0" smtClean="0">
              <a:solidFill>
                <a:schemeClr val="bg1"/>
              </a:solidFill>
            </a:endParaRPr>
          </a:p>
          <a:p>
            <a:endParaRPr lang="en-US" sz="1800" dirty="0" smtClean="0">
              <a:solidFill>
                <a:schemeClr val="bg1"/>
              </a:solidFill>
            </a:endParaRPr>
          </a:p>
          <a:p>
            <a:endParaRPr lang="en-US" sz="1800" dirty="0" smtClean="0">
              <a:solidFill>
                <a:schemeClr val="bg1"/>
              </a:solidFill>
            </a:endParaRPr>
          </a:p>
          <a:p>
            <a:endParaRPr lang="en-US" sz="1800" dirty="0">
              <a:solidFill>
                <a:schemeClr val="bg1"/>
              </a:solidFill>
            </a:endParaRPr>
          </a:p>
          <a:p>
            <a:endParaRPr lang="en-US" sz="1800" dirty="0" smtClean="0">
              <a:solidFill>
                <a:schemeClr val="bg1"/>
              </a:solidFill>
            </a:endParaRPr>
          </a:p>
          <a:p>
            <a:r>
              <a:rPr lang="en-US" sz="1800" dirty="0" smtClean="0">
                <a:solidFill>
                  <a:schemeClr val="bg1"/>
                </a:solidFill>
              </a:rPr>
              <a:t>Both time in terms of periodicities) </a:t>
            </a:r>
            <a:r>
              <a:rPr lang="en-US" sz="1800" dirty="0">
                <a:solidFill>
                  <a:schemeClr val="bg1"/>
                </a:solidFill>
              </a:rPr>
              <a:t>and space scale </a:t>
            </a:r>
            <a:r>
              <a:rPr lang="en-US" sz="1800" dirty="0" smtClean="0">
                <a:solidFill>
                  <a:schemeClr val="bg1"/>
                </a:solidFill>
              </a:rPr>
              <a:t>(resolution </a:t>
            </a:r>
            <a:r>
              <a:rPr lang="en-US" sz="1800" dirty="0" err="1" smtClean="0">
                <a:solidFill>
                  <a:schemeClr val="bg1"/>
                </a:solidFill>
              </a:rPr>
              <a:t>andn</a:t>
            </a:r>
            <a:r>
              <a:rPr lang="en-US" sz="1800" dirty="0" smtClean="0">
                <a:solidFill>
                  <a:schemeClr val="bg1"/>
                </a:solidFill>
              </a:rPr>
              <a:t> extent) define </a:t>
            </a:r>
            <a:r>
              <a:rPr lang="en-US" sz="1800" dirty="0">
                <a:solidFill>
                  <a:schemeClr val="bg1"/>
                </a:solidFill>
              </a:rPr>
              <a:t>a disturbance.  When changes are sufficiently small or </a:t>
            </a:r>
            <a:r>
              <a:rPr lang="en-US" sz="1800" dirty="0" smtClean="0">
                <a:solidFill>
                  <a:schemeClr val="bg1"/>
                </a:solidFill>
              </a:rPr>
              <a:t>frequent</a:t>
            </a:r>
            <a:r>
              <a:rPr lang="en-US" sz="1800" dirty="0">
                <a:solidFill>
                  <a:schemeClr val="bg1"/>
                </a:solidFill>
              </a:rPr>
              <a:t>, they are incorporated into the environment of the ecosystem; when they are sufficiently large and infrequent, they are catastrophes.  Disturbances lie between these temporal bounds.</a:t>
            </a:r>
          </a:p>
        </p:txBody>
      </p:sp>
      <p:sp>
        <p:nvSpPr>
          <p:cNvPr id="5" name="Rectangle 4"/>
          <p:cNvSpPr/>
          <p:nvPr/>
        </p:nvSpPr>
        <p:spPr>
          <a:xfrm>
            <a:off x="2365049" y="1801143"/>
            <a:ext cx="4343400" cy="30003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022090" y="4844678"/>
            <a:ext cx="1213794" cy="338554"/>
          </a:xfrm>
          <a:prstGeom prst="rect">
            <a:avLst/>
          </a:prstGeom>
          <a:noFill/>
        </p:spPr>
        <p:txBody>
          <a:bodyPr wrap="none" rtlCol="0">
            <a:spAutoFit/>
          </a:bodyPr>
          <a:lstStyle/>
          <a:p>
            <a:r>
              <a:rPr lang="en-US" sz="1600" dirty="0" smtClean="0">
                <a:solidFill>
                  <a:schemeClr val="bg1"/>
                </a:solidFill>
              </a:rPr>
              <a:t>Periodicity</a:t>
            </a:r>
            <a:endParaRPr lang="en-US" sz="1600" dirty="0">
              <a:solidFill>
                <a:schemeClr val="bg1"/>
              </a:solidFill>
            </a:endParaRPr>
          </a:p>
        </p:txBody>
      </p:sp>
      <p:cxnSp>
        <p:nvCxnSpPr>
          <p:cNvPr id="8" name="Straight Arrow Connector 7"/>
          <p:cNvCxnSpPr>
            <a:stCxn id="6" idx="3"/>
          </p:cNvCxnSpPr>
          <p:nvPr/>
        </p:nvCxnSpPr>
        <p:spPr>
          <a:xfrm>
            <a:off x="4235884" y="5013955"/>
            <a:ext cx="1453206" cy="0"/>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1785801" y="3594734"/>
            <a:ext cx="607859" cy="338554"/>
          </a:xfrm>
          <a:prstGeom prst="rect">
            <a:avLst/>
          </a:prstGeom>
          <a:noFill/>
        </p:spPr>
        <p:txBody>
          <a:bodyPr wrap="none" rtlCol="0">
            <a:spAutoFit/>
          </a:bodyPr>
          <a:lstStyle/>
          <a:p>
            <a:r>
              <a:rPr lang="en-US" sz="1600" dirty="0" smtClean="0">
                <a:solidFill>
                  <a:schemeClr val="bg1"/>
                </a:solidFill>
              </a:rPr>
              <a:t>Size</a:t>
            </a:r>
            <a:endParaRPr lang="en-US" sz="1600" dirty="0">
              <a:solidFill>
                <a:schemeClr val="bg1"/>
              </a:solidFill>
            </a:endParaRPr>
          </a:p>
        </p:txBody>
      </p:sp>
      <p:cxnSp>
        <p:nvCxnSpPr>
          <p:cNvPr id="11" name="Straight Arrow Connector 10"/>
          <p:cNvCxnSpPr>
            <a:stCxn id="10" idx="3"/>
          </p:cNvCxnSpPr>
          <p:nvPr/>
        </p:nvCxnSpPr>
        <p:spPr>
          <a:xfrm flipV="1">
            <a:off x="2089731" y="2640382"/>
            <a:ext cx="0" cy="819700"/>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12217" y="1896414"/>
            <a:ext cx="2526632" cy="2073918"/>
            <a:chOff x="152400" y="2117082"/>
            <a:chExt cx="2526632" cy="2073918"/>
          </a:xfrm>
        </p:grpSpPr>
        <p:sp>
          <p:nvSpPr>
            <p:cNvPr id="18" name="Freeform 17"/>
            <p:cNvSpPr/>
            <p:nvPr/>
          </p:nvSpPr>
          <p:spPr>
            <a:xfrm>
              <a:off x="1451811" y="2117082"/>
              <a:ext cx="1227221" cy="417572"/>
            </a:xfrm>
            <a:custGeom>
              <a:avLst/>
              <a:gdLst>
                <a:gd name="connsiteX0" fmla="*/ 0 w 1379621"/>
                <a:gd name="connsiteY0" fmla="*/ 265280 h 330391"/>
                <a:gd name="connsiteX1" fmla="*/ 537410 w 1379621"/>
                <a:gd name="connsiteY1" fmla="*/ 585 h 330391"/>
                <a:gd name="connsiteX2" fmla="*/ 585536 w 1379621"/>
                <a:gd name="connsiteY2" fmla="*/ 329448 h 330391"/>
                <a:gd name="connsiteX3" fmla="*/ 1379621 w 1379621"/>
                <a:gd name="connsiteY3" fmla="*/ 80795 h 330391"/>
                <a:gd name="connsiteX0" fmla="*/ 0 w 1227221"/>
                <a:gd name="connsiteY0" fmla="*/ 417572 h 417572"/>
                <a:gd name="connsiteX1" fmla="*/ 385010 w 1227221"/>
                <a:gd name="connsiteY1" fmla="*/ 477 h 417572"/>
                <a:gd name="connsiteX2" fmla="*/ 433136 w 1227221"/>
                <a:gd name="connsiteY2" fmla="*/ 329340 h 417572"/>
                <a:gd name="connsiteX3" fmla="*/ 1227221 w 1227221"/>
                <a:gd name="connsiteY3" fmla="*/ 80687 h 417572"/>
              </a:gdLst>
              <a:ahLst/>
              <a:cxnLst>
                <a:cxn ang="0">
                  <a:pos x="connsiteX0" y="connsiteY0"/>
                </a:cxn>
                <a:cxn ang="0">
                  <a:pos x="connsiteX1" y="connsiteY1"/>
                </a:cxn>
                <a:cxn ang="0">
                  <a:pos x="connsiteX2" y="connsiteY2"/>
                </a:cxn>
                <a:cxn ang="0">
                  <a:pos x="connsiteX3" y="connsiteY3"/>
                </a:cxn>
              </a:cxnLst>
              <a:rect l="l" t="t" r="r" b="b"/>
              <a:pathLst>
                <a:path w="1227221" h="417572">
                  <a:moveTo>
                    <a:pt x="0" y="417572"/>
                  </a:moveTo>
                  <a:cubicBezTo>
                    <a:pt x="219910" y="279877"/>
                    <a:pt x="312821" y="15182"/>
                    <a:pt x="385010" y="477"/>
                  </a:cubicBezTo>
                  <a:cubicBezTo>
                    <a:pt x="457199" y="-14228"/>
                    <a:pt x="292768" y="315972"/>
                    <a:pt x="433136" y="329340"/>
                  </a:cubicBezTo>
                  <a:cubicBezTo>
                    <a:pt x="573505" y="342708"/>
                    <a:pt x="900363" y="211697"/>
                    <a:pt x="1227221" y="80687"/>
                  </a:cubicBezTo>
                </a:path>
              </a:pathLst>
            </a:custGeom>
            <a:noFill/>
            <a:ln w="57150">
              <a:solidFill>
                <a:srgbClr val="FF33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2400" y="2572103"/>
              <a:ext cx="1657633" cy="1243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TextBox 18"/>
            <p:cNvSpPr txBox="1"/>
            <p:nvPr/>
          </p:nvSpPr>
          <p:spPr>
            <a:xfrm>
              <a:off x="581526" y="3852446"/>
              <a:ext cx="910827" cy="338554"/>
            </a:xfrm>
            <a:prstGeom prst="rect">
              <a:avLst/>
            </a:prstGeom>
            <a:noFill/>
          </p:spPr>
          <p:txBody>
            <a:bodyPr wrap="none" rtlCol="0">
              <a:spAutoFit/>
            </a:bodyPr>
            <a:lstStyle/>
            <a:p>
              <a:r>
                <a:rPr lang="en-US" sz="1600" dirty="0" smtClean="0">
                  <a:solidFill>
                    <a:schemeClr val="bg1"/>
                  </a:solidFill>
                </a:rPr>
                <a:t>Sunrise</a:t>
              </a:r>
              <a:endParaRPr lang="en-US" sz="1600" dirty="0">
                <a:solidFill>
                  <a:schemeClr val="bg1"/>
                </a:solidFill>
              </a:endParaRPr>
            </a:p>
          </p:txBody>
        </p:sp>
      </p:grpSp>
      <p:grpSp>
        <p:nvGrpSpPr>
          <p:cNvPr id="24" name="Group 23"/>
          <p:cNvGrpSpPr/>
          <p:nvPr/>
        </p:nvGrpSpPr>
        <p:grpSpPr>
          <a:xfrm>
            <a:off x="6053431" y="2349854"/>
            <a:ext cx="2660943" cy="2193927"/>
            <a:chOff x="6053431" y="2349854"/>
            <a:chExt cx="2660943" cy="2193927"/>
          </a:xfrm>
        </p:grpSpPr>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3229640">
              <a:off x="6053431" y="2349854"/>
              <a:ext cx="1560513" cy="444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891002" y="3109094"/>
              <a:ext cx="1823372" cy="10770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3" name="Rectangle 22"/>
            <p:cNvSpPr/>
            <p:nvPr/>
          </p:nvSpPr>
          <p:spPr>
            <a:xfrm>
              <a:off x="7142375" y="4205227"/>
              <a:ext cx="1457450" cy="338554"/>
            </a:xfrm>
            <a:prstGeom prst="rect">
              <a:avLst/>
            </a:prstGeom>
          </p:spPr>
          <p:txBody>
            <a:bodyPr wrap="none">
              <a:spAutoFit/>
            </a:bodyPr>
            <a:lstStyle/>
            <a:p>
              <a:r>
                <a:rPr lang="en-US" sz="1600" dirty="0" smtClean="0">
                  <a:solidFill>
                    <a:schemeClr val="bg1"/>
                  </a:solidFill>
                </a:rPr>
                <a:t>Catastrophes</a:t>
              </a:r>
              <a:endParaRPr lang="en-US" sz="1600" dirty="0">
                <a:solidFill>
                  <a:schemeClr val="bg1"/>
                </a:solidFill>
              </a:endParaRPr>
            </a:p>
          </p:txBody>
        </p:sp>
      </p:grpSp>
      <p:cxnSp>
        <p:nvCxnSpPr>
          <p:cNvPr id="26" name="Straight Connector 25"/>
          <p:cNvCxnSpPr/>
          <p:nvPr/>
        </p:nvCxnSpPr>
        <p:spPr>
          <a:xfrm>
            <a:off x="3022090" y="4267200"/>
            <a:ext cx="3150110" cy="0"/>
          </a:xfrm>
          <a:prstGeom prst="line">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022090" y="1801143"/>
            <a:ext cx="0" cy="2466057"/>
          </a:xfrm>
          <a:prstGeom prst="line">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146290" y="1801143"/>
            <a:ext cx="0" cy="2466057"/>
          </a:xfrm>
          <a:prstGeom prst="line">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3022090" y="1837358"/>
            <a:ext cx="3150110" cy="2543472"/>
          </a:xfrm>
          <a:prstGeom prst="rect">
            <a:avLst/>
          </a:prstGeom>
          <a:gradFill flip="none" rotWithShape="1">
            <a:gsLst>
              <a:gs pos="22000">
                <a:schemeClr val="bg1"/>
              </a:gs>
              <a:gs pos="30000">
                <a:srgbClr val="FF0000"/>
              </a:gs>
              <a:gs pos="65000">
                <a:srgbClr val="FF0000"/>
              </a:gs>
              <a:gs pos="100000">
                <a:schemeClr val="bg1"/>
              </a:gs>
              <a:gs pos="10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grpId="0" nodeType="clickEffect">
                                  <p:stCondLst>
                                    <p:cond delay="0"/>
                                  </p:stCondLst>
                                  <p:childTnLst>
                                    <p:anim calcmode="lin" valueType="num">
                                      <p:cBhvr>
                                        <p:cTn id="26" dur="500"/>
                                        <p:tgtEl>
                                          <p:spTgt spid="4"/>
                                        </p:tgtEl>
                                        <p:attrNameLst>
                                          <p:attrName>ppt_w</p:attrName>
                                        </p:attrNameLst>
                                      </p:cBhvr>
                                      <p:tavLst>
                                        <p:tav tm="0">
                                          <p:val>
                                            <p:strVal val="ppt_w"/>
                                          </p:val>
                                        </p:tav>
                                        <p:tav tm="100000">
                                          <p:val>
                                            <p:fltVal val="0"/>
                                          </p:val>
                                        </p:tav>
                                      </p:tavLst>
                                    </p:anim>
                                    <p:anim calcmode="lin" valueType="num">
                                      <p:cBhvr>
                                        <p:cTn id="27" dur="500"/>
                                        <p:tgtEl>
                                          <p:spTgt spid="4"/>
                                        </p:tgtEl>
                                        <p:attrNameLst>
                                          <p:attrName>ppt_h</p:attrName>
                                        </p:attrNameLst>
                                      </p:cBhvr>
                                      <p:tavLst>
                                        <p:tav tm="0">
                                          <p:val>
                                            <p:strVal val="ppt_h"/>
                                          </p:val>
                                        </p:tav>
                                        <p:tav tm="100000">
                                          <p:val>
                                            <p:fltVal val="0"/>
                                          </p:val>
                                        </p:tav>
                                      </p:tavLst>
                                    </p:anim>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circle(in)">
                                      <p:cBhvr>
                                        <p:cTn id="48" dur="2000"/>
                                        <p:tgtEl>
                                          <p:spTgt spid="33"/>
                                        </p:tgtEl>
                                      </p:cBhvr>
                                    </p:animEffect>
                                  </p:childTnLst>
                                </p:cTn>
                              </p:par>
                              <p:par>
                                <p:cTn id="49" presetID="6" presetClass="entr" presetSubtype="16"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circle(in)">
                                      <p:cBhvr>
                                        <p:cTn id="51" dur="20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circle(in)">
                                      <p:cBhvr>
                                        <p:cTn id="56" dur="20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Effect transition="in" filter="fade">
                                      <p:cBhvr>
                                        <p:cTn id="63" dur="500"/>
                                        <p:tgtEl>
                                          <p:spTgt spid="29"/>
                                        </p:tgtEl>
                                      </p:cBhvr>
                                    </p:animEffect>
                                  </p:childTnLst>
                                </p:cTn>
                              </p:par>
                              <p:par>
                                <p:cTn id="64" presetID="53" presetClass="exit" presetSubtype="32" fill="hold" nodeType="withEffect">
                                  <p:stCondLst>
                                    <p:cond delay="0"/>
                                  </p:stCondLst>
                                  <p:childTnLst>
                                    <p:anim calcmode="lin" valueType="num">
                                      <p:cBhvr>
                                        <p:cTn id="65" dur="500"/>
                                        <p:tgtEl>
                                          <p:spTgt spid="33"/>
                                        </p:tgtEl>
                                        <p:attrNameLst>
                                          <p:attrName>ppt_w</p:attrName>
                                        </p:attrNameLst>
                                      </p:cBhvr>
                                      <p:tavLst>
                                        <p:tav tm="0">
                                          <p:val>
                                            <p:strVal val="ppt_w"/>
                                          </p:val>
                                        </p:tav>
                                        <p:tav tm="100000">
                                          <p:val>
                                            <p:fltVal val="0"/>
                                          </p:val>
                                        </p:tav>
                                      </p:tavLst>
                                    </p:anim>
                                    <p:anim calcmode="lin" valueType="num">
                                      <p:cBhvr>
                                        <p:cTn id="66" dur="500"/>
                                        <p:tgtEl>
                                          <p:spTgt spid="33"/>
                                        </p:tgtEl>
                                        <p:attrNameLst>
                                          <p:attrName>ppt_h</p:attrName>
                                        </p:attrNameLst>
                                      </p:cBhvr>
                                      <p:tavLst>
                                        <p:tav tm="0">
                                          <p:val>
                                            <p:strVal val="ppt_h"/>
                                          </p:val>
                                        </p:tav>
                                        <p:tav tm="100000">
                                          <p:val>
                                            <p:fltVal val="0"/>
                                          </p:val>
                                        </p:tav>
                                      </p:tavLst>
                                    </p:anim>
                                    <p:animEffect transition="out" filter="fade">
                                      <p:cBhvr>
                                        <p:cTn id="67" dur="500"/>
                                        <p:tgtEl>
                                          <p:spTgt spid="33"/>
                                        </p:tgtEl>
                                      </p:cBhvr>
                                    </p:animEffect>
                                    <p:set>
                                      <p:cBhvr>
                                        <p:cTn id="68" dur="1" fill="hold">
                                          <p:stCondLst>
                                            <p:cond delay="499"/>
                                          </p:stCondLst>
                                        </p:cTn>
                                        <p:tgtEl>
                                          <p:spTgt spid="33"/>
                                        </p:tgtEl>
                                        <p:attrNameLst>
                                          <p:attrName>style.visibility</p:attrName>
                                        </p:attrNameLst>
                                      </p:cBhvr>
                                      <p:to>
                                        <p:strVal val="hidden"/>
                                      </p:to>
                                    </p:set>
                                  </p:childTnLst>
                                </p:cTn>
                              </p:par>
                              <p:par>
                                <p:cTn id="69" presetID="53" presetClass="exit" presetSubtype="32" fill="hold" nodeType="withEffect">
                                  <p:stCondLst>
                                    <p:cond delay="0"/>
                                  </p:stCondLst>
                                  <p:childTnLst>
                                    <p:anim calcmode="lin" valueType="num">
                                      <p:cBhvr>
                                        <p:cTn id="70" dur="500"/>
                                        <p:tgtEl>
                                          <p:spTgt spid="28"/>
                                        </p:tgtEl>
                                        <p:attrNameLst>
                                          <p:attrName>ppt_w</p:attrName>
                                        </p:attrNameLst>
                                      </p:cBhvr>
                                      <p:tavLst>
                                        <p:tav tm="0">
                                          <p:val>
                                            <p:strVal val="ppt_w"/>
                                          </p:val>
                                        </p:tav>
                                        <p:tav tm="100000">
                                          <p:val>
                                            <p:fltVal val="0"/>
                                          </p:val>
                                        </p:tav>
                                      </p:tavLst>
                                    </p:anim>
                                    <p:anim calcmode="lin" valueType="num">
                                      <p:cBhvr>
                                        <p:cTn id="71" dur="500"/>
                                        <p:tgtEl>
                                          <p:spTgt spid="28"/>
                                        </p:tgtEl>
                                        <p:attrNameLst>
                                          <p:attrName>ppt_h</p:attrName>
                                        </p:attrNameLst>
                                      </p:cBhvr>
                                      <p:tavLst>
                                        <p:tav tm="0">
                                          <p:val>
                                            <p:strVal val="ppt_h"/>
                                          </p:val>
                                        </p:tav>
                                        <p:tav tm="100000">
                                          <p:val>
                                            <p:fltVal val="0"/>
                                          </p:val>
                                        </p:tav>
                                      </p:tavLst>
                                    </p:anim>
                                    <p:animEffect transition="out" filter="fade">
                                      <p:cBhvr>
                                        <p:cTn id="72" dur="500"/>
                                        <p:tgtEl>
                                          <p:spTgt spid="28"/>
                                        </p:tgtEl>
                                      </p:cBhvr>
                                    </p:animEffect>
                                    <p:set>
                                      <p:cBhvr>
                                        <p:cTn id="73" dur="1" fill="hold">
                                          <p:stCondLst>
                                            <p:cond delay="499"/>
                                          </p:stCondLst>
                                        </p:cTn>
                                        <p:tgtEl>
                                          <p:spTgt spid="28"/>
                                        </p:tgtEl>
                                        <p:attrNameLst>
                                          <p:attrName>style.visibility</p:attrName>
                                        </p:attrNameLst>
                                      </p:cBhvr>
                                      <p:to>
                                        <p:strVal val="hidden"/>
                                      </p:to>
                                    </p:set>
                                  </p:childTnLst>
                                </p:cTn>
                              </p:par>
                              <p:par>
                                <p:cTn id="74" presetID="53" presetClass="exit" presetSubtype="32" fill="hold" nodeType="withEffect">
                                  <p:stCondLst>
                                    <p:cond delay="0"/>
                                  </p:stCondLst>
                                  <p:childTnLst>
                                    <p:anim calcmode="lin" valueType="num">
                                      <p:cBhvr>
                                        <p:cTn id="75" dur="500"/>
                                        <p:tgtEl>
                                          <p:spTgt spid="26"/>
                                        </p:tgtEl>
                                        <p:attrNameLst>
                                          <p:attrName>ppt_w</p:attrName>
                                        </p:attrNameLst>
                                      </p:cBhvr>
                                      <p:tavLst>
                                        <p:tav tm="0">
                                          <p:val>
                                            <p:strVal val="ppt_w"/>
                                          </p:val>
                                        </p:tav>
                                        <p:tav tm="100000">
                                          <p:val>
                                            <p:fltVal val="0"/>
                                          </p:val>
                                        </p:tav>
                                      </p:tavLst>
                                    </p:anim>
                                    <p:anim calcmode="lin" valueType="num">
                                      <p:cBhvr>
                                        <p:cTn id="76" dur="500"/>
                                        <p:tgtEl>
                                          <p:spTgt spid="26"/>
                                        </p:tgtEl>
                                        <p:attrNameLst>
                                          <p:attrName>ppt_h</p:attrName>
                                        </p:attrNameLst>
                                      </p:cBhvr>
                                      <p:tavLst>
                                        <p:tav tm="0">
                                          <p:val>
                                            <p:strVal val="ppt_h"/>
                                          </p:val>
                                        </p:tav>
                                        <p:tav tm="100000">
                                          <p:val>
                                            <p:fltVal val="0"/>
                                          </p:val>
                                        </p:tav>
                                      </p:tavLst>
                                    </p:anim>
                                    <p:animEffect transition="out" filter="fade">
                                      <p:cBhvr>
                                        <p:cTn id="77" dur="500"/>
                                        <p:tgtEl>
                                          <p:spTgt spid="26"/>
                                        </p:tgtEl>
                                      </p:cBhvr>
                                    </p:animEffect>
                                    <p:set>
                                      <p:cBhvr>
                                        <p:cTn id="7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10" grpId="0"/>
      <p:bldP spid="2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ISS015-E-22276_lr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5" name="Rectangle 3"/>
          <p:cNvSpPr>
            <a:spLocks noGrp="1" noChangeArrowheads="1"/>
          </p:cNvSpPr>
          <p:nvPr>
            <p:ph type="title"/>
          </p:nvPr>
        </p:nvSpPr>
        <p:spPr>
          <a:xfrm>
            <a:off x="4495800" y="1371600"/>
            <a:ext cx="4648200" cy="563563"/>
          </a:xfrm>
        </p:spPr>
        <p:txBody>
          <a:bodyPr/>
          <a:lstStyle/>
          <a:p>
            <a:r>
              <a:rPr lang="en-US" sz="2000" dirty="0" smtClean="0">
                <a:solidFill>
                  <a:schemeClr val="bg1"/>
                </a:solidFill>
                <a:latin typeface="+mn-lt"/>
              </a:rPr>
              <a:t>Montana Fires from the</a:t>
            </a:r>
            <a:br>
              <a:rPr lang="en-US" sz="2000" dirty="0" smtClean="0">
                <a:solidFill>
                  <a:schemeClr val="bg1"/>
                </a:solidFill>
                <a:latin typeface="+mn-lt"/>
              </a:rPr>
            </a:br>
            <a:r>
              <a:rPr lang="en-US" sz="2000" dirty="0" smtClean="0">
                <a:solidFill>
                  <a:schemeClr val="bg1"/>
                </a:solidFill>
                <a:latin typeface="+mn-lt"/>
              </a:rPr>
              <a:t> Space Shuttle August 13, 2007</a:t>
            </a:r>
          </a:p>
        </p:txBody>
      </p:sp>
      <p:sp>
        <p:nvSpPr>
          <p:cNvPr id="64517" name="Text Box 5"/>
          <p:cNvSpPr txBox="1">
            <a:spLocks noChangeArrowheads="1"/>
          </p:cNvSpPr>
          <p:nvPr/>
        </p:nvSpPr>
        <p:spPr bwMode="auto">
          <a:xfrm>
            <a:off x="4038600" y="3276600"/>
            <a:ext cx="155363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eaLnBrk="0" hangingPunct="0"/>
            <a:r>
              <a:rPr lang="en-US" sz="1600" b="1" dirty="0" err="1">
                <a:solidFill>
                  <a:srgbClr val="000000"/>
                </a:solidFill>
                <a:latin typeface="+mn-lt"/>
              </a:rPr>
              <a:t>Livingston,MT</a:t>
            </a:r>
            <a:endParaRPr lang="en-US" sz="1600" b="1" dirty="0">
              <a:solidFill>
                <a:srgbClr val="000000"/>
              </a:solidFill>
              <a:latin typeface="+mn-lt"/>
            </a:endParaRPr>
          </a:p>
        </p:txBody>
      </p:sp>
      <p:sp>
        <p:nvSpPr>
          <p:cNvPr id="64518" name="Line 6"/>
          <p:cNvSpPr>
            <a:spLocks noChangeShapeType="1"/>
          </p:cNvSpPr>
          <p:nvPr/>
        </p:nvSpPr>
        <p:spPr bwMode="auto">
          <a:xfrm flipH="1">
            <a:off x="4495800" y="3657600"/>
            <a:ext cx="22860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4519" name="TextBox 6"/>
          <p:cNvSpPr txBox="1">
            <a:spLocks noChangeArrowheads="1"/>
          </p:cNvSpPr>
          <p:nvPr/>
        </p:nvSpPr>
        <p:spPr bwMode="auto">
          <a:xfrm>
            <a:off x="838200" y="152400"/>
            <a:ext cx="715292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eaLnBrk="0" hangingPunct="0"/>
            <a:r>
              <a:rPr lang="en-US" sz="3600" b="1" dirty="0">
                <a:solidFill>
                  <a:srgbClr val="FFFFFF"/>
                </a:solidFill>
                <a:latin typeface="+mn-lt"/>
              </a:rPr>
              <a:t>DISTURBANCE MONITORING</a:t>
            </a:r>
          </a:p>
        </p:txBody>
      </p:sp>
    </p:spTree>
    <p:extLst>
      <p:ext uri="{BB962C8B-B14F-4D97-AF65-F5344CB8AC3E}">
        <p14:creationId xmlns:p14="http://schemas.microsoft.com/office/powerpoint/2010/main" xmlns="" val="2008301861"/>
      </p:ext>
    </p:extLst>
  </p:cSld>
  <p:clrMapOvr>
    <a:masterClrMapping/>
  </p:clrMapOvr>
  <p:transition>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8080"/>
            </a:gs>
            <a:gs pos="100000">
              <a:srgbClr val="000000"/>
            </a:gs>
          </a:gsLst>
          <a:lin ang="5400000" scaled="1"/>
        </a:gra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0" y="139700"/>
            <a:ext cx="8229600" cy="990600"/>
          </a:xfrm>
        </p:spPr>
        <p:txBody>
          <a:bodyPr/>
          <a:lstStyle/>
          <a:p>
            <a:pPr eaLnBrk="1" hangingPunct="1"/>
            <a:r>
              <a:rPr lang="en-US" sz="2800" b="1" dirty="0" smtClean="0">
                <a:solidFill>
                  <a:schemeClr val="bg1"/>
                </a:solidFill>
              </a:rPr>
              <a:t>Disturbance Impact on Land Biophysics</a:t>
            </a:r>
          </a:p>
        </p:txBody>
      </p:sp>
      <p:pic>
        <p:nvPicPr>
          <p:cNvPr id="67588" name="Picture 4" descr="Science_figure_final"/>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5800" y="1143000"/>
            <a:ext cx="7534275" cy="50070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9" name="Text Box 5"/>
          <p:cNvSpPr txBox="1">
            <a:spLocks noChangeArrowheads="1"/>
          </p:cNvSpPr>
          <p:nvPr/>
        </p:nvSpPr>
        <p:spPr bwMode="auto">
          <a:xfrm>
            <a:off x="5334000" y="6388100"/>
            <a:ext cx="36258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eaLnBrk="0" hangingPunct="0"/>
            <a:r>
              <a:rPr lang="en-US" sz="1400" dirty="0">
                <a:solidFill>
                  <a:schemeClr val="bg1"/>
                </a:solidFill>
                <a:latin typeface="Arial Black" pitchFamily="34" charset="0"/>
              </a:rPr>
              <a:t>Running, S. </a:t>
            </a:r>
            <a:r>
              <a:rPr lang="en-US" sz="1400" i="1" dirty="0">
                <a:solidFill>
                  <a:schemeClr val="bg1"/>
                </a:solidFill>
                <a:latin typeface="Arial Black" pitchFamily="34" charset="0"/>
              </a:rPr>
              <a:t>Science  321, Aug</a:t>
            </a:r>
            <a:r>
              <a:rPr lang="en-US" sz="1400" dirty="0">
                <a:solidFill>
                  <a:schemeClr val="bg1"/>
                </a:solidFill>
                <a:latin typeface="Arial Black" pitchFamily="34" charset="0"/>
              </a:rPr>
              <a:t> 2008</a:t>
            </a:r>
          </a:p>
        </p:txBody>
      </p:sp>
    </p:spTree>
    <p:extLst>
      <p:ext uri="{BB962C8B-B14F-4D97-AF65-F5344CB8AC3E}">
        <p14:creationId xmlns:p14="http://schemas.microsoft.com/office/powerpoint/2010/main" xmlns="" val="1819107053"/>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8080"/>
            </a:gs>
            <a:gs pos="100000">
              <a:srgbClr val="000000"/>
            </a:gs>
          </a:gsLst>
          <a:lin ang="5400000" scaled="1"/>
        </a:gra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idx="4294967295"/>
          </p:nvPr>
        </p:nvSpPr>
        <p:spPr>
          <a:xfrm>
            <a:off x="0" y="228600"/>
            <a:ext cx="8763000" cy="838200"/>
          </a:xfrm>
        </p:spPr>
        <p:txBody>
          <a:bodyPr/>
          <a:lstStyle/>
          <a:p>
            <a:pPr eaLnBrk="1" hangingPunct="1">
              <a:defRPr/>
            </a:pPr>
            <a:r>
              <a:rPr lang="en-US" sz="3200" dirty="0" smtClean="0">
                <a:solidFill>
                  <a:schemeClr val="bg1"/>
                </a:solidFill>
              </a:rPr>
              <a:t>GLOBAL Generalized Disturbance Index</a:t>
            </a:r>
          </a:p>
        </p:txBody>
      </p:sp>
      <p:pic>
        <p:nvPicPr>
          <p:cNvPr id="6554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3400" y="1143000"/>
            <a:ext cx="8077200" cy="5085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1" name="Text Box 5"/>
          <p:cNvSpPr txBox="1">
            <a:spLocks noChangeArrowheads="1"/>
          </p:cNvSpPr>
          <p:nvPr/>
        </p:nvSpPr>
        <p:spPr bwMode="auto">
          <a:xfrm>
            <a:off x="5486400" y="6342360"/>
            <a:ext cx="343555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eaLnBrk="0" hangingPunct="0"/>
            <a:r>
              <a:rPr lang="en-US" b="1" dirty="0" err="1">
                <a:solidFill>
                  <a:srgbClr val="EAEAEA"/>
                </a:solidFill>
                <a:latin typeface="+mj-lt"/>
                <a:ea typeface="MS PGothic" pitchFamily="34" charset="-128"/>
              </a:rPr>
              <a:t>Mildrexler</a:t>
            </a:r>
            <a:r>
              <a:rPr lang="en-US" b="1" dirty="0">
                <a:solidFill>
                  <a:srgbClr val="EAEAEA"/>
                </a:solidFill>
                <a:latin typeface="+mj-lt"/>
                <a:ea typeface="MS PGothic" pitchFamily="34" charset="-128"/>
              </a:rPr>
              <a:t> et al 2006</a:t>
            </a:r>
          </a:p>
        </p:txBody>
      </p:sp>
    </p:spTree>
    <p:extLst>
      <p:ext uri="{BB962C8B-B14F-4D97-AF65-F5344CB8AC3E}">
        <p14:creationId xmlns:p14="http://schemas.microsoft.com/office/powerpoint/2010/main" xmlns="" val="2960709196"/>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8080"/>
            </a:gs>
            <a:gs pos="100000">
              <a:srgbClr val="000000"/>
            </a:gs>
          </a:gsLst>
          <a:lin ang="5400000" scaled="1"/>
        </a:gradFill>
        <a:effectLst/>
      </p:bgPr>
    </p:bg>
    <p:spTree>
      <p:nvGrpSpPr>
        <p:cNvPr id="1" name=""/>
        <p:cNvGrpSpPr/>
        <p:nvPr/>
      </p:nvGrpSpPr>
      <p:grpSpPr>
        <a:xfrm>
          <a:off x="0" y="0"/>
          <a:ext cx="0" cy="0"/>
          <a:chOff x="0" y="0"/>
          <a:chExt cx="0" cy="0"/>
        </a:xfrm>
      </p:grpSpPr>
      <p:sp>
        <p:nvSpPr>
          <p:cNvPr id="68610" name="Title 1"/>
          <p:cNvSpPr>
            <a:spLocks noGrp="1"/>
          </p:cNvSpPr>
          <p:nvPr>
            <p:ph type="title" idx="4294967295"/>
          </p:nvPr>
        </p:nvSpPr>
        <p:spPr>
          <a:xfrm>
            <a:off x="381000" y="38100"/>
            <a:ext cx="8763000" cy="762000"/>
          </a:xfrm>
        </p:spPr>
        <p:txBody>
          <a:bodyPr/>
          <a:lstStyle/>
          <a:p>
            <a:r>
              <a:rPr lang="en-US" sz="3600" dirty="0" smtClean="0">
                <a:solidFill>
                  <a:schemeClr val="bg1"/>
                </a:solidFill>
                <a:latin typeface="+mn-lt"/>
              </a:rPr>
              <a:t>MODIS Annual Disturbance Index</a:t>
            </a:r>
          </a:p>
        </p:txBody>
      </p:sp>
      <p:pic>
        <p:nvPicPr>
          <p:cNvPr id="68612" name="Picture 1" descr="NACP_disturbance_synthesis_05_08_.T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5800" y="914400"/>
            <a:ext cx="7848600" cy="523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3" name="TextBox 4"/>
          <p:cNvSpPr txBox="1">
            <a:spLocks noChangeArrowheads="1"/>
          </p:cNvSpPr>
          <p:nvPr/>
        </p:nvSpPr>
        <p:spPr bwMode="auto">
          <a:xfrm>
            <a:off x="6172200" y="6380748"/>
            <a:ext cx="287129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eaLnBrk="0" hangingPunct="0"/>
            <a:r>
              <a:rPr lang="en-US" sz="1600" dirty="0" err="1">
                <a:solidFill>
                  <a:schemeClr val="bg1"/>
                </a:solidFill>
                <a:latin typeface="+mn-lt"/>
              </a:rPr>
              <a:t>Mildrexler</a:t>
            </a:r>
            <a:r>
              <a:rPr lang="en-US" sz="1600" dirty="0">
                <a:solidFill>
                  <a:schemeClr val="bg1"/>
                </a:solidFill>
                <a:latin typeface="+mn-lt"/>
              </a:rPr>
              <a:t> et al 2007, 2009</a:t>
            </a:r>
          </a:p>
        </p:txBody>
      </p:sp>
    </p:spTree>
    <p:extLst>
      <p:ext uri="{BB962C8B-B14F-4D97-AF65-F5344CB8AC3E}">
        <p14:creationId xmlns:p14="http://schemas.microsoft.com/office/powerpoint/2010/main" xmlns="" val="2667664817"/>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1071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pic>
        <p:nvPicPr>
          <p:cNvPr id="90115" name="Picture 5" descr="forest"/>
          <p:cNvPicPr>
            <a:picLocks noChangeAspect="1" noChangeArrowheads="1"/>
          </p:cNvPicPr>
          <p:nvPr/>
        </p:nvPicPr>
        <p:blipFill>
          <a:blip r:embed="rId2" cstate="print"/>
          <a:srcRect/>
          <a:stretch>
            <a:fillRect/>
          </a:stretch>
        </p:blipFill>
        <p:spPr bwMode="auto">
          <a:xfrm>
            <a:off x="0" y="765175"/>
            <a:ext cx="9144000" cy="5934075"/>
          </a:xfrm>
          <a:prstGeom prst="rect">
            <a:avLst/>
          </a:prstGeom>
          <a:noFill/>
          <a:ln w="9525">
            <a:noFill/>
            <a:miter lim="800000"/>
            <a:headEnd/>
            <a:tailEnd/>
          </a:ln>
        </p:spPr>
      </p:pic>
      <p:sp>
        <p:nvSpPr>
          <p:cNvPr id="3" name="TextBox 2"/>
          <p:cNvSpPr txBox="1"/>
          <p:nvPr/>
        </p:nvSpPr>
        <p:spPr>
          <a:xfrm>
            <a:off x="1600200" y="838200"/>
            <a:ext cx="5715000" cy="584200"/>
          </a:xfrm>
          <a:prstGeom prst="rect">
            <a:avLst/>
          </a:prstGeom>
          <a:solidFill>
            <a:schemeClr val="bg1"/>
          </a:solidFill>
        </p:spPr>
        <p:txBody>
          <a:bodyPr>
            <a:spAutoFit/>
          </a:bodyPr>
          <a:lstStyle/>
          <a:p>
            <a:pPr algn="ctr">
              <a:defRPr/>
            </a:pPr>
            <a:r>
              <a:rPr lang="en-US" sz="3200" b="1" dirty="0">
                <a:solidFill>
                  <a:srgbClr val="777777">
                    <a:lumMod val="10000"/>
                  </a:srgbClr>
                </a:solidFill>
                <a:latin typeface="Tahoma" pitchFamily="34" charset="0"/>
              </a:rPr>
              <a:t>Percent forest cover, 2000</a:t>
            </a:r>
          </a:p>
        </p:txBody>
      </p:sp>
      <p:sp>
        <p:nvSpPr>
          <p:cNvPr id="7" name="TextBox 6"/>
          <p:cNvSpPr txBox="1"/>
          <p:nvPr/>
        </p:nvSpPr>
        <p:spPr>
          <a:xfrm>
            <a:off x="7394575" y="5867400"/>
            <a:ext cx="1749425" cy="369888"/>
          </a:xfrm>
          <a:prstGeom prst="rect">
            <a:avLst/>
          </a:prstGeom>
          <a:noFill/>
        </p:spPr>
        <p:txBody>
          <a:bodyPr wrap="none">
            <a:spAutoFit/>
          </a:bodyPr>
          <a:lstStyle/>
          <a:p>
            <a:pPr>
              <a:defRPr/>
            </a:pPr>
            <a:r>
              <a:rPr lang="en-US" sz="1800" i="1" dirty="0">
                <a:solidFill>
                  <a:srgbClr val="777777">
                    <a:lumMod val="10000"/>
                  </a:srgbClr>
                </a:solidFill>
                <a:latin typeface="Tahoma" pitchFamily="34" charset="0"/>
              </a:rPr>
              <a:t>PNAS</a:t>
            </a:r>
            <a:r>
              <a:rPr lang="en-US" sz="1800" dirty="0">
                <a:solidFill>
                  <a:srgbClr val="777777">
                    <a:lumMod val="10000"/>
                  </a:srgbClr>
                </a:solidFill>
                <a:latin typeface="Tahoma" pitchFamily="34" charset="0"/>
              </a:rPr>
              <a:t>, in press</a:t>
            </a:r>
          </a:p>
        </p:txBody>
      </p:sp>
      <p:pic>
        <p:nvPicPr>
          <p:cNvPr id="90118" name="Picture 4" descr="biomes"/>
          <p:cNvPicPr>
            <a:picLocks noChangeAspect="1" noChangeArrowheads="1"/>
          </p:cNvPicPr>
          <p:nvPr/>
        </p:nvPicPr>
        <p:blipFill>
          <a:blip r:embed="rId3" cstate="print"/>
          <a:srcRect/>
          <a:stretch>
            <a:fillRect/>
          </a:stretch>
        </p:blipFill>
        <p:spPr bwMode="auto">
          <a:xfrm>
            <a:off x="-76200" y="782638"/>
            <a:ext cx="9239250" cy="5915025"/>
          </a:xfrm>
          <a:prstGeom prst="rect">
            <a:avLst/>
          </a:prstGeom>
          <a:noFill/>
          <a:ln w="9525">
            <a:noFill/>
            <a:miter lim="800000"/>
            <a:headEnd/>
            <a:tailEnd/>
          </a:ln>
        </p:spPr>
      </p:pic>
      <p:sp>
        <p:nvSpPr>
          <p:cNvPr id="8" name="Rectangle 7"/>
          <p:cNvSpPr/>
          <p:nvPr/>
        </p:nvSpPr>
        <p:spPr>
          <a:xfrm>
            <a:off x="131763" y="804863"/>
            <a:ext cx="9144000" cy="533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9" name="TextBox 8"/>
          <p:cNvSpPr txBox="1"/>
          <p:nvPr/>
        </p:nvSpPr>
        <p:spPr>
          <a:xfrm>
            <a:off x="838200" y="838200"/>
            <a:ext cx="7696200" cy="523875"/>
          </a:xfrm>
          <a:prstGeom prst="rect">
            <a:avLst/>
          </a:prstGeom>
          <a:solidFill>
            <a:schemeClr val="tx1"/>
          </a:solidFill>
        </p:spPr>
        <p:txBody>
          <a:bodyPr>
            <a:spAutoFit/>
          </a:bodyPr>
          <a:lstStyle/>
          <a:p>
            <a:pPr algn="ctr">
              <a:defRPr/>
            </a:pPr>
            <a:r>
              <a:rPr lang="en-US" sz="2800" b="1" dirty="0">
                <a:solidFill>
                  <a:srgbClr val="777777">
                    <a:lumMod val="10000"/>
                  </a:srgbClr>
                </a:solidFill>
              </a:rPr>
              <a:t>MODIS-stratified Landsat </a:t>
            </a:r>
            <a:r>
              <a:rPr lang="en-US" sz="2800" b="1" dirty="0" smtClean="0">
                <a:solidFill>
                  <a:srgbClr val="777777">
                    <a:lumMod val="10000"/>
                  </a:srgbClr>
                </a:solidFill>
              </a:rPr>
              <a:t>Samples</a:t>
            </a:r>
            <a:endParaRPr lang="en-US" sz="2800" b="1" dirty="0">
              <a:solidFill>
                <a:srgbClr val="777777">
                  <a:lumMod val="10000"/>
                </a:srgbClr>
              </a:solidFill>
            </a:endParaRPr>
          </a:p>
        </p:txBody>
      </p:sp>
      <p:sp>
        <p:nvSpPr>
          <p:cNvPr id="14" name="TextBox 13"/>
          <p:cNvSpPr txBox="1"/>
          <p:nvPr/>
        </p:nvSpPr>
        <p:spPr>
          <a:xfrm>
            <a:off x="7394575" y="5867400"/>
            <a:ext cx="1380058" cy="369332"/>
          </a:xfrm>
          <a:prstGeom prst="rect">
            <a:avLst/>
          </a:prstGeom>
          <a:noFill/>
        </p:spPr>
        <p:txBody>
          <a:bodyPr wrap="none">
            <a:spAutoFit/>
          </a:bodyPr>
          <a:lstStyle/>
          <a:p>
            <a:pPr>
              <a:defRPr/>
            </a:pPr>
            <a:r>
              <a:rPr lang="en-US" sz="1800" i="1" dirty="0">
                <a:solidFill>
                  <a:srgbClr val="777777">
                    <a:lumMod val="10000"/>
                  </a:srgbClr>
                </a:solidFill>
                <a:latin typeface="Tahoma" pitchFamily="34" charset="0"/>
              </a:rPr>
              <a:t>PNAS</a:t>
            </a:r>
            <a:r>
              <a:rPr lang="en-US" sz="1800" dirty="0">
                <a:solidFill>
                  <a:srgbClr val="777777">
                    <a:lumMod val="10000"/>
                  </a:srgbClr>
                </a:solidFill>
                <a:latin typeface="Tahoma" pitchFamily="34" charset="0"/>
              </a:rPr>
              <a:t>, 2010</a:t>
            </a:r>
          </a:p>
        </p:txBody>
      </p:sp>
    </p:spTree>
    <p:extLst>
      <p:ext uri="{BB962C8B-B14F-4D97-AF65-F5344CB8AC3E}">
        <p14:creationId xmlns:p14="http://schemas.microsoft.com/office/powerpoint/2010/main" xmlns="" val="82852382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071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pic>
        <p:nvPicPr>
          <p:cNvPr id="91139" name="Picture 5" descr="forest"/>
          <p:cNvPicPr>
            <a:picLocks noChangeAspect="1" noChangeArrowheads="1"/>
          </p:cNvPicPr>
          <p:nvPr/>
        </p:nvPicPr>
        <p:blipFill>
          <a:blip r:embed="rId2" cstate="print"/>
          <a:srcRect/>
          <a:stretch>
            <a:fillRect/>
          </a:stretch>
        </p:blipFill>
        <p:spPr bwMode="auto">
          <a:xfrm>
            <a:off x="0" y="768350"/>
            <a:ext cx="9139238" cy="5930900"/>
          </a:xfrm>
          <a:prstGeom prst="rect">
            <a:avLst/>
          </a:prstGeom>
          <a:noFill/>
          <a:ln w="9525">
            <a:noFill/>
            <a:miter lim="800000"/>
            <a:headEnd/>
            <a:tailEnd/>
          </a:ln>
        </p:spPr>
      </p:pic>
      <p:sp>
        <p:nvSpPr>
          <p:cNvPr id="3" name="TextBox 2"/>
          <p:cNvSpPr txBox="1"/>
          <p:nvPr/>
        </p:nvSpPr>
        <p:spPr>
          <a:xfrm>
            <a:off x="1600200" y="838200"/>
            <a:ext cx="5715000" cy="523875"/>
          </a:xfrm>
          <a:prstGeom prst="rect">
            <a:avLst/>
          </a:prstGeom>
          <a:solidFill>
            <a:schemeClr val="tx1"/>
          </a:solidFill>
        </p:spPr>
        <p:txBody>
          <a:bodyPr>
            <a:spAutoFit/>
          </a:bodyPr>
          <a:lstStyle/>
          <a:p>
            <a:pPr algn="ctr">
              <a:defRPr/>
            </a:pPr>
            <a:r>
              <a:rPr lang="en-US" sz="2800" b="1" dirty="0">
                <a:solidFill>
                  <a:srgbClr val="777777">
                    <a:lumMod val="10000"/>
                  </a:srgbClr>
                </a:solidFill>
              </a:rPr>
              <a:t>Percent </a:t>
            </a:r>
            <a:r>
              <a:rPr lang="en-US" sz="2800" b="1" dirty="0" smtClean="0">
                <a:solidFill>
                  <a:srgbClr val="777777">
                    <a:lumMod val="10000"/>
                  </a:srgbClr>
                </a:solidFill>
              </a:rPr>
              <a:t>Forest </a:t>
            </a:r>
            <a:r>
              <a:rPr lang="en-US" sz="2800" b="1" dirty="0">
                <a:solidFill>
                  <a:srgbClr val="777777">
                    <a:lumMod val="10000"/>
                  </a:srgbClr>
                </a:solidFill>
              </a:rPr>
              <a:t>C</a:t>
            </a:r>
            <a:r>
              <a:rPr lang="en-US" sz="2800" b="1" dirty="0" smtClean="0">
                <a:solidFill>
                  <a:srgbClr val="777777">
                    <a:lumMod val="10000"/>
                  </a:srgbClr>
                </a:solidFill>
              </a:rPr>
              <a:t>over</a:t>
            </a:r>
            <a:r>
              <a:rPr lang="en-US" sz="2800" b="1" dirty="0">
                <a:solidFill>
                  <a:srgbClr val="777777">
                    <a:lumMod val="10000"/>
                  </a:srgbClr>
                </a:solidFill>
              </a:rPr>
              <a:t>, 2000</a:t>
            </a:r>
          </a:p>
        </p:txBody>
      </p:sp>
      <p:sp>
        <p:nvSpPr>
          <p:cNvPr id="7" name="TextBox 6"/>
          <p:cNvSpPr txBox="1"/>
          <p:nvPr/>
        </p:nvSpPr>
        <p:spPr>
          <a:xfrm>
            <a:off x="7394575" y="5867400"/>
            <a:ext cx="1380058" cy="369332"/>
          </a:xfrm>
          <a:prstGeom prst="rect">
            <a:avLst/>
          </a:prstGeom>
          <a:noFill/>
        </p:spPr>
        <p:txBody>
          <a:bodyPr wrap="none">
            <a:spAutoFit/>
          </a:bodyPr>
          <a:lstStyle/>
          <a:p>
            <a:pPr>
              <a:defRPr/>
            </a:pPr>
            <a:r>
              <a:rPr lang="en-US" sz="1800" i="1" dirty="0">
                <a:solidFill>
                  <a:srgbClr val="777777">
                    <a:lumMod val="10000"/>
                  </a:srgbClr>
                </a:solidFill>
                <a:latin typeface="Tahoma" pitchFamily="34" charset="0"/>
              </a:rPr>
              <a:t>PNAS</a:t>
            </a:r>
            <a:r>
              <a:rPr lang="en-US" sz="1800" dirty="0">
                <a:solidFill>
                  <a:srgbClr val="777777">
                    <a:lumMod val="10000"/>
                  </a:srgbClr>
                </a:solidFill>
                <a:latin typeface="Tahoma" pitchFamily="34" charset="0"/>
              </a:rPr>
              <a:t>, 2010</a:t>
            </a:r>
          </a:p>
        </p:txBody>
      </p:sp>
    </p:spTree>
    <p:extLst>
      <p:ext uri="{BB962C8B-B14F-4D97-AF65-F5344CB8AC3E}">
        <p14:creationId xmlns:p14="http://schemas.microsoft.com/office/powerpoint/2010/main" xmlns="" val="7110221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1071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pic>
        <p:nvPicPr>
          <p:cNvPr id="92163" name="Picture 7" descr="change"/>
          <p:cNvPicPr>
            <a:picLocks noChangeAspect="1" noChangeArrowheads="1"/>
          </p:cNvPicPr>
          <p:nvPr/>
        </p:nvPicPr>
        <p:blipFill>
          <a:blip r:embed="rId2" cstate="print"/>
          <a:srcRect/>
          <a:stretch>
            <a:fillRect/>
          </a:stretch>
        </p:blipFill>
        <p:spPr bwMode="auto">
          <a:xfrm>
            <a:off x="-52388" y="647700"/>
            <a:ext cx="9269413" cy="6037263"/>
          </a:xfrm>
          <a:prstGeom prst="rect">
            <a:avLst/>
          </a:prstGeom>
          <a:noFill/>
          <a:ln w="9525">
            <a:noFill/>
            <a:miter lim="800000"/>
            <a:headEnd/>
            <a:tailEnd/>
          </a:ln>
        </p:spPr>
      </p:pic>
      <p:sp>
        <p:nvSpPr>
          <p:cNvPr id="7" name="Rectangle 6"/>
          <p:cNvSpPr/>
          <p:nvPr/>
        </p:nvSpPr>
        <p:spPr>
          <a:xfrm>
            <a:off x="-20638" y="652463"/>
            <a:ext cx="9164638" cy="533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4" name="TextBox 3"/>
          <p:cNvSpPr txBox="1"/>
          <p:nvPr/>
        </p:nvSpPr>
        <p:spPr>
          <a:xfrm>
            <a:off x="0" y="838200"/>
            <a:ext cx="9144000" cy="523875"/>
          </a:xfrm>
          <a:prstGeom prst="rect">
            <a:avLst/>
          </a:prstGeom>
          <a:solidFill>
            <a:schemeClr val="tx1"/>
          </a:solidFill>
        </p:spPr>
        <p:txBody>
          <a:bodyPr>
            <a:spAutoFit/>
          </a:bodyPr>
          <a:lstStyle/>
          <a:p>
            <a:pPr algn="ctr">
              <a:defRPr/>
            </a:pPr>
            <a:r>
              <a:rPr lang="en-US" sz="2800" b="1" dirty="0">
                <a:solidFill>
                  <a:srgbClr val="777777">
                    <a:lumMod val="10000"/>
                  </a:srgbClr>
                </a:solidFill>
              </a:rPr>
              <a:t>Percent </a:t>
            </a:r>
            <a:r>
              <a:rPr lang="en-US" sz="2800" b="1" dirty="0" smtClean="0">
                <a:solidFill>
                  <a:srgbClr val="777777">
                    <a:lumMod val="10000"/>
                  </a:srgbClr>
                </a:solidFill>
              </a:rPr>
              <a:t>Gross Forest </a:t>
            </a:r>
            <a:r>
              <a:rPr lang="en-US" sz="2800" b="1" dirty="0">
                <a:solidFill>
                  <a:srgbClr val="777777">
                    <a:lumMod val="10000"/>
                  </a:srgbClr>
                </a:solidFill>
              </a:rPr>
              <a:t>C</a:t>
            </a:r>
            <a:r>
              <a:rPr lang="en-US" sz="2800" b="1" dirty="0" smtClean="0">
                <a:solidFill>
                  <a:srgbClr val="777777">
                    <a:lumMod val="10000"/>
                  </a:srgbClr>
                </a:solidFill>
              </a:rPr>
              <a:t>over </a:t>
            </a:r>
            <a:r>
              <a:rPr lang="en-US" sz="2800" b="1" dirty="0">
                <a:solidFill>
                  <a:srgbClr val="777777">
                    <a:lumMod val="10000"/>
                  </a:srgbClr>
                </a:solidFill>
              </a:rPr>
              <a:t>L</a:t>
            </a:r>
            <a:r>
              <a:rPr lang="en-US" sz="2800" b="1" dirty="0" smtClean="0">
                <a:solidFill>
                  <a:srgbClr val="777777">
                    <a:lumMod val="10000"/>
                  </a:srgbClr>
                </a:solidFill>
              </a:rPr>
              <a:t>oss</a:t>
            </a:r>
            <a:r>
              <a:rPr lang="en-US" sz="2800" b="1" dirty="0">
                <a:solidFill>
                  <a:srgbClr val="777777">
                    <a:lumMod val="10000"/>
                  </a:srgbClr>
                </a:solidFill>
              </a:rPr>
              <a:t>, 2000 to 2005</a:t>
            </a:r>
          </a:p>
        </p:txBody>
      </p:sp>
      <p:sp>
        <p:nvSpPr>
          <p:cNvPr id="9" name="TextBox 8"/>
          <p:cNvSpPr txBox="1"/>
          <p:nvPr/>
        </p:nvSpPr>
        <p:spPr>
          <a:xfrm>
            <a:off x="7394575" y="5867400"/>
            <a:ext cx="1380058" cy="369332"/>
          </a:xfrm>
          <a:prstGeom prst="rect">
            <a:avLst/>
          </a:prstGeom>
          <a:noFill/>
        </p:spPr>
        <p:txBody>
          <a:bodyPr wrap="none">
            <a:spAutoFit/>
          </a:bodyPr>
          <a:lstStyle/>
          <a:p>
            <a:pPr>
              <a:defRPr/>
            </a:pPr>
            <a:r>
              <a:rPr lang="en-US" sz="1800" i="1" dirty="0">
                <a:solidFill>
                  <a:srgbClr val="777777">
                    <a:lumMod val="10000"/>
                  </a:srgbClr>
                </a:solidFill>
                <a:latin typeface="Tahoma" pitchFamily="34" charset="0"/>
              </a:rPr>
              <a:t>PNAS</a:t>
            </a:r>
            <a:r>
              <a:rPr lang="en-US" sz="1800" dirty="0">
                <a:solidFill>
                  <a:srgbClr val="777777">
                    <a:lumMod val="10000"/>
                  </a:srgbClr>
                </a:solidFill>
                <a:latin typeface="Tahoma" pitchFamily="34" charset="0"/>
              </a:rPr>
              <a:t>, 2010</a:t>
            </a:r>
          </a:p>
        </p:txBody>
      </p:sp>
    </p:spTree>
    <p:extLst>
      <p:ext uri="{BB962C8B-B14F-4D97-AF65-F5344CB8AC3E}">
        <p14:creationId xmlns:p14="http://schemas.microsoft.com/office/powerpoint/2010/main" xmlns="" val="41722338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8080"/>
            </a:gs>
            <a:gs pos="100000">
              <a:srgbClr val="000000"/>
            </a:gs>
          </a:gsLst>
          <a:lin ang="5400000" scaled="1"/>
        </a:gradFill>
        <a:effectLst/>
      </p:bgPr>
    </p:bg>
    <p:spTree>
      <p:nvGrpSpPr>
        <p:cNvPr id="1" name=""/>
        <p:cNvGrpSpPr/>
        <p:nvPr/>
      </p:nvGrpSpPr>
      <p:grpSpPr>
        <a:xfrm>
          <a:off x="0" y="0"/>
          <a:ext cx="0" cy="0"/>
          <a:chOff x="0" y="0"/>
          <a:chExt cx="0" cy="0"/>
        </a:xfrm>
      </p:grpSpPr>
      <p:grpSp>
        <p:nvGrpSpPr>
          <p:cNvPr id="4" name="Group 3"/>
          <p:cNvGrpSpPr/>
          <p:nvPr/>
        </p:nvGrpSpPr>
        <p:grpSpPr>
          <a:xfrm>
            <a:off x="498502" y="1986211"/>
            <a:ext cx="8305800" cy="3731568"/>
            <a:chOff x="76200" y="1219200"/>
            <a:chExt cx="9067800" cy="4343400"/>
          </a:xfrm>
        </p:grpSpPr>
        <p:sp>
          <p:nvSpPr>
            <p:cNvPr id="3" name="Rectangle 2"/>
            <p:cNvSpPr/>
            <p:nvPr/>
          </p:nvSpPr>
          <p:spPr>
            <a:xfrm>
              <a:off x="76200" y="1219200"/>
              <a:ext cx="9067800"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905000" y="1600200"/>
              <a:ext cx="184731" cy="461665"/>
            </a:xfrm>
            <a:prstGeom prst="rect">
              <a:avLst/>
            </a:prstGeom>
            <a:noFill/>
          </p:spPr>
          <p:txBody>
            <a:bodyPr wrap="none" rtlCol="0">
              <a:spAutoFit/>
            </a:bodyPr>
            <a:lstStyle/>
            <a:p>
              <a:endParaRPr lang="en-US"/>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9563" y="1476375"/>
              <a:ext cx="8524875" cy="3905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5" name="TextBox 4"/>
          <p:cNvSpPr txBox="1"/>
          <p:nvPr/>
        </p:nvSpPr>
        <p:spPr>
          <a:xfrm>
            <a:off x="1007984" y="838200"/>
            <a:ext cx="7217040" cy="523220"/>
          </a:xfrm>
          <a:prstGeom prst="rect">
            <a:avLst/>
          </a:prstGeom>
          <a:noFill/>
        </p:spPr>
        <p:txBody>
          <a:bodyPr wrap="none" rtlCol="0">
            <a:spAutoFit/>
          </a:bodyPr>
          <a:lstStyle/>
          <a:p>
            <a:r>
              <a:rPr lang="en-US" sz="2800" dirty="0" smtClean="0">
                <a:solidFill>
                  <a:schemeClr val="bg1"/>
                </a:solidFill>
              </a:rPr>
              <a:t>Loss of Forest Cover Due to Disturbances</a:t>
            </a:r>
            <a:endParaRPr lang="en-US" sz="2800" dirty="0">
              <a:solidFill>
                <a:schemeClr val="bg1"/>
              </a:solidFill>
            </a:endParaRPr>
          </a:p>
        </p:txBody>
      </p:sp>
    </p:spTree>
    <p:extLst>
      <p:ext uri="{BB962C8B-B14F-4D97-AF65-F5344CB8AC3E}">
        <p14:creationId xmlns:p14="http://schemas.microsoft.com/office/powerpoint/2010/main" xmlns="" val="2881744890"/>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1600200"/>
            <a:ext cx="184731" cy="461665"/>
          </a:xfrm>
          <a:prstGeom prst="rect">
            <a:avLst/>
          </a:prstGeom>
          <a:noFill/>
        </p:spPr>
        <p:txBody>
          <a:bodyPr wrap="none" rtlCol="0">
            <a:spAutoFit/>
          </a:bodyPr>
          <a:lstStyle/>
          <a:p>
            <a:endParaRPr lang="en-US">
              <a:solidFill>
                <a:srgbClr val="000000"/>
              </a:solidFill>
            </a:endParaRPr>
          </a:p>
        </p:txBody>
      </p:sp>
      <p:grpSp>
        <p:nvGrpSpPr>
          <p:cNvPr id="11" name="Group 10"/>
          <p:cNvGrpSpPr/>
          <p:nvPr/>
        </p:nvGrpSpPr>
        <p:grpSpPr>
          <a:xfrm>
            <a:off x="662645" y="183649"/>
            <a:ext cx="3242281" cy="2590821"/>
            <a:chOff x="662645" y="183649"/>
            <a:chExt cx="3242281" cy="2590821"/>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2645" y="183649"/>
              <a:ext cx="2536917" cy="1902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89090" y="887593"/>
              <a:ext cx="2515836" cy="1886877"/>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57809" y="4253948"/>
            <a:ext cx="2819400" cy="2114550"/>
          </a:xfrm>
          <a:prstGeom prst="rect">
            <a:avLst/>
          </a:prstGeom>
          <a:noFill/>
          <a:ln w="28575">
            <a:solidFill>
              <a:schemeClr val="bg1">
                <a:lumMod val="95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791200" y="381000"/>
            <a:ext cx="2611936" cy="1958952"/>
          </a:xfrm>
          <a:prstGeom prst="rect">
            <a:avLst/>
          </a:prstGeom>
          <a:noFill/>
          <a:ln w="28575">
            <a:solidFill>
              <a:schemeClr val="bg1">
                <a:lumMod val="95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ight Arrow 2"/>
          <p:cNvSpPr/>
          <p:nvPr/>
        </p:nvSpPr>
        <p:spPr>
          <a:xfrm>
            <a:off x="4191000" y="945847"/>
            <a:ext cx="1371600" cy="636407"/>
          </a:xfrm>
          <a:prstGeom prst="rightArrow">
            <a:avLst/>
          </a:prstGeom>
          <a:solidFill>
            <a:srgbClr val="FF0000"/>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5400000">
            <a:off x="291395" y="2707549"/>
            <a:ext cx="1371600" cy="636407"/>
          </a:xfrm>
          <a:prstGeom prst="rightArrow">
            <a:avLst/>
          </a:prstGeom>
          <a:solidFill>
            <a:srgbClr val="FF0000"/>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3270847">
            <a:off x="3838905" y="3115743"/>
            <a:ext cx="1371600" cy="636407"/>
          </a:xfrm>
          <a:prstGeom prst="rightArrow">
            <a:avLst/>
          </a:prstGeom>
          <a:solidFill>
            <a:srgbClr val="FF0000"/>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621696" y="4253948"/>
            <a:ext cx="2819400" cy="2114550"/>
          </a:xfrm>
          <a:prstGeom prst="rect">
            <a:avLst/>
          </a:prstGeom>
          <a:noFill/>
          <a:ln w="19050">
            <a:solidFill>
              <a:schemeClr val="accent3"/>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6" name="Group 5"/>
          <p:cNvGrpSpPr/>
          <p:nvPr/>
        </p:nvGrpSpPr>
        <p:grpSpPr>
          <a:xfrm>
            <a:off x="3347907" y="4694813"/>
            <a:ext cx="1146048" cy="1232820"/>
            <a:chOff x="7620000" y="2690810"/>
            <a:chExt cx="1292352" cy="1622110"/>
          </a:xfrm>
        </p:grpSpPr>
        <p:sp>
          <p:nvSpPr>
            <p:cNvPr id="4" name="Curved Up Arrow 3"/>
            <p:cNvSpPr/>
            <p:nvPr/>
          </p:nvSpPr>
          <p:spPr>
            <a:xfrm>
              <a:off x="7696200" y="3581400"/>
              <a:ext cx="1216152" cy="731520"/>
            </a:xfrm>
            <a:prstGeom prst="curvedUp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Curved Down Arrow 4"/>
            <p:cNvSpPr/>
            <p:nvPr/>
          </p:nvSpPr>
          <p:spPr>
            <a:xfrm flipH="1">
              <a:off x="7620000" y="2690810"/>
              <a:ext cx="1146048" cy="778580"/>
            </a:xfrm>
            <a:prstGeom prst="curved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9"/>
          <p:cNvGrpSpPr/>
          <p:nvPr/>
        </p:nvGrpSpPr>
        <p:grpSpPr>
          <a:xfrm>
            <a:off x="6298096" y="3353089"/>
            <a:ext cx="2286000" cy="1765932"/>
            <a:chOff x="6591074" y="3816323"/>
            <a:chExt cx="2286000" cy="1765932"/>
          </a:xfrm>
        </p:grpSpPr>
        <p:sp>
          <p:nvSpPr>
            <p:cNvPr id="14" name="Right Arrow 13"/>
            <p:cNvSpPr/>
            <p:nvPr/>
          </p:nvSpPr>
          <p:spPr>
            <a:xfrm rot="7862496">
              <a:off x="7738574" y="4578251"/>
              <a:ext cx="1371600" cy="636407"/>
            </a:xfrm>
            <a:prstGeom prst="rightArrow">
              <a:avLst/>
            </a:prstGeom>
            <a:solidFill>
              <a:srgbClr val="FF0000"/>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591074" y="3816323"/>
              <a:ext cx="2286000" cy="707886"/>
            </a:xfrm>
            <a:prstGeom prst="rect">
              <a:avLst/>
            </a:prstGeom>
            <a:noFill/>
          </p:spPr>
          <p:txBody>
            <a:bodyPr wrap="square" rtlCol="0">
              <a:spAutoFit/>
            </a:bodyPr>
            <a:lstStyle/>
            <a:p>
              <a:r>
                <a:rPr lang="en-US" sz="2000" dirty="0" smtClean="0">
                  <a:solidFill>
                    <a:schemeClr val="bg1"/>
                  </a:solidFill>
                </a:rPr>
                <a:t>Fusion of NASA capabilities</a:t>
              </a:r>
              <a:endParaRPr lang="en-US" sz="2000" dirty="0">
                <a:solidFill>
                  <a:schemeClr val="bg1"/>
                </a:solidFill>
              </a:endParaRPr>
            </a:p>
          </p:txBody>
        </p:sp>
      </p:grpSp>
      <p:sp>
        <p:nvSpPr>
          <p:cNvPr id="18" name="Right Arrow 17"/>
          <p:cNvSpPr/>
          <p:nvPr/>
        </p:nvSpPr>
        <p:spPr>
          <a:xfrm rot="16200000">
            <a:off x="2349183" y="3209097"/>
            <a:ext cx="1075623" cy="636407"/>
          </a:xfrm>
          <a:prstGeom prst="rightArrow">
            <a:avLst/>
          </a:prstGeom>
          <a:solidFill>
            <a:srgbClr val="FF0000"/>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0800000">
            <a:off x="4191000" y="1793106"/>
            <a:ext cx="1371600" cy="636407"/>
          </a:xfrm>
          <a:prstGeom prst="rightArrow">
            <a:avLst/>
          </a:prstGeom>
          <a:solidFill>
            <a:srgbClr val="FF0000"/>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8531709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style.rotation</p:attrName>
                                        </p:attrNameLst>
                                      </p:cBhvr>
                                      <p:tavLst>
                                        <p:tav tm="0">
                                          <p:val>
                                            <p:fltVal val="720"/>
                                          </p:val>
                                        </p:tav>
                                        <p:tav tm="100000">
                                          <p:val>
                                            <p:fltVal val="0"/>
                                          </p:val>
                                        </p:tav>
                                      </p:tavLst>
                                    </p:anim>
                                    <p:anim calcmode="lin" valueType="num">
                                      <p:cBhvr>
                                        <p:cTn id="9" dur="2000" fill="hold"/>
                                        <p:tgtEl>
                                          <p:spTgt spid="11"/>
                                        </p:tgtEl>
                                        <p:attrNameLst>
                                          <p:attrName>ppt_h</p:attrName>
                                        </p:attrNameLst>
                                      </p:cBhvr>
                                      <p:tavLst>
                                        <p:tav tm="0">
                                          <p:val>
                                            <p:fltVal val="0"/>
                                          </p:val>
                                        </p:tav>
                                        <p:tav tm="100000">
                                          <p:val>
                                            <p:strVal val="#ppt_h"/>
                                          </p:val>
                                        </p:tav>
                                      </p:tavLst>
                                    </p:anim>
                                    <p:anim calcmode="lin" valueType="num">
                                      <p:cBhvr>
                                        <p:cTn id="10" dur="2000" fill="hold"/>
                                        <p:tgtEl>
                                          <p:spTgt spid="11"/>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4101"/>
                                        </p:tgtEl>
                                        <p:attrNameLst>
                                          <p:attrName>style.visibility</p:attrName>
                                        </p:attrNameLst>
                                      </p:cBhvr>
                                      <p:to>
                                        <p:strVal val="visible"/>
                                      </p:to>
                                    </p:set>
                                    <p:animEffect transition="in" filter="fade">
                                      <p:cBhvr>
                                        <p:cTn id="15" dur="2000"/>
                                        <p:tgtEl>
                                          <p:spTgt spid="4101"/>
                                        </p:tgtEl>
                                      </p:cBhvr>
                                    </p:animEffect>
                                    <p:anim calcmode="lin" valueType="num">
                                      <p:cBhvr>
                                        <p:cTn id="16" dur="2000" fill="hold"/>
                                        <p:tgtEl>
                                          <p:spTgt spid="4101"/>
                                        </p:tgtEl>
                                        <p:attrNameLst>
                                          <p:attrName>style.rotation</p:attrName>
                                        </p:attrNameLst>
                                      </p:cBhvr>
                                      <p:tavLst>
                                        <p:tav tm="0">
                                          <p:val>
                                            <p:fltVal val="720"/>
                                          </p:val>
                                        </p:tav>
                                        <p:tav tm="100000">
                                          <p:val>
                                            <p:fltVal val="0"/>
                                          </p:val>
                                        </p:tav>
                                      </p:tavLst>
                                    </p:anim>
                                    <p:anim calcmode="lin" valueType="num">
                                      <p:cBhvr>
                                        <p:cTn id="17" dur="2000" fill="hold"/>
                                        <p:tgtEl>
                                          <p:spTgt spid="4101"/>
                                        </p:tgtEl>
                                        <p:attrNameLst>
                                          <p:attrName>ppt_h</p:attrName>
                                        </p:attrNameLst>
                                      </p:cBhvr>
                                      <p:tavLst>
                                        <p:tav tm="0">
                                          <p:val>
                                            <p:fltVal val="0"/>
                                          </p:val>
                                        </p:tav>
                                        <p:tav tm="100000">
                                          <p:val>
                                            <p:strVal val="#ppt_h"/>
                                          </p:val>
                                        </p:tav>
                                      </p:tavLst>
                                    </p:anim>
                                    <p:anim calcmode="lin" valueType="num">
                                      <p:cBhvr>
                                        <p:cTn id="18" dur="2000" fill="hold"/>
                                        <p:tgtEl>
                                          <p:spTgt spid="4101"/>
                                        </p:tgtEl>
                                        <p:attrNameLst>
                                          <p:attrName>ppt_w</p:attrName>
                                        </p:attrNameLst>
                                      </p:cBhvr>
                                      <p:tavLst>
                                        <p:tav tm="0">
                                          <p:val>
                                            <p:fltVal val="0"/>
                                          </p:val>
                                        </p:tav>
                                        <p:tav tm="100000">
                                          <p:val>
                                            <p:strVal val="#ppt_w"/>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35" presetClass="entr" presetSubtype="0" fill="hold" nodeType="clickEffect">
                                  <p:stCondLst>
                                    <p:cond delay="0"/>
                                  </p:stCondLst>
                                  <p:childTnLst>
                                    <p:set>
                                      <p:cBhvr>
                                        <p:cTn id="27" dur="1" fill="hold">
                                          <p:stCondLst>
                                            <p:cond delay="0"/>
                                          </p:stCondLst>
                                        </p:cTn>
                                        <p:tgtEl>
                                          <p:spTgt spid="4100"/>
                                        </p:tgtEl>
                                        <p:attrNameLst>
                                          <p:attrName>style.visibility</p:attrName>
                                        </p:attrNameLst>
                                      </p:cBhvr>
                                      <p:to>
                                        <p:strVal val="visible"/>
                                      </p:to>
                                    </p:set>
                                    <p:animEffect transition="in" filter="fade">
                                      <p:cBhvr>
                                        <p:cTn id="28" dur="2000"/>
                                        <p:tgtEl>
                                          <p:spTgt spid="4100"/>
                                        </p:tgtEl>
                                      </p:cBhvr>
                                    </p:animEffect>
                                    <p:anim calcmode="lin" valueType="num">
                                      <p:cBhvr>
                                        <p:cTn id="29" dur="2000" fill="hold"/>
                                        <p:tgtEl>
                                          <p:spTgt spid="4100"/>
                                        </p:tgtEl>
                                        <p:attrNameLst>
                                          <p:attrName>style.rotation</p:attrName>
                                        </p:attrNameLst>
                                      </p:cBhvr>
                                      <p:tavLst>
                                        <p:tav tm="0">
                                          <p:val>
                                            <p:fltVal val="720"/>
                                          </p:val>
                                        </p:tav>
                                        <p:tav tm="100000">
                                          <p:val>
                                            <p:fltVal val="0"/>
                                          </p:val>
                                        </p:tav>
                                      </p:tavLst>
                                    </p:anim>
                                    <p:anim calcmode="lin" valueType="num">
                                      <p:cBhvr>
                                        <p:cTn id="30" dur="2000" fill="hold"/>
                                        <p:tgtEl>
                                          <p:spTgt spid="4100"/>
                                        </p:tgtEl>
                                        <p:attrNameLst>
                                          <p:attrName>ppt_h</p:attrName>
                                        </p:attrNameLst>
                                      </p:cBhvr>
                                      <p:tavLst>
                                        <p:tav tm="0">
                                          <p:val>
                                            <p:fltVal val="0"/>
                                          </p:val>
                                        </p:tav>
                                        <p:tav tm="100000">
                                          <p:val>
                                            <p:strVal val="#ppt_h"/>
                                          </p:val>
                                        </p:tav>
                                      </p:tavLst>
                                    </p:anim>
                                    <p:anim calcmode="lin" valueType="num">
                                      <p:cBhvr>
                                        <p:cTn id="31" dur="2000" fill="hold"/>
                                        <p:tgtEl>
                                          <p:spTgt spid="4100"/>
                                        </p:tgtEl>
                                        <p:attrNameLst>
                                          <p:attrName>ppt_w</p:attrName>
                                        </p:attrNameLst>
                                      </p:cBhvr>
                                      <p:tavLst>
                                        <p:tav tm="0">
                                          <p:val>
                                            <p:fltVal val="0"/>
                                          </p:val>
                                        </p:tav>
                                        <p:tav tm="100000">
                                          <p:val>
                                            <p:strVal val="#ppt_w"/>
                                          </p:val>
                                        </p:tav>
                                      </p:tavLst>
                                    </p:anim>
                                  </p:childTnLst>
                                </p:cTn>
                              </p:par>
                              <p:par>
                                <p:cTn id="32" presetID="53"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35" presetClass="entr" presetSubtype="0" fill="hold" nodeType="clickEffect">
                                  <p:stCondLst>
                                    <p:cond delay="0"/>
                                  </p:stCondLst>
                                  <p:childTnLst>
                                    <p:set>
                                      <p:cBhvr>
                                        <p:cTn id="40" dur="1" fill="hold">
                                          <p:stCondLst>
                                            <p:cond delay="0"/>
                                          </p:stCondLst>
                                        </p:cTn>
                                        <p:tgtEl>
                                          <p:spTgt spid="3074"/>
                                        </p:tgtEl>
                                        <p:attrNameLst>
                                          <p:attrName>style.visibility</p:attrName>
                                        </p:attrNameLst>
                                      </p:cBhvr>
                                      <p:to>
                                        <p:strVal val="visible"/>
                                      </p:to>
                                    </p:set>
                                    <p:animEffect transition="in" filter="fade">
                                      <p:cBhvr>
                                        <p:cTn id="41" dur="2000"/>
                                        <p:tgtEl>
                                          <p:spTgt spid="3074"/>
                                        </p:tgtEl>
                                      </p:cBhvr>
                                    </p:animEffect>
                                    <p:anim calcmode="lin" valueType="num">
                                      <p:cBhvr>
                                        <p:cTn id="42" dur="2000" fill="hold"/>
                                        <p:tgtEl>
                                          <p:spTgt spid="3074"/>
                                        </p:tgtEl>
                                        <p:attrNameLst>
                                          <p:attrName>style.rotation</p:attrName>
                                        </p:attrNameLst>
                                      </p:cBhvr>
                                      <p:tavLst>
                                        <p:tav tm="0">
                                          <p:val>
                                            <p:fltVal val="720"/>
                                          </p:val>
                                        </p:tav>
                                        <p:tav tm="100000">
                                          <p:val>
                                            <p:fltVal val="0"/>
                                          </p:val>
                                        </p:tav>
                                      </p:tavLst>
                                    </p:anim>
                                    <p:anim calcmode="lin" valueType="num">
                                      <p:cBhvr>
                                        <p:cTn id="43" dur="2000" fill="hold"/>
                                        <p:tgtEl>
                                          <p:spTgt spid="3074"/>
                                        </p:tgtEl>
                                        <p:attrNameLst>
                                          <p:attrName>ppt_h</p:attrName>
                                        </p:attrNameLst>
                                      </p:cBhvr>
                                      <p:tavLst>
                                        <p:tav tm="0">
                                          <p:val>
                                            <p:fltVal val="0"/>
                                          </p:val>
                                        </p:tav>
                                        <p:tav tm="100000">
                                          <p:val>
                                            <p:strVal val="#ppt_h"/>
                                          </p:val>
                                        </p:tav>
                                      </p:tavLst>
                                    </p:anim>
                                    <p:anim calcmode="lin" valueType="num">
                                      <p:cBhvr>
                                        <p:cTn id="44" dur="2000" fill="hold"/>
                                        <p:tgtEl>
                                          <p:spTgt spid="3074"/>
                                        </p:tgtEl>
                                        <p:attrNameLst>
                                          <p:attrName>ppt_w</p:attrName>
                                        </p:attrNameLst>
                                      </p:cBhvr>
                                      <p:tavLst>
                                        <p:tav tm="0">
                                          <p:val>
                                            <p:fltVal val="0"/>
                                          </p:val>
                                        </p:tav>
                                        <p:tav tm="100000">
                                          <p:val>
                                            <p:strVal val="#ppt_w"/>
                                          </p:val>
                                        </p:tav>
                                      </p:tavLst>
                                    </p:anim>
                                  </p:childTnLst>
                                </p:cTn>
                              </p:par>
                              <p:par>
                                <p:cTn id="45" presetID="53" presetClass="entr" presetSubtype="16"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par>
                                <p:cTn id="50" presetID="53" presetClass="entr" presetSubtype="16"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fill="hold"/>
                                        <p:tgtEl>
                                          <p:spTgt spid="10"/>
                                        </p:tgtEl>
                                        <p:attrNameLst>
                                          <p:attrName>ppt_w</p:attrName>
                                        </p:attrNameLst>
                                      </p:cBhvr>
                                      <p:tavLst>
                                        <p:tav tm="0">
                                          <p:val>
                                            <p:fltVal val="0"/>
                                          </p:val>
                                        </p:tav>
                                        <p:tav tm="100000">
                                          <p:val>
                                            <p:strVal val="#ppt_w"/>
                                          </p:val>
                                        </p:tav>
                                      </p:tavLst>
                                    </p:anim>
                                    <p:anim calcmode="lin" valueType="num">
                                      <p:cBhvr>
                                        <p:cTn id="53" dur="500" fill="hold"/>
                                        <p:tgtEl>
                                          <p:spTgt spid="10"/>
                                        </p:tgtEl>
                                        <p:attrNameLst>
                                          <p:attrName>ppt_h</p:attrName>
                                        </p:attrNameLst>
                                      </p:cBhvr>
                                      <p:tavLst>
                                        <p:tav tm="0">
                                          <p:val>
                                            <p:fltVal val="0"/>
                                          </p:val>
                                        </p:tav>
                                        <p:tav tm="100000">
                                          <p:val>
                                            <p:strVal val="#ppt_h"/>
                                          </p:val>
                                        </p:tav>
                                      </p:tavLst>
                                    </p:anim>
                                    <p:animEffect transition="in" filter="fade">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fltVal val="0"/>
                                          </p:val>
                                        </p:tav>
                                        <p:tav tm="100000">
                                          <p:val>
                                            <p:strVal val="#ppt_h"/>
                                          </p:val>
                                        </p:tav>
                                      </p:tavLst>
                                    </p:anim>
                                    <p:animEffect transition="in" filter="fade">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 calcmode="lin" valueType="num">
                                      <p:cBhvr>
                                        <p:cTn id="66" dur="500" fill="hold"/>
                                        <p:tgtEl>
                                          <p:spTgt spid="19"/>
                                        </p:tgtEl>
                                        <p:attrNameLst>
                                          <p:attrName>ppt_w</p:attrName>
                                        </p:attrNameLst>
                                      </p:cBhvr>
                                      <p:tavLst>
                                        <p:tav tm="0">
                                          <p:val>
                                            <p:fltVal val="0"/>
                                          </p:val>
                                        </p:tav>
                                        <p:tav tm="100000">
                                          <p:val>
                                            <p:strVal val="#ppt_w"/>
                                          </p:val>
                                        </p:tav>
                                      </p:tavLst>
                                    </p:anim>
                                    <p:anim calcmode="lin" valueType="num">
                                      <p:cBhvr>
                                        <p:cTn id="67" dur="500" fill="hold"/>
                                        <p:tgtEl>
                                          <p:spTgt spid="19"/>
                                        </p:tgtEl>
                                        <p:attrNameLst>
                                          <p:attrName>ppt_h</p:attrName>
                                        </p:attrNameLst>
                                      </p:cBhvr>
                                      <p:tavLst>
                                        <p:tav tm="0">
                                          <p:val>
                                            <p:fltVal val="0"/>
                                          </p:val>
                                        </p:tav>
                                        <p:tav tm="100000">
                                          <p:val>
                                            <p:strVal val="#ppt_h"/>
                                          </p:val>
                                        </p:tav>
                                      </p:tavLst>
                                    </p:anim>
                                    <p:animEffect transition="in" filter="fade">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35" presetClass="entr" presetSubtype="0" fill="hold" nodeType="click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2000"/>
                                        <p:tgtEl>
                                          <p:spTgt spid="6"/>
                                        </p:tgtEl>
                                      </p:cBhvr>
                                    </p:animEffect>
                                    <p:anim calcmode="lin" valueType="num">
                                      <p:cBhvr>
                                        <p:cTn id="74" dur="2000" fill="hold"/>
                                        <p:tgtEl>
                                          <p:spTgt spid="6"/>
                                        </p:tgtEl>
                                        <p:attrNameLst>
                                          <p:attrName>style.rotation</p:attrName>
                                        </p:attrNameLst>
                                      </p:cBhvr>
                                      <p:tavLst>
                                        <p:tav tm="0">
                                          <p:val>
                                            <p:fltVal val="720"/>
                                          </p:val>
                                        </p:tav>
                                        <p:tav tm="100000">
                                          <p:val>
                                            <p:fltVal val="0"/>
                                          </p:val>
                                        </p:tav>
                                      </p:tavLst>
                                    </p:anim>
                                    <p:anim calcmode="lin" valueType="num">
                                      <p:cBhvr>
                                        <p:cTn id="75" dur="2000" fill="hold"/>
                                        <p:tgtEl>
                                          <p:spTgt spid="6"/>
                                        </p:tgtEl>
                                        <p:attrNameLst>
                                          <p:attrName>ppt_h</p:attrName>
                                        </p:attrNameLst>
                                      </p:cBhvr>
                                      <p:tavLst>
                                        <p:tav tm="0">
                                          <p:val>
                                            <p:fltVal val="0"/>
                                          </p:val>
                                        </p:tav>
                                        <p:tav tm="100000">
                                          <p:val>
                                            <p:strVal val="#ppt_h"/>
                                          </p:val>
                                        </p:tav>
                                      </p:tavLst>
                                    </p:anim>
                                    <p:anim calcmode="lin" valueType="num">
                                      <p:cBhvr>
                                        <p:cTn id="76" dur="2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8"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2000" r="-12000"/>
          </a:stretch>
        </a:blipFill>
        <a:effectLst/>
      </p:bgPr>
    </p:bg>
    <p:spTree>
      <p:nvGrpSpPr>
        <p:cNvPr id="1" name=""/>
        <p:cNvGrpSpPr/>
        <p:nvPr/>
      </p:nvGrpSpPr>
      <p:grpSpPr>
        <a:xfrm>
          <a:off x="0" y="0"/>
          <a:ext cx="0" cy="0"/>
          <a:chOff x="0" y="0"/>
          <a:chExt cx="0" cy="0"/>
        </a:xfrm>
      </p:grpSpPr>
      <p:sp>
        <p:nvSpPr>
          <p:cNvPr id="6" name="Rectangle 5"/>
          <p:cNvSpPr/>
          <p:nvPr/>
        </p:nvSpPr>
        <p:spPr>
          <a:xfrm>
            <a:off x="2362200" y="1676400"/>
            <a:ext cx="4648200" cy="3046988"/>
          </a:xfrm>
          <a:prstGeom prst="rect">
            <a:avLst/>
          </a:prstGeom>
          <a:noFill/>
        </p:spPr>
        <p:txBody>
          <a:bodyPr wrap="square" lIns="91440" tIns="45720" rIns="91440" bIns="45720">
            <a:spAutoFit/>
            <a:scene3d>
              <a:camera prst="orthographicFront"/>
              <a:lightRig rig="soft" dir="t">
                <a:rot lat="0" lon="0" rev="10800000"/>
              </a:lightRig>
            </a:scene3d>
            <a:sp3d extrusionH="57150">
              <a:bevelT w="27940" h="12700"/>
              <a:contourClr>
                <a:srgbClr val="DDDDDD"/>
              </a:contourClr>
            </a:sp3d>
          </a:bodyPr>
          <a:lstStyle/>
          <a:p>
            <a:pPr algn="ctr" eaLnBrk="0" hangingPunct="0"/>
            <a:r>
              <a:rPr lang="en-US" sz="9600" b="1" spc="150" dirty="0" smtClean="0">
                <a:ln w="11430">
                  <a:solidFill>
                    <a:srgbClr val="000000"/>
                  </a:solidFill>
                </a:ln>
                <a:solidFill>
                  <a:srgbClr val="FFFFFF"/>
                </a:solidFill>
                <a:effectLst>
                  <a:glow rad="228600">
                    <a:srgbClr val="00B050">
                      <a:alpha val="40000"/>
                    </a:srgbClr>
                  </a:glow>
                  <a:outerShdw blurRad="25400" algn="tl" rotWithShape="0">
                    <a:srgbClr val="000000">
                      <a:alpha val="43000"/>
                    </a:srgbClr>
                  </a:outerShdw>
                </a:effectLst>
                <a:latin typeface="Gill Sans Ultra Bold" pitchFamily="34" charset="0"/>
              </a:rPr>
              <a:t>THE</a:t>
            </a:r>
            <a:r>
              <a:rPr lang="en-US" sz="9600" b="1" spc="150" dirty="0" smtClean="0">
                <a:ln w="11430">
                  <a:solidFill>
                    <a:srgbClr val="000000"/>
                  </a:solidFill>
                </a:ln>
                <a:solidFill>
                  <a:srgbClr val="F8F8F8"/>
                </a:solidFill>
                <a:effectLst>
                  <a:glow rad="228600">
                    <a:srgbClr val="00B050">
                      <a:alpha val="40000"/>
                    </a:srgbClr>
                  </a:glow>
                  <a:outerShdw blurRad="25400" algn="tl" rotWithShape="0">
                    <a:srgbClr val="000000">
                      <a:alpha val="43000"/>
                    </a:srgbClr>
                  </a:outerShdw>
                </a:effectLst>
                <a:latin typeface="Gill Sans Ultra Bold" pitchFamily="34" charset="0"/>
              </a:rPr>
              <a:t> END</a:t>
            </a:r>
            <a:endParaRPr lang="en-US" sz="9600" b="1" spc="150" dirty="0">
              <a:ln w="11430">
                <a:solidFill>
                  <a:srgbClr val="000000"/>
                </a:solidFill>
              </a:ln>
              <a:solidFill>
                <a:srgbClr val="F8F8F8"/>
              </a:solidFill>
              <a:effectLst>
                <a:glow rad="228600">
                  <a:srgbClr val="00B050">
                    <a:alpha val="40000"/>
                  </a:srgbClr>
                </a:glow>
                <a:outerShdw blurRad="25400" algn="tl" rotWithShape="0">
                  <a:srgbClr val="000000">
                    <a:alpha val="43000"/>
                  </a:srgbClr>
                </a:outerShdw>
              </a:effectLst>
              <a:latin typeface="Gill Sans Ultra Bold" pitchFamily="34" charset="0"/>
            </a:endParaRPr>
          </a:p>
        </p:txBody>
      </p:sp>
    </p:spTree>
    <p:extLst>
      <p:ext uri="{BB962C8B-B14F-4D97-AF65-F5344CB8AC3E}">
        <p14:creationId xmlns:p14="http://schemas.microsoft.com/office/powerpoint/2010/main" xmlns="" val="324737197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8080"/>
            </a:gs>
            <a:gs pos="100000">
              <a:srgbClr val="000000"/>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905000" y="1600200"/>
            <a:ext cx="184731" cy="461665"/>
          </a:xfrm>
          <a:prstGeom prst="rect">
            <a:avLst/>
          </a:prstGeom>
          <a:noFill/>
        </p:spPr>
        <p:txBody>
          <a:bodyPr wrap="none" rtlCol="0">
            <a:spAutoFit/>
          </a:bodyPr>
          <a:lstStyle/>
          <a:p>
            <a:endParaRPr lang="en-US"/>
          </a:p>
        </p:txBody>
      </p:sp>
      <p:pic>
        <p:nvPicPr>
          <p:cNvPr id="3" name="Picture 2" descr="fig4_ltoutputs.png"/>
          <p:cNvPicPr>
            <a:picLocks noChangeAspect="1"/>
          </p:cNvPicPr>
          <p:nvPr/>
        </p:nvPicPr>
        <p:blipFill rotWithShape="1">
          <a:blip r:embed="rId4" cstate="print"/>
          <a:srcRect t="4609" r="78399"/>
          <a:stretch/>
        </p:blipFill>
        <p:spPr>
          <a:xfrm>
            <a:off x="304800" y="257495"/>
            <a:ext cx="2452417" cy="6479628"/>
          </a:xfrm>
          <a:prstGeom prst="rect">
            <a:avLst/>
          </a:prstGeom>
        </p:spPr>
      </p:pic>
      <p:pic>
        <p:nvPicPr>
          <p:cNvPr id="2054" name="Picture 6"/>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65926"/>
          <a:stretch/>
        </p:blipFill>
        <p:spPr bwMode="auto">
          <a:xfrm>
            <a:off x="4457700" y="3674227"/>
            <a:ext cx="2819400" cy="3073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33765" r="34073"/>
          <a:stretch/>
        </p:blipFill>
        <p:spPr bwMode="auto">
          <a:xfrm>
            <a:off x="6096000" y="257495"/>
            <a:ext cx="2661193" cy="3073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r="65684"/>
          <a:stretch/>
        </p:blipFill>
        <p:spPr bwMode="auto">
          <a:xfrm>
            <a:off x="2971800" y="257495"/>
            <a:ext cx="2839436" cy="3073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5" name="Group 4"/>
          <p:cNvGrpSpPr/>
          <p:nvPr/>
        </p:nvGrpSpPr>
        <p:grpSpPr>
          <a:xfrm>
            <a:off x="3524250" y="1367838"/>
            <a:ext cx="4686300" cy="4258942"/>
            <a:chOff x="4145210" y="1532258"/>
            <a:chExt cx="4084390" cy="3667702"/>
          </a:xfrm>
        </p:grpSpPr>
        <p:pic>
          <p:nvPicPr>
            <p:cNvPr id="2052" name="Picture 4"/>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70440" t="53663" r="962" b="3381"/>
            <a:stretch/>
          </p:blipFill>
          <p:spPr bwMode="auto">
            <a:xfrm>
              <a:off x="4145210" y="1532258"/>
              <a:ext cx="4084390" cy="36677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4419600" y="1532258"/>
              <a:ext cx="381000" cy="298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wheel(1)">
                                      <p:cBhvr>
                                        <p:cTn id="7" dur="2000"/>
                                        <p:tgtEl>
                                          <p:spTgt spid="2056"/>
                                        </p:tgtEl>
                                      </p:cBhvr>
                                    </p:animEffect>
                                  </p:childTnLst>
                                </p:cTn>
                              </p:par>
                              <p:par>
                                <p:cTn id="8" presetID="21" presetClass="entr" presetSubtype="1" fill="hold" nodeType="withEffect">
                                  <p:stCondLst>
                                    <p:cond delay="0"/>
                                  </p:stCondLst>
                                  <p:childTnLst>
                                    <p:set>
                                      <p:cBhvr>
                                        <p:cTn id="9" dur="1" fill="hold">
                                          <p:stCondLst>
                                            <p:cond delay="0"/>
                                          </p:stCondLst>
                                        </p:cTn>
                                        <p:tgtEl>
                                          <p:spTgt spid="2055"/>
                                        </p:tgtEl>
                                        <p:attrNameLst>
                                          <p:attrName>style.visibility</p:attrName>
                                        </p:attrNameLst>
                                      </p:cBhvr>
                                      <p:to>
                                        <p:strVal val="visible"/>
                                      </p:to>
                                    </p:set>
                                    <p:animEffect transition="in" filter="wheel(1)">
                                      <p:cBhvr>
                                        <p:cTn id="10" dur="2000"/>
                                        <p:tgtEl>
                                          <p:spTgt spid="2055"/>
                                        </p:tgtEl>
                                      </p:cBhvr>
                                    </p:animEffect>
                                  </p:childTnLst>
                                </p:cTn>
                              </p:par>
                              <p:par>
                                <p:cTn id="11" presetID="21" presetClass="entr" presetSubtype="1"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wheel(1)">
                                      <p:cBhvr>
                                        <p:cTn id="13" dur="2000"/>
                                        <p:tgtEl>
                                          <p:spTgt spid="205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nodeType="clickEffect">
                                  <p:stCondLst>
                                    <p:cond delay="0"/>
                                  </p:stCondLst>
                                  <p:childTnLst>
                                    <p:anim calcmode="lin" valueType="num">
                                      <p:cBhvr>
                                        <p:cTn id="17" dur="500"/>
                                        <p:tgtEl>
                                          <p:spTgt spid="2056"/>
                                        </p:tgtEl>
                                        <p:attrNameLst>
                                          <p:attrName>ppt_w</p:attrName>
                                        </p:attrNameLst>
                                      </p:cBhvr>
                                      <p:tavLst>
                                        <p:tav tm="0">
                                          <p:val>
                                            <p:strVal val="ppt_w"/>
                                          </p:val>
                                        </p:tav>
                                        <p:tav tm="100000">
                                          <p:val>
                                            <p:fltVal val="0"/>
                                          </p:val>
                                        </p:tav>
                                      </p:tavLst>
                                    </p:anim>
                                    <p:anim calcmode="lin" valueType="num">
                                      <p:cBhvr>
                                        <p:cTn id="18" dur="500"/>
                                        <p:tgtEl>
                                          <p:spTgt spid="2056"/>
                                        </p:tgtEl>
                                        <p:attrNameLst>
                                          <p:attrName>ppt_h</p:attrName>
                                        </p:attrNameLst>
                                      </p:cBhvr>
                                      <p:tavLst>
                                        <p:tav tm="0">
                                          <p:val>
                                            <p:strVal val="ppt_h"/>
                                          </p:val>
                                        </p:tav>
                                        <p:tav tm="100000">
                                          <p:val>
                                            <p:fltVal val="0"/>
                                          </p:val>
                                        </p:tav>
                                      </p:tavLst>
                                    </p:anim>
                                    <p:animEffect transition="out" filter="fade">
                                      <p:cBhvr>
                                        <p:cTn id="19" dur="500"/>
                                        <p:tgtEl>
                                          <p:spTgt spid="2056"/>
                                        </p:tgtEl>
                                      </p:cBhvr>
                                    </p:animEffect>
                                    <p:set>
                                      <p:cBhvr>
                                        <p:cTn id="20" dur="1" fill="hold">
                                          <p:stCondLst>
                                            <p:cond delay="499"/>
                                          </p:stCondLst>
                                        </p:cTn>
                                        <p:tgtEl>
                                          <p:spTgt spid="2056"/>
                                        </p:tgtEl>
                                        <p:attrNameLst>
                                          <p:attrName>style.visibility</p:attrName>
                                        </p:attrNameLst>
                                      </p:cBhvr>
                                      <p:to>
                                        <p:strVal val="hidden"/>
                                      </p:to>
                                    </p:set>
                                  </p:childTnLst>
                                </p:cTn>
                              </p:par>
                              <p:par>
                                <p:cTn id="21" presetID="53" presetClass="exit" presetSubtype="32" fill="hold" nodeType="withEffect">
                                  <p:stCondLst>
                                    <p:cond delay="0"/>
                                  </p:stCondLst>
                                  <p:childTnLst>
                                    <p:anim calcmode="lin" valueType="num">
                                      <p:cBhvr>
                                        <p:cTn id="22" dur="500"/>
                                        <p:tgtEl>
                                          <p:spTgt spid="2055"/>
                                        </p:tgtEl>
                                        <p:attrNameLst>
                                          <p:attrName>ppt_w</p:attrName>
                                        </p:attrNameLst>
                                      </p:cBhvr>
                                      <p:tavLst>
                                        <p:tav tm="0">
                                          <p:val>
                                            <p:strVal val="ppt_w"/>
                                          </p:val>
                                        </p:tav>
                                        <p:tav tm="100000">
                                          <p:val>
                                            <p:fltVal val="0"/>
                                          </p:val>
                                        </p:tav>
                                      </p:tavLst>
                                    </p:anim>
                                    <p:anim calcmode="lin" valueType="num">
                                      <p:cBhvr>
                                        <p:cTn id="23" dur="500"/>
                                        <p:tgtEl>
                                          <p:spTgt spid="2055"/>
                                        </p:tgtEl>
                                        <p:attrNameLst>
                                          <p:attrName>ppt_h</p:attrName>
                                        </p:attrNameLst>
                                      </p:cBhvr>
                                      <p:tavLst>
                                        <p:tav tm="0">
                                          <p:val>
                                            <p:strVal val="ppt_h"/>
                                          </p:val>
                                        </p:tav>
                                        <p:tav tm="100000">
                                          <p:val>
                                            <p:fltVal val="0"/>
                                          </p:val>
                                        </p:tav>
                                      </p:tavLst>
                                    </p:anim>
                                    <p:animEffect transition="out" filter="fade">
                                      <p:cBhvr>
                                        <p:cTn id="24" dur="500"/>
                                        <p:tgtEl>
                                          <p:spTgt spid="2055"/>
                                        </p:tgtEl>
                                      </p:cBhvr>
                                    </p:animEffect>
                                    <p:set>
                                      <p:cBhvr>
                                        <p:cTn id="25" dur="1" fill="hold">
                                          <p:stCondLst>
                                            <p:cond delay="499"/>
                                          </p:stCondLst>
                                        </p:cTn>
                                        <p:tgtEl>
                                          <p:spTgt spid="2055"/>
                                        </p:tgtEl>
                                        <p:attrNameLst>
                                          <p:attrName>style.visibility</p:attrName>
                                        </p:attrNameLst>
                                      </p:cBhvr>
                                      <p:to>
                                        <p:strVal val="hidden"/>
                                      </p:to>
                                    </p:set>
                                  </p:childTnLst>
                                </p:cTn>
                              </p:par>
                              <p:par>
                                <p:cTn id="26" presetID="53" presetClass="exit" presetSubtype="32" fill="hold" nodeType="withEffect">
                                  <p:stCondLst>
                                    <p:cond delay="0"/>
                                  </p:stCondLst>
                                  <p:childTnLst>
                                    <p:anim calcmode="lin" valueType="num">
                                      <p:cBhvr>
                                        <p:cTn id="27" dur="500"/>
                                        <p:tgtEl>
                                          <p:spTgt spid="2054"/>
                                        </p:tgtEl>
                                        <p:attrNameLst>
                                          <p:attrName>ppt_w</p:attrName>
                                        </p:attrNameLst>
                                      </p:cBhvr>
                                      <p:tavLst>
                                        <p:tav tm="0">
                                          <p:val>
                                            <p:strVal val="ppt_w"/>
                                          </p:val>
                                        </p:tav>
                                        <p:tav tm="100000">
                                          <p:val>
                                            <p:fltVal val="0"/>
                                          </p:val>
                                        </p:tav>
                                      </p:tavLst>
                                    </p:anim>
                                    <p:anim calcmode="lin" valueType="num">
                                      <p:cBhvr>
                                        <p:cTn id="28" dur="500"/>
                                        <p:tgtEl>
                                          <p:spTgt spid="2054"/>
                                        </p:tgtEl>
                                        <p:attrNameLst>
                                          <p:attrName>ppt_h</p:attrName>
                                        </p:attrNameLst>
                                      </p:cBhvr>
                                      <p:tavLst>
                                        <p:tav tm="0">
                                          <p:val>
                                            <p:strVal val="ppt_h"/>
                                          </p:val>
                                        </p:tav>
                                        <p:tav tm="100000">
                                          <p:val>
                                            <p:fltVal val="0"/>
                                          </p:val>
                                        </p:tav>
                                      </p:tavLst>
                                    </p:anim>
                                    <p:animEffect transition="out" filter="fade">
                                      <p:cBhvr>
                                        <p:cTn id="29" dur="500"/>
                                        <p:tgtEl>
                                          <p:spTgt spid="2054"/>
                                        </p:tgtEl>
                                      </p:cBhvr>
                                    </p:animEffect>
                                    <p:set>
                                      <p:cBhvr>
                                        <p:cTn id="30" dur="1" fill="hold">
                                          <p:stCondLst>
                                            <p:cond delay="499"/>
                                          </p:stCondLst>
                                        </p:cTn>
                                        <p:tgtEl>
                                          <p:spTgt spid="2054"/>
                                        </p:tgtEl>
                                        <p:attrNameLst>
                                          <p:attrName>style.visibility</p:attrName>
                                        </p:attrNameLst>
                                      </p:cBhvr>
                                      <p:to>
                                        <p:strVal val="hidden"/>
                                      </p:to>
                                    </p:set>
                                  </p:childTnLst>
                                </p:cTn>
                              </p:par>
                              <p:par>
                                <p:cTn id="31" presetID="53" presetClass="entr" presetSubtype="16"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8080"/>
            </a:gs>
            <a:gs pos="100000">
              <a:srgbClr val="000000"/>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905000" y="1600200"/>
            <a:ext cx="184731" cy="461665"/>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xmlns="" val="4177794524"/>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8080"/>
            </a:gs>
            <a:gs pos="100000">
              <a:srgbClr val="000000"/>
            </a:gs>
          </a:gsLst>
          <a:lin ang="5400000" scaled="1"/>
        </a:gra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64101" y="2688105"/>
            <a:ext cx="3778127" cy="3444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4" name="Group 3"/>
          <p:cNvGrpSpPr/>
          <p:nvPr/>
        </p:nvGrpSpPr>
        <p:grpSpPr>
          <a:xfrm>
            <a:off x="139700" y="2876372"/>
            <a:ext cx="4478921" cy="3663008"/>
            <a:chOff x="152400" y="1712267"/>
            <a:chExt cx="4478921" cy="3663008"/>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2400" y="2133600"/>
              <a:ext cx="4478921" cy="324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1219200" y="1712267"/>
              <a:ext cx="2797561" cy="461665"/>
            </a:xfrm>
            <a:prstGeom prst="rect">
              <a:avLst/>
            </a:prstGeom>
            <a:noFill/>
          </p:spPr>
          <p:txBody>
            <a:bodyPr wrap="none" rtlCol="0">
              <a:spAutoFit/>
            </a:bodyPr>
            <a:lstStyle/>
            <a:p>
              <a:r>
                <a:rPr lang="en-US" dirty="0" smtClean="0">
                  <a:solidFill>
                    <a:schemeClr val="bg1"/>
                  </a:solidFill>
                </a:rPr>
                <a:t>Disturbance Scale</a:t>
              </a:r>
              <a:endParaRPr lang="en-US" dirty="0">
                <a:solidFill>
                  <a:schemeClr val="bg1"/>
                </a:solidFill>
              </a:endParaRPr>
            </a:p>
          </p:txBody>
        </p:sp>
      </p:grpSp>
      <p:sp>
        <p:nvSpPr>
          <p:cNvPr id="5" name="Oval 4"/>
          <p:cNvSpPr/>
          <p:nvPr/>
        </p:nvSpPr>
        <p:spPr>
          <a:xfrm>
            <a:off x="5930900" y="4918542"/>
            <a:ext cx="1007480" cy="457200"/>
          </a:xfrm>
          <a:prstGeom prst="ellipse">
            <a:avLst/>
          </a:prstGeom>
          <a:noFill/>
          <a:ln w="57150">
            <a:solidFill>
              <a:srgbClr val="AE82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TextBox 5"/>
          <p:cNvSpPr txBox="1"/>
          <p:nvPr/>
        </p:nvSpPr>
        <p:spPr>
          <a:xfrm>
            <a:off x="1206500" y="4133712"/>
            <a:ext cx="511561" cy="1569660"/>
          </a:xfrm>
          <a:prstGeom prst="rect">
            <a:avLst/>
          </a:prstGeom>
          <a:noFill/>
        </p:spPr>
        <p:txBody>
          <a:bodyPr wrap="square" rtlCol="0">
            <a:spAutoFit/>
          </a:bodyPr>
          <a:lstStyle/>
          <a:p>
            <a:r>
              <a:rPr lang="en-US" sz="9600" dirty="0" smtClean="0">
                <a:solidFill>
                  <a:srgbClr val="7030A0"/>
                </a:solidFill>
              </a:rPr>
              <a:t>.</a:t>
            </a:r>
            <a:endParaRPr lang="en-US" sz="9600" dirty="0">
              <a:solidFill>
                <a:srgbClr val="7030A0"/>
              </a:solidFill>
            </a:endParaRPr>
          </a:p>
        </p:txBody>
      </p:sp>
      <p:sp>
        <p:nvSpPr>
          <p:cNvPr id="8" name="Oval 7"/>
          <p:cNvSpPr/>
          <p:nvPr/>
        </p:nvSpPr>
        <p:spPr>
          <a:xfrm rot="16414862">
            <a:off x="6353324" y="3687228"/>
            <a:ext cx="2186539" cy="143612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9" name="TextBox 8"/>
          <p:cNvSpPr txBox="1"/>
          <p:nvPr/>
        </p:nvSpPr>
        <p:spPr>
          <a:xfrm>
            <a:off x="1422400" y="3577482"/>
            <a:ext cx="511561" cy="1569660"/>
          </a:xfrm>
          <a:prstGeom prst="rect">
            <a:avLst/>
          </a:prstGeom>
          <a:noFill/>
        </p:spPr>
        <p:txBody>
          <a:bodyPr wrap="square" rtlCol="0">
            <a:spAutoFit/>
          </a:bodyPr>
          <a:lstStyle/>
          <a:p>
            <a:r>
              <a:rPr lang="en-US" sz="9600" dirty="0" smtClean="0"/>
              <a:t>.</a:t>
            </a:r>
            <a:endParaRPr lang="en-US" sz="9600" dirty="0"/>
          </a:p>
        </p:txBody>
      </p:sp>
      <p:sp>
        <p:nvSpPr>
          <p:cNvPr id="11" name="TextBox 10"/>
          <p:cNvSpPr txBox="1"/>
          <p:nvPr/>
        </p:nvSpPr>
        <p:spPr>
          <a:xfrm>
            <a:off x="1422399" y="4004650"/>
            <a:ext cx="511561" cy="1569660"/>
          </a:xfrm>
          <a:prstGeom prst="rect">
            <a:avLst/>
          </a:prstGeom>
          <a:noFill/>
        </p:spPr>
        <p:txBody>
          <a:bodyPr wrap="square" rtlCol="0">
            <a:spAutoFit/>
          </a:bodyPr>
          <a:lstStyle/>
          <a:p>
            <a:r>
              <a:rPr lang="en-US" sz="9600" dirty="0" smtClean="0">
                <a:solidFill>
                  <a:srgbClr val="CC0000"/>
                </a:solidFill>
              </a:rPr>
              <a:t>.</a:t>
            </a:r>
            <a:endParaRPr lang="en-US" sz="9600" dirty="0">
              <a:solidFill>
                <a:srgbClr val="CC0000"/>
              </a:solidFill>
            </a:endParaRPr>
          </a:p>
        </p:txBody>
      </p:sp>
      <p:sp>
        <p:nvSpPr>
          <p:cNvPr id="12" name="Oval 11"/>
          <p:cNvSpPr/>
          <p:nvPr/>
        </p:nvSpPr>
        <p:spPr>
          <a:xfrm rot="17945771">
            <a:off x="6929537" y="4771728"/>
            <a:ext cx="1007480" cy="487676"/>
          </a:xfrm>
          <a:prstGeom prst="ellipse">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TextBox 6"/>
          <p:cNvSpPr txBox="1"/>
          <p:nvPr/>
        </p:nvSpPr>
        <p:spPr>
          <a:xfrm>
            <a:off x="1266886" y="366067"/>
            <a:ext cx="7219829" cy="1938992"/>
          </a:xfrm>
          <a:prstGeom prst="rect">
            <a:avLst/>
          </a:prstGeom>
          <a:noFill/>
        </p:spPr>
        <p:txBody>
          <a:bodyPr wrap="square" rtlCol="0">
            <a:spAutoFit/>
          </a:bodyPr>
          <a:lstStyle/>
          <a:p>
            <a:r>
              <a:rPr lang="en-US" dirty="0" smtClean="0">
                <a:solidFill>
                  <a:schemeClr val="bg1"/>
                </a:solidFill>
              </a:rPr>
              <a:t>Along with being an excellent example of multiple disturbances operating over a large region, this also allows some conceptual “filling in the dots” on disturbance scale  … or is that “dotting in the fills”?</a:t>
            </a:r>
            <a:endParaRPr lang="en-US" dirty="0">
              <a:solidFill>
                <a:schemeClr val="bg1"/>
              </a:solidFill>
            </a:endParaRPr>
          </a:p>
        </p:txBody>
      </p:sp>
    </p:spTree>
    <p:extLst>
      <p:ext uri="{BB962C8B-B14F-4D97-AF65-F5344CB8AC3E}">
        <p14:creationId xmlns:p14="http://schemas.microsoft.com/office/powerpoint/2010/main" xmlns="" val="3577039433"/>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80">
                                          <p:stCondLst>
                                            <p:cond delay="0"/>
                                          </p:stCondLst>
                                        </p:cTn>
                                        <p:tgtEl>
                                          <p:spTgt spid="9"/>
                                        </p:tgtEl>
                                      </p:cBhvr>
                                    </p:animEffect>
                                    <p:anim calcmode="lin" valueType="num">
                                      <p:cBhvr>
                                        <p:cTn id="4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7" dur="26">
                                          <p:stCondLst>
                                            <p:cond delay="650"/>
                                          </p:stCondLst>
                                        </p:cTn>
                                        <p:tgtEl>
                                          <p:spTgt spid="9"/>
                                        </p:tgtEl>
                                      </p:cBhvr>
                                      <p:to x="100000" y="60000"/>
                                    </p:animScale>
                                    <p:animScale>
                                      <p:cBhvr>
                                        <p:cTn id="48" dur="166" decel="50000">
                                          <p:stCondLst>
                                            <p:cond delay="676"/>
                                          </p:stCondLst>
                                        </p:cTn>
                                        <p:tgtEl>
                                          <p:spTgt spid="9"/>
                                        </p:tgtEl>
                                      </p:cBhvr>
                                      <p:to x="100000" y="100000"/>
                                    </p:animScale>
                                    <p:animScale>
                                      <p:cBhvr>
                                        <p:cTn id="49" dur="26">
                                          <p:stCondLst>
                                            <p:cond delay="1312"/>
                                          </p:stCondLst>
                                        </p:cTn>
                                        <p:tgtEl>
                                          <p:spTgt spid="9"/>
                                        </p:tgtEl>
                                      </p:cBhvr>
                                      <p:to x="100000" y="80000"/>
                                    </p:animScale>
                                    <p:animScale>
                                      <p:cBhvr>
                                        <p:cTn id="50" dur="166" decel="50000">
                                          <p:stCondLst>
                                            <p:cond delay="1338"/>
                                          </p:stCondLst>
                                        </p:cTn>
                                        <p:tgtEl>
                                          <p:spTgt spid="9"/>
                                        </p:tgtEl>
                                      </p:cBhvr>
                                      <p:to x="100000" y="100000"/>
                                    </p:animScale>
                                    <p:animScale>
                                      <p:cBhvr>
                                        <p:cTn id="51" dur="26">
                                          <p:stCondLst>
                                            <p:cond delay="1642"/>
                                          </p:stCondLst>
                                        </p:cTn>
                                        <p:tgtEl>
                                          <p:spTgt spid="9"/>
                                        </p:tgtEl>
                                      </p:cBhvr>
                                      <p:to x="100000" y="90000"/>
                                    </p:animScale>
                                    <p:animScale>
                                      <p:cBhvr>
                                        <p:cTn id="52" dur="166" decel="50000">
                                          <p:stCondLst>
                                            <p:cond delay="1668"/>
                                          </p:stCondLst>
                                        </p:cTn>
                                        <p:tgtEl>
                                          <p:spTgt spid="9"/>
                                        </p:tgtEl>
                                      </p:cBhvr>
                                      <p:to x="100000" y="100000"/>
                                    </p:animScale>
                                    <p:animScale>
                                      <p:cBhvr>
                                        <p:cTn id="53" dur="26">
                                          <p:stCondLst>
                                            <p:cond delay="1808"/>
                                          </p:stCondLst>
                                        </p:cTn>
                                        <p:tgtEl>
                                          <p:spTgt spid="9"/>
                                        </p:tgtEl>
                                      </p:cBhvr>
                                      <p:to x="100000" y="95000"/>
                                    </p:animScale>
                                    <p:animScale>
                                      <p:cBhvr>
                                        <p:cTn id="54" dur="166" decel="50000">
                                          <p:stCondLst>
                                            <p:cond delay="1834"/>
                                          </p:stCondLst>
                                        </p:cTn>
                                        <p:tgtEl>
                                          <p:spTgt spid="9"/>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down)">
                                      <p:cBhvr>
                                        <p:cTn id="57" dur="580">
                                          <p:stCondLst>
                                            <p:cond delay="0"/>
                                          </p:stCondLst>
                                        </p:cTn>
                                        <p:tgtEl>
                                          <p:spTgt spid="8"/>
                                        </p:tgtEl>
                                      </p:cBhvr>
                                    </p:animEffect>
                                    <p:anim calcmode="lin" valueType="num">
                                      <p:cBhvr>
                                        <p:cTn id="5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3" dur="26">
                                          <p:stCondLst>
                                            <p:cond delay="650"/>
                                          </p:stCondLst>
                                        </p:cTn>
                                        <p:tgtEl>
                                          <p:spTgt spid="8"/>
                                        </p:tgtEl>
                                      </p:cBhvr>
                                      <p:to x="100000" y="60000"/>
                                    </p:animScale>
                                    <p:animScale>
                                      <p:cBhvr>
                                        <p:cTn id="64" dur="166" decel="50000">
                                          <p:stCondLst>
                                            <p:cond delay="676"/>
                                          </p:stCondLst>
                                        </p:cTn>
                                        <p:tgtEl>
                                          <p:spTgt spid="8"/>
                                        </p:tgtEl>
                                      </p:cBhvr>
                                      <p:to x="100000" y="100000"/>
                                    </p:animScale>
                                    <p:animScale>
                                      <p:cBhvr>
                                        <p:cTn id="65" dur="26">
                                          <p:stCondLst>
                                            <p:cond delay="1312"/>
                                          </p:stCondLst>
                                        </p:cTn>
                                        <p:tgtEl>
                                          <p:spTgt spid="8"/>
                                        </p:tgtEl>
                                      </p:cBhvr>
                                      <p:to x="100000" y="80000"/>
                                    </p:animScale>
                                    <p:animScale>
                                      <p:cBhvr>
                                        <p:cTn id="66" dur="166" decel="50000">
                                          <p:stCondLst>
                                            <p:cond delay="1338"/>
                                          </p:stCondLst>
                                        </p:cTn>
                                        <p:tgtEl>
                                          <p:spTgt spid="8"/>
                                        </p:tgtEl>
                                      </p:cBhvr>
                                      <p:to x="100000" y="100000"/>
                                    </p:animScale>
                                    <p:animScale>
                                      <p:cBhvr>
                                        <p:cTn id="67" dur="26">
                                          <p:stCondLst>
                                            <p:cond delay="1642"/>
                                          </p:stCondLst>
                                        </p:cTn>
                                        <p:tgtEl>
                                          <p:spTgt spid="8"/>
                                        </p:tgtEl>
                                      </p:cBhvr>
                                      <p:to x="100000" y="90000"/>
                                    </p:animScale>
                                    <p:animScale>
                                      <p:cBhvr>
                                        <p:cTn id="68" dur="166" decel="50000">
                                          <p:stCondLst>
                                            <p:cond delay="1668"/>
                                          </p:stCondLst>
                                        </p:cTn>
                                        <p:tgtEl>
                                          <p:spTgt spid="8"/>
                                        </p:tgtEl>
                                      </p:cBhvr>
                                      <p:to x="100000" y="100000"/>
                                    </p:animScale>
                                    <p:animScale>
                                      <p:cBhvr>
                                        <p:cTn id="69" dur="26">
                                          <p:stCondLst>
                                            <p:cond delay="1808"/>
                                          </p:stCondLst>
                                        </p:cTn>
                                        <p:tgtEl>
                                          <p:spTgt spid="8"/>
                                        </p:tgtEl>
                                      </p:cBhvr>
                                      <p:to x="100000" y="95000"/>
                                    </p:animScale>
                                    <p:animScale>
                                      <p:cBhvr>
                                        <p:cTn id="70" dur="166" decel="50000">
                                          <p:stCondLst>
                                            <p:cond delay="1834"/>
                                          </p:stCondLst>
                                        </p:cTn>
                                        <p:tgtEl>
                                          <p:spTgt spid="8"/>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wipe(down)">
                                      <p:cBhvr>
                                        <p:cTn id="75" dur="580">
                                          <p:stCondLst>
                                            <p:cond delay="0"/>
                                          </p:stCondLst>
                                        </p:cTn>
                                        <p:tgtEl>
                                          <p:spTgt spid="11"/>
                                        </p:tgtEl>
                                      </p:cBhvr>
                                    </p:animEffect>
                                    <p:anim calcmode="lin" valueType="num">
                                      <p:cBhvr>
                                        <p:cTn id="7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1" dur="26">
                                          <p:stCondLst>
                                            <p:cond delay="650"/>
                                          </p:stCondLst>
                                        </p:cTn>
                                        <p:tgtEl>
                                          <p:spTgt spid="11"/>
                                        </p:tgtEl>
                                      </p:cBhvr>
                                      <p:to x="100000" y="60000"/>
                                    </p:animScale>
                                    <p:animScale>
                                      <p:cBhvr>
                                        <p:cTn id="82" dur="166" decel="50000">
                                          <p:stCondLst>
                                            <p:cond delay="676"/>
                                          </p:stCondLst>
                                        </p:cTn>
                                        <p:tgtEl>
                                          <p:spTgt spid="11"/>
                                        </p:tgtEl>
                                      </p:cBhvr>
                                      <p:to x="100000" y="100000"/>
                                    </p:animScale>
                                    <p:animScale>
                                      <p:cBhvr>
                                        <p:cTn id="83" dur="26">
                                          <p:stCondLst>
                                            <p:cond delay="1312"/>
                                          </p:stCondLst>
                                        </p:cTn>
                                        <p:tgtEl>
                                          <p:spTgt spid="11"/>
                                        </p:tgtEl>
                                      </p:cBhvr>
                                      <p:to x="100000" y="80000"/>
                                    </p:animScale>
                                    <p:animScale>
                                      <p:cBhvr>
                                        <p:cTn id="84" dur="166" decel="50000">
                                          <p:stCondLst>
                                            <p:cond delay="1338"/>
                                          </p:stCondLst>
                                        </p:cTn>
                                        <p:tgtEl>
                                          <p:spTgt spid="11"/>
                                        </p:tgtEl>
                                      </p:cBhvr>
                                      <p:to x="100000" y="100000"/>
                                    </p:animScale>
                                    <p:animScale>
                                      <p:cBhvr>
                                        <p:cTn id="85" dur="26">
                                          <p:stCondLst>
                                            <p:cond delay="1642"/>
                                          </p:stCondLst>
                                        </p:cTn>
                                        <p:tgtEl>
                                          <p:spTgt spid="11"/>
                                        </p:tgtEl>
                                      </p:cBhvr>
                                      <p:to x="100000" y="90000"/>
                                    </p:animScale>
                                    <p:animScale>
                                      <p:cBhvr>
                                        <p:cTn id="86" dur="166" decel="50000">
                                          <p:stCondLst>
                                            <p:cond delay="1668"/>
                                          </p:stCondLst>
                                        </p:cTn>
                                        <p:tgtEl>
                                          <p:spTgt spid="11"/>
                                        </p:tgtEl>
                                      </p:cBhvr>
                                      <p:to x="100000" y="100000"/>
                                    </p:animScale>
                                    <p:animScale>
                                      <p:cBhvr>
                                        <p:cTn id="87" dur="26">
                                          <p:stCondLst>
                                            <p:cond delay="1808"/>
                                          </p:stCondLst>
                                        </p:cTn>
                                        <p:tgtEl>
                                          <p:spTgt spid="11"/>
                                        </p:tgtEl>
                                      </p:cBhvr>
                                      <p:to x="100000" y="95000"/>
                                    </p:animScale>
                                    <p:animScale>
                                      <p:cBhvr>
                                        <p:cTn id="88" dur="166" decel="50000">
                                          <p:stCondLst>
                                            <p:cond delay="1834"/>
                                          </p:stCondLst>
                                        </p:cTn>
                                        <p:tgtEl>
                                          <p:spTgt spid="11"/>
                                        </p:tgtEl>
                                      </p:cBhvr>
                                      <p:to x="100000" y="100000"/>
                                    </p:animScale>
                                  </p:childTnLst>
                                </p:cTn>
                              </p:par>
                              <p:par>
                                <p:cTn id="89" presetID="26" presetClass="entr" presetSubtype="0" fill="hold" grpId="0" nodeType="with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wipe(down)">
                                      <p:cBhvr>
                                        <p:cTn id="91" dur="580">
                                          <p:stCondLst>
                                            <p:cond delay="0"/>
                                          </p:stCondLst>
                                        </p:cTn>
                                        <p:tgtEl>
                                          <p:spTgt spid="12"/>
                                        </p:tgtEl>
                                      </p:cBhvr>
                                    </p:animEffect>
                                    <p:anim calcmode="lin" valueType="num">
                                      <p:cBhvr>
                                        <p:cTn id="9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97" dur="26">
                                          <p:stCondLst>
                                            <p:cond delay="650"/>
                                          </p:stCondLst>
                                        </p:cTn>
                                        <p:tgtEl>
                                          <p:spTgt spid="12"/>
                                        </p:tgtEl>
                                      </p:cBhvr>
                                      <p:to x="100000" y="60000"/>
                                    </p:animScale>
                                    <p:animScale>
                                      <p:cBhvr>
                                        <p:cTn id="98" dur="166" decel="50000">
                                          <p:stCondLst>
                                            <p:cond delay="676"/>
                                          </p:stCondLst>
                                        </p:cTn>
                                        <p:tgtEl>
                                          <p:spTgt spid="12"/>
                                        </p:tgtEl>
                                      </p:cBhvr>
                                      <p:to x="100000" y="100000"/>
                                    </p:animScale>
                                    <p:animScale>
                                      <p:cBhvr>
                                        <p:cTn id="99" dur="26">
                                          <p:stCondLst>
                                            <p:cond delay="1312"/>
                                          </p:stCondLst>
                                        </p:cTn>
                                        <p:tgtEl>
                                          <p:spTgt spid="12"/>
                                        </p:tgtEl>
                                      </p:cBhvr>
                                      <p:to x="100000" y="80000"/>
                                    </p:animScale>
                                    <p:animScale>
                                      <p:cBhvr>
                                        <p:cTn id="100" dur="166" decel="50000">
                                          <p:stCondLst>
                                            <p:cond delay="1338"/>
                                          </p:stCondLst>
                                        </p:cTn>
                                        <p:tgtEl>
                                          <p:spTgt spid="12"/>
                                        </p:tgtEl>
                                      </p:cBhvr>
                                      <p:to x="100000" y="100000"/>
                                    </p:animScale>
                                    <p:animScale>
                                      <p:cBhvr>
                                        <p:cTn id="101" dur="26">
                                          <p:stCondLst>
                                            <p:cond delay="1642"/>
                                          </p:stCondLst>
                                        </p:cTn>
                                        <p:tgtEl>
                                          <p:spTgt spid="12"/>
                                        </p:tgtEl>
                                      </p:cBhvr>
                                      <p:to x="100000" y="90000"/>
                                    </p:animScale>
                                    <p:animScale>
                                      <p:cBhvr>
                                        <p:cTn id="102" dur="166" decel="50000">
                                          <p:stCondLst>
                                            <p:cond delay="1668"/>
                                          </p:stCondLst>
                                        </p:cTn>
                                        <p:tgtEl>
                                          <p:spTgt spid="12"/>
                                        </p:tgtEl>
                                      </p:cBhvr>
                                      <p:to x="100000" y="100000"/>
                                    </p:animScale>
                                    <p:animScale>
                                      <p:cBhvr>
                                        <p:cTn id="103" dur="26">
                                          <p:stCondLst>
                                            <p:cond delay="1808"/>
                                          </p:stCondLst>
                                        </p:cTn>
                                        <p:tgtEl>
                                          <p:spTgt spid="12"/>
                                        </p:tgtEl>
                                      </p:cBhvr>
                                      <p:to x="100000" y="95000"/>
                                    </p:animScale>
                                    <p:animScale>
                                      <p:cBhvr>
                                        <p:cTn id="104"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P spid="11"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8080"/>
            </a:gs>
            <a:gs pos="100000">
              <a:srgbClr val="000000"/>
            </a:gs>
          </a:gsLst>
          <a:lin ang="5400000" scaled="1"/>
        </a:gradFill>
        <a:effectLst/>
      </p:bgPr>
    </p:bg>
    <p:spTree>
      <p:nvGrpSpPr>
        <p:cNvPr id="1" name=""/>
        <p:cNvGrpSpPr/>
        <p:nvPr/>
      </p:nvGrpSpPr>
      <p:grpSpPr>
        <a:xfrm>
          <a:off x="0" y="0"/>
          <a:ext cx="0" cy="0"/>
          <a:chOff x="0" y="0"/>
          <a:chExt cx="0" cy="0"/>
        </a:xfrm>
      </p:grpSpPr>
      <p:pic>
        <p:nvPicPr>
          <p:cNvPr id="5124" name="Picture 4" descr="erickson creek"/>
          <p:cNvPicPr>
            <a:picLocks noChangeAspect="1" noChangeArrowheads="1"/>
          </p:cNvPicPr>
          <p:nvPr/>
        </p:nvPicPr>
        <p:blipFill rotWithShape="1">
          <a:blip r:embed="rId4" cstate="print">
            <a:lum contrast="18000"/>
            <a:extLst>
              <a:ext uri="{28A0092B-C50C-407E-A947-70E740481C1C}">
                <a14:useLocalDpi xmlns:a14="http://schemas.microsoft.com/office/drawing/2010/main" xmlns="" val="0"/>
              </a:ext>
            </a:extLst>
          </a:blip>
          <a:srcRect l="7647" t="21634" r="7255" b="9608"/>
          <a:stretch/>
        </p:blipFill>
        <p:spPr bwMode="auto">
          <a:xfrm>
            <a:off x="380999" y="990600"/>
            <a:ext cx="8550625" cy="5181600"/>
          </a:xfrm>
          <a:prstGeom prst="rect">
            <a:avLst/>
          </a:prstGeom>
          <a:noFill/>
          <a:extLst>
            <a:ext uri="{909E8E84-426E-40DD-AFC4-6F175D3DCCD1}">
              <a14:hiddenFill xmlns:a14="http://schemas.microsoft.com/office/drawing/2010/main" xmlns="">
                <a:solidFill>
                  <a:srgbClr val="FFFFFF"/>
                </a:solidFill>
              </a14:hiddenFill>
            </a:ext>
          </a:extLst>
        </p:spPr>
      </p:pic>
      <p:sp>
        <p:nvSpPr>
          <p:cNvPr id="5125" name="Rectangle 5"/>
          <p:cNvSpPr>
            <a:spLocks noChangeArrowheads="1"/>
          </p:cNvSpPr>
          <p:nvPr/>
        </p:nvSpPr>
        <p:spPr bwMode="auto">
          <a:xfrm>
            <a:off x="579610" y="152400"/>
            <a:ext cx="8153401" cy="717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a:r>
              <a:rPr lang="en-US" sz="3200" dirty="0" smtClean="0">
                <a:solidFill>
                  <a:schemeClr val="bg1"/>
                </a:solidFill>
              </a:rPr>
              <a:t>Disturbance Effects on Ecosystems</a:t>
            </a:r>
            <a:endParaRPr lang="en-US" sz="3200" dirty="0">
              <a:solidFill>
                <a:schemeClr val="bg1"/>
              </a:solidFill>
            </a:endParaRPr>
          </a:p>
        </p:txBody>
      </p:sp>
    </p:spTree>
    <p:extLst>
      <p:ext uri="{BB962C8B-B14F-4D97-AF65-F5344CB8AC3E}">
        <p14:creationId xmlns:p14="http://schemas.microsoft.com/office/powerpoint/2010/main" xmlns="" val="1304787214"/>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8080"/>
            </a:gs>
            <a:gs pos="100000">
              <a:srgbClr val="000000"/>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371600" y="26504"/>
            <a:ext cx="5562600" cy="1143000"/>
          </a:xfrm>
        </p:spPr>
        <p:txBody>
          <a:bodyPr/>
          <a:lstStyle/>
          <a:p>
            <a:r>
              <a:rPr lang="en-US" sz="3200" dirty="0" smtClean="0">
                <a:solidFill>
                  <a:schemeClr val="bg1"/>
                </a:solidFill>
              </a:rPr>
              <a:t>Field-Based </a:t>
            </a:r>
            <a:r>
              <a:rPr lang="en-US" sz="3200" dirty="0">
                <a:solidFill>
                  <a:schemeClr val="bg1"/>
                </a:solidFill>
              </a:rPr>
              <a:t>Studies</a:t>
            </a:r>
          </a:p>
        </p:txBody>
      </p:sp>
      <p:sp>
        <p:nvSpPr>
          <p:cNvPr id="3076" name="Text Box 4"/>
          <p:cNvSpPr txBox="1">
            <a:spLocks noChangeArrowheads="1"/>
          </p:cNvSpPr>
          <p:nvPr/>
        </p:nvSpPr>
        <p:spPr bwMode="auto">
          <a:xfrm>
            <a:off x="159026" y="5887097"/>
            <a:ext cx="373380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sz="1400" dirty="0" err="1">
                <a:solidFill>
                  <a:schemeClr val="bg1"/>
                </a:solidFill>
              </a:rPr>
              <a:t>Turetsky</a:t>
            </a:r>
            <a:r>
              <a:rPr lang="en-US" sz="1400" dirty="0">
                <a:solidFill>
                  <a:schemeClr val="bg1"/>
                </a:solidFill>
              </a:rPr>
              <a:t> et al., </a:t>
            </a:r>
            <a:r>
              <a:rPr lang="en-US" sz="1400" dirty="0" smtClean="0">
                <a:solidFill>
                  <a:schemeClr val="bg1"/>
                </a:solidFill>
              </a:rPr>
              <a:t> </a:t>
            </a:r>
            <a:r>
              <a:rPr lang="en-US" sz="1400" i="1" dirty="0" smtClean="0">
                <a:solidFill>
                  <a:schemeClr val="bg1"/>
                </a:solidFill>
              </a:rPr>
              <a:t>Nature </a:t>
            </a:r>
            <a:r>
              <a:rPr lang="en-US" sz="1400" i="1" dirty="0">
                <a:solidFill>
                  <a:schemeClr val="bg1"/>
                </a:solidFill>
              </a:rPr>
              <a:t>Geoscience,</a:t>
            </a:r>
            <a:r>
              <a:rPr lang="en-US" sz="1400" dirty="0">
                <a:solidFill>
                  <a:schemeClr val="bg1"/>
                </a:solidFill>
              </a:rPr>
              <a:t> 2011</a:t>
            </a:r>
          </a:p>
        </p:txBody>
      </p:sp>
      <p:sp>
        <p:nvSpPr>
          <p:cNvPr id="3077" name="Text Box 5"/>
          <p:cNvSpPr txBox="1">
            <a:spLocks noChangeArrowheads="1"/>
          </p:cNvSpPr>
          <p:nvPr/>
        </p:nvSpPr>
        <p:spPr bwMode="auto">
          <a:xfrm>
            <a:off x="-3313" y="1295400"/>
            <a:ext cx="3737113" cy="1477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sz="1800" dirty="0">
                <a:solidFill>
                  <a:schemeClr val="bg1"/>
                </a:solidFill>
              </a:rPr>
              <a:t>Factor controlling depth of </a:t>
            </a:r>
            <a:r>
              <a:rPr lang="en-US" sz="1800" dirty="0" smtClean="0">
                <a:solidFill>
                  <a:schemeClr val="bg1"/>
                </a:solidFill>
              </a:rPr>
              <a:t>burning/fire </a:t>
            </a:r>
            <a:r>
              <a:rPr lang="en-US" sz="1800" dirty="0">
                <a:solidFill>
                  <a:schemeClr val="bg1"/>
                </a:solidFill>
              </a:rPr>
              <a:t>severity in black spruce forests </a:t>
            </a:r>
            <a:r>
              <a:rPr lang="en-US" sz="1800" dirty="0" smtClean="0">
                <a:solidFill>
                  <a:schemeClr val="bg1"/>
                </a:solidFill>
              </a:rPr>
              <a:t>– Topography</a:t>
            </a:r>
            <a:r>
              <a:rPr lang="en-US" sz="1800" dirty="0">
                <a:solidFill>
                  <a:schemeClr val="bg1"/>
                </a:solidFill>
              </a:rPr>
              <a:t>, seasonal permafrost thaw, fire year size)</a:t>
            </a:r>
          </a:p>
        </p:txBody>
      </p:sp>
      <p:sp>
        <p:nvSpPr>
          <p:cNvPr id="3078" name="Text Box 6"/>
          <p:cNvSpPr txBox="1">
            <a:spLocks noChangeArrowheads="1"/>
          </p:cNvSpPr>
          <p:nvPr/>
        </p:nvSpPr>
        <p:spPr bwMode="auto">
          <a:xfrm>
            <a:off x="4753316" y="5878953"/>
            <a:ext cx="3385863"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en-US" sz="1400" dirty="0" err="1">
                <a:solidFill>
                  <a:schemeClr val="bg1"/>
                </a:solidFill>
              </a:rPr>
              <a:t>Shenoy</a:t>
            </a:r>
            <a:r>
              <a:rPr lang="en-US" sz="1400" dirty="0">
                <a:solidFill>
                  <a:schemeClr val="bg1"/>
                </a:solidFill>
              </a:rPr>
              <a:t> et al. </a:t>
            </a:r>
            <a:r>
              <a:rPr lang="en-US" sz="1400" i="1" dirty="0" smtClean="0">
                <a:solidFill>
                  <a:schemeClr val="bg1"/>
                </a:solidFill>
              </a:rPr>
              <a:t>Forest </a:t>
            </a:r>
            <a:r>
              <a:rPr lang="en-US" sz="1400" i="1" dirty="0">
                <a:solidFill>
                  <a:schemeClr val="bg1"/>
                </a:solidFill>
              </a:rPr>
              <a:t>Ecol. Mgmt.,</a:t>
            </a:r>
            <a:r>
              <a:rPr lang="en-US" sz="1400" dirty="0">
                <a:solidFill>
                  <a:schemeClr val="bg1"/>
                </a:solidFill>
              </a:rPr>
              <a:t> 2011</a:t>
            </a:r>
          </a:p>
        </p:txBody>
      </p:sp>
      <p:pic>
        <p:nvPicPr>
          <p:cNvPr id="3079"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4799" y="2895600"/>
            <a:ext cx="3550227" cy="297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3" name="Group 2"/>
          <p:cNvGrpSpPr/>
          <p:nvPr/>
        </p:nvGrpSpPr>
        <p:grpSpPr>
          <a:xfrm>
            <a:off x="4648200" y="2895600"/>
            <a:ext cx="3962400" cy="2971800"/>
            <a:chOff x="4648200" y="2895600"/>
            <a:chExt cx="3962400" cy="2971800"/>
          </a:xfrm>
        </p:grpSpPr>
        <p:sp>
          <p:nvSpPr>
            <p:cNvPr id="2" name="Rectangle 1"/>
            <p:cNvSpPr/>
            <p:nvPr/>
          </p:nvSpPr>
          <p:spPr>
            <a:xfrm>
              <a:off x="4648200" y="2895600"/>
              <a:ext cx="3596097" cy="2971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0" name="Picture 4" descr="fig2.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800600" y="3067050"/>
              <a:ext cx="3810000" cy="261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1" name="Text Box 9"/>
            <p:cNvSpPr txBox="1">
              <a:spLocks noChangeArrowheads="1"/>
            </p:cNvSpPr>
            <p:nvPr/>
          </p:nvSpPr>
          <p:spPr bwMode="auto">
            <a:xfrm>
              <a:off x="5867400" y="3048000"/>
              <a:ext cx="122237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200"/>
                <a:t>Aspen biomass</a:t>
              </a:r>
            </a:p>
          </p:txBody>
        </p:sp>
      </p:grpSp>
      <p:sp>
        <p:nvSpPr>
          <p:cNvPr id="3082" name="Text Box 10"/>
          <p:cNvSpPr txBox="1">
            <a:spLocks noChangeArrowheads="1"/>
          </p:cNvSpPr>
          <p:nvPr/>
        </p:nvSpPr>
        <p:spPr bwMode="auto">
          <a:xfrm>
            <a:off x="5029200" y="1433899"/>
            <a:ext cx="3048000"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r>
              <a:rPr lang="en-US" sz="1800" dirty="0">
                <a:solidFill>
                  <a:schemeClr val="bg1"/>
                </a:solidFill>
              </a:rPr>
              <a:t>Deep burns lead to invasion and growth of aspen in black spruce stands</a:t>
            </a:r>
          </a:p>
        </p:txBody>
      </p:sp>
    </p:spTree>
    <p:extLst>
      <p:ext uri="{BB962C8B-B14F-4D97-AF65-F5344CB8AC3E}">
        <p14:creationId xmlns:p14="http://schemas.microsoft.com/office/powerpoint/2010/main" xmlns="" val="4264175383"/>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8080"/>
            </a:gs>
            <a:gs pos="100000">
              <a:srgbClr val="000000"/>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95470" y="152400"/>
            <a:ext cx="8915400" cy="762000"/>
          </a:xfrm>
        </p:spPr>
        <p:txBody>
          <a:bodyPr/>
          <a:lstStyle/>
          <a:p>
            <a:r>
              <a:rPr lang="en-US" sz="2800" dirty="0" smtClean="0">
                <a:solidFill>
                  <a:schemeClr val="bg1"/>
                </a:solidFill>
              </a:rPr>
              <a:t>Deep Burning in Black Spruce Stands</a:t>
            </a:r>
            <a:endParaRPr lang="en-US" sz="2800" dirty="0">
              <a:solidFill>
                <a:schemeClr val="bg1"/>
              </a:solidFill>
            </a:endParaRPr>
          </a:p>
        </p:txBody>
      </p:sp>
      <p:sp>
        <p:nvSpPr>
          <p:cNvPr id="4099" name="Rectangle 3"/>
          <p:cNvSpPr>
            <a:spLocks noGrp="1" noChangeArrowheads="1"/>
          </p:cNvSpPr>
          <p:nvPr>
            <p:ph idx="1"/>
          </p:nvPr>
        </p:nvSpPr>
        <p:spPr>
          <a:xfrm>
            <a:off x="494687" y="5257800"/>
            <a:ext cx="5165724" cy="1561109"/>
          </a:xfrm>
        </p:spPr>
        <p:txBody>
          <a:bodyPr/>
          <a:lstStyle/>
          <a:p>
            <a:pPr marL="0" indent="0">
              <a:buNone/>
            </a:pPr>
            <a:r>
              <a:rPr lang="en-US" sz="1800" dirty="0" smtClean="0">
                <a:solidFill>
                  <a:schemeClr val="bg1"/>
                </a:solidFill>
              </a:rPr>
              <a:t>From application of a </a:t>
            </a:r>
            <a:r>
              <a:rPr lang="en-US" sz="1800" dirty="0">
                <a:solidFill>
                  <a:schemeClr val="bg1"/>
                </a:solidFill>
              </a:rPr>
              <a:t>method to map depth of burning </a:t>
            </a:r>
            <a:r>
              <a:rPr lang="en-US" sz="1800" dirty="0" smtClean="0">
                <a:solidFill>
                  <a:schemeClr val="bg1"/>
                </a:solidFill>
              </a:rPr>
              <a:t>that by combines </a:t>
            </a:r>
            <a:r>
              <a:rPr lang="en-US" sz="1800" dirty="0">
                <a:solidFill>
                  <a:schemeClr val="bg1"/>
                </a:solidFill>
              </a:rPr>
              <a:t>field data with a combination of geospatial data, including Landsat TM/ETM+ spectral </a:t>
            </a:r>
            <a:r>
              <a:rPr lang="en-US" sz="1800" dirty="0" smtClean="0">
                <a:solidFill>
                  <a:schemeClr val="bg1"/>
                </a:solidFill>
              </a:rPr>
              <a:t>data</a:t>
            </a:r>
          </a:p>
          <a:p>
            <a:pPr marL="0" indent="0" algn="r">
              <a:buNone/>
            </a:pPr>
            <a:r>
              <a:rPr lang="en-US" sz="2000" dirty="0" smtClean="0">
                <a:solidFill>
                  <a:schemeClr val="bg1"/>
                </a:solidFill>
              </a:rPr>
              <a:t> </a:t>
            </a:r>
            <a:r>
              <a:rPr lang="en-US" sz="1800" dirty="0">
                <a:solidFill>
                  <a:schemeClr val="bg1"/>
                </a:solidFill>
              </a:rPr>
              <a:t>Barrett et al., </a:t>
            </a:r>
            <a:r>
              <a:rPr lang="en-US" sz="1800" i="1" dirty="0">
                <a:solidFill>
                  <a:schemeClr val="bg1"/>
                </a:solidFill>
              </a:rPr>
              <a:t>Ecol. App.,</a:t>
            </a:r>
            <a:r>
              <a:rPr lang="en-US" sz="1800" dirty="0">
                <a:solidFill>
                  <a:schemeClr val="bg1"/>
                </a:solidFill>
              </a:rPr>
              <a:t> </a:t>
            </a:r>
            <a:r>
              <a:rPr lang="en-US" sz="1800" i="1" dirty="0">
                <a:solidFill>
                  <a:schemeClr val="bg1"/>
                </a:solidFill>
              </a:rPr>
              <a:t>in </a:t>
            </a:r>
            <a:r>
              <a:rPr lang="en-US" sz="1800" i="1" dirty="0" smtClean="0">
                <a:solidFill>
                  <a:schemeClr val="bg1"/>
                </a:solidFill>
              </a:rPr>
              <a:t>press</a:t>
            </a:r>
            <a:endParaRPr lang="en-US" sz="2800" dirty="0">
              <a:solidFill>
                <a:schemeClr val="bg1"/>
              </a:solidFill>
            </a:endParaRPr>
          </a:p>
        </p:txBody>
      </p:sp>
      <p:sp>
        <p:nvSpPr>
          <p:cNvPr id="4102" name="Text Box 6"/>
          <p:cNvSpPr txBox="1">
            <a:spLocks noChangeArrowheads="1"/>
          </p:cNvSpPr>
          <p:nvPr/>
        </p:nvSpPr>
        <p:spPr bwMode="auto">
          <a:xfrm>
            <a:off x="5867400" y="1300719"/>
            <a:ext cx="3048000" cy="40934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sz="2000" dirty="0">
                <a:solidFill>
                  <a:schemeClr val="bg1"/>
                </a:solidFill>
              </a:rPr>
              <a:t>Results from 2004 Alaska fires showed that 14% of the black spruce forests experienced fire severe enough to produce conditions for a switch to deciduous forests, where an additional 25% experienced fire severity that would increase deciduous cover post fire</a:t>
            </a:r>
          </a:p>
        </p:txBody>
      </p:sp>
      <p:grpSp>
        <p:nvGrpSpPr>
          <p:cNvPr id="6" name="Group 5"/>
          <p:cNvGrpSpPr/>
          <p:nvPr/>
        </p:nvGrpSpPr>
        <p:grpSpPr>
          <a:xfrm>
            <a:off x="366130" y="1300719"/>
            <a:ext cx="5429464" cy="3820734"/>
            <a:chOff x="366130" y="1300719"/>
            <a:chExt cx="5429464" cy="3820734"/>
          </a:xfrm>
        </p:grpSpPr>
        <p:grpSp>
          <p:nvGrpSpPr>
            <p:cNvPr id="4" name="Group 3"/>
            <p:cNvGrpSpPr>
              <a:grpSpLocks noChangeAspect="1"/>
            </p:cNvGrpSpPr>
            <p:nvPr/>
          </p:nvGrpSpPr>
          <p:grpSpPr>
            <a:xfrm>
              <a:off x="366130" y="1300719"/>
              <a:ext cx="5429464" cy="3820734"/>
              <a:chOff x="2286000" y="1905000"/>
              <a:chExt cx="5029200" cy="3276600"/>
            </a:xfrm>
          </p:grpSpPr>
          <p:sp>
            <p:nvSpPr>
              <p:cNvPr id="3" name="Rectangle 2"/>
              <p:cNvSpPr/>
              <p:nvPr/>
            </p:nvSpPr>
            <p:spPr>
              <a:xfrm>
                <a:off x="2286000" y="1905000"/>
                <a:ext cx="5029200" cy="3276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2667000" y="2087562"/>
                <a:ext cx="4381500" cy="2911474"/>
                <a:chOff x="4190206" y="1600200"/>
                <a:chExt cx="4381500" cy="2911474"/>
              </a:xfrm>
              <a:solidFill>
                <a:schemeClr val="bg1"/>
              </a:solidFill>
            </p:grpSpPr>
            <p:pic>
              <p:nvPicPr>
                <p:cNvPr id="4100"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t="64890"/>
                <a:stretch>
                  <a:fillRect/>
                </a:stretch>
              </p:blipFill>
              <p:spPr bwMode="auto">
                <a:xfrm>
                  <a:off x="4190206" y="1625600"/>
                  <a:ext cx="4381500" cy="288607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101" name="Text Box 5"/>
                <p:cNvSpPr txBox="1">
                  <a:spLocks noChangeArrowheads="1"/>
                </p:cNvSpPr>
                <p:nvPr/>
              </p:nvSpPr>
              <p:spPr bwMode="auto">
                <a:xfrm>
                  <a:off x="4572000" y="1600200"/>
                  <a:ext cx="3617913" cy="336550"/>
                </a:xfrm>
                <a:prstGeom prst="rect">
                  <a:avLst/>
                </a:prstGeom>
                <a:gr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600" dirty="0"/>
                    <a:t>Predicted post-fire organic layer depth</a:t>
                  </a:r>
                </a:p>
              </p:txBody>
            </p:sp>
          </p:grpSp>
        </p:grpSp>
        <p:sp>
          <p:nvSpPr>
            <p:cNvPr id="5" name="Rectangle 4"/>
            <p:cNvSpPr/>
            <p:nvPr/>
          </p:nvSpPr>
          <p:spPr>
            <a:xfrm>
              <a:off x="954157" y="2209800"/>
              <a:ext cx="7620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1169692011"/>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19600" y="1040296"/>
            <a:ext cx="3690582" cy="4401205"/>
          </a:xfrm>
          <a:prstGeom prst="rect">
            <a:avLst/>
          </a:prstGeom>
          <a:noFill/>
        </p:spPr>
        <p:txBody>
          <a:bodyPr wrap="square" rtlCol="0">
            <a:spAutoFit/>
          </a:bodyPr>
          <a:lstStyle/>
          <a:p>
            <a:r>
              <a:rPr lang="en-US" sz="2800" dirty="0" smtClean="0">
                <a:solidFill>
                  <a:schemeClr val="bg1"/>
                </a:solidFill>
              </a:rPr>
              <a:t>One obvious general question regards the variability of predictions from the </a:t>
            </a:r>
            <a:r>
              <a:rPr lang="en-US" sz="2800" u="sng" dirty="0" smtClean="0">
                <a:solidFill>
                  <a:schemeClr val="bg1"/>
                </a:solidFill>
              </a:rPr>
              <a:t>same</a:t>
            </a:r>
            <a:r>
              <a:rPr lang="en-US" sz="2800" dirty="0" smtClean="0">
                <a:solidFill>
                  <a:schemeClr val="bg1"/>
                </a:solidFill>
              </a:rPr>
              <a:t> models ingesting the </a:t>
            </a:r>
            <a:r>
              <a:rPr lang="en-US" sz="2800" u="sng" dirty="0" smtClean="0">
                <a:solidFill>
                  <a:schemeClr val="bg1"/>
                </a:solidFill>
              </a:rPr>
              <a:t>same</a:t>
            </a:r>
            <a:r>
              <a:rPr lang="en-US" sz="2800" dirty="0" smtClean="0">
                <a:solidFill>
                  <a:schemeClr val="bg1"/>
                </a:solidFill>
              </a:rPr>
              <a:t> data.  This is being explored for carbon emitted during a fire disturbance event.</a:t>
            </a:r>
            <a:endParaRPr lang="en-US" sz="2800" dirty="0">
              <a:solidFill>
                <a:schemeClr val="bg1"/>
              </a:solidFill>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1656" r="16689"/>
          <a:stretch/>
        </p:blipFill>
        <p:spPr bwMode="auto">
          <a:xfrm>
            <a:off x="473617" y="990600"/>
            <a:ext cx="3562971" cy="518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43045776"/>
      </p:ext>
    </p:extLst>
  </p:cSld>
  <p:clrMapOvr>
    <a:masterClrMapping/>
  </p:clrMapOvr>
  <p:transition>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8080"/>
            </a:gs>
            <a:gs pos="100000">
              <a:srgbClr val="00000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2"/>
          </a:xfrm>
        </p:spPr>
        <p:txBody>
          <a:bodyPr/>
          <a:lstStyle/>
          <a:p>
            <a:r>
              <a:rPr lang="en-US" dirty="0" smtClean="0">
                <a:solidFill>
                  <a:schemeClr val="bg1"/>
                </a:solidFill>
              </a:rPr>
              <a:t>Spatial Datasets</a:t>
            </a:r>
            <a:endParaRPr lang="en-US" dirty="0">
              <a:solidFill>
                <a:schemeClr val="bg1"/>
              </a:solidFill>
            </a:endParaRPr>
          </a:p>
        </p:txBody>
      </p:sp>
      <p:pic>
        <p:nvPicPr>
          <p:cNvPr id="3" name="Picture 14" descr="J:\project\EmissionsProducts\EmissionsPaper\wfeis_example\biscuit_FCCS_revised.jpg"/>
          <p:cNvPicPr>
            <a:picLocks noChangeAspect="1" noChangeArrowheads="1"/>
          </p:cNvPicPr>
          <p:nvPr/>
        </p:nvPicPr>
        <p:blipFill>
          <a:blip r:embed="rId3" cstate="screen"/>
          <a:srcRect/>
          <a:stretch>
            <a:fillRect/>
          </a:stretch>
        </p:blipFill>
        <p:spPr bwMode="auto">
          <a:xfrm>
            <a:off x="5099304" y="914400"/>
            <a:ext cx="3505200" cy="3989586"/>
          </a:xfrm>
          <a:prstGeom prst="rect">
            <a:avLst/>
          </a:prstGeom>
          <a:noFill/>
          <a:ln w="9525">
            <a:noFill/>
            <a:miter lim="800000"/>
            <a:headEnd/>
            <a:tailEnd/>
          </a:ln>
        </p:spPr>
      </p:pic>
      <p:pic>
        <p:nvPicPr>
          <p:cNvPr id="4" name="Picture 15" descr="J:\project\EmissionsProducts\EmissionsPaper\wfeis_example\biscuit_FCCS_revised.jpg"/>
          <p:cNvPicPr>
            <a:picLocks noChangeAspect="1" noChangeArrowheads="1"/>
          </p:cNvPicPr>
          <p:nvPr/>
        </p:nvPicPr>
        <p:blipFill>
          <a:blip r:embed="rId4" cstate="screen"/>
          <a:srcRect/>
          <a:stretch>
            <a:fillRect/>
          </a:stretch>
        </p:blipFill>
        <p:spPr bwMode="auto">
          <a:xfrm>
            <a:off x="5175504" y="4990512"/>
            <a:ext cx="3645408" cy="995065"/>
          </a:xfrm>
          <a:prstGeom prst="rect">
            <a:avLst/>
          </a:prstGeom>
          <a:noFill/>
          <a:ln w="9525">
            <a:noFill/>
            <a:miter lim="800000"/>
            <a:headEnd/>
            <a:tailEnd/>
          </a:ln>
        </p:spPr>
      </p:pic>
      <p:pic>
        <p:nvPicPr>
          <p:cNvPr id="5" name="Picture 2"/>
          <p:cNvPicPr>
            <a:picLocks noChangeAspect="1" noChangeArrowheads="1"/>
          </p:cNvPicPr>
          <p:nvPr/>
        </p:nvPicPr>
        <p:blipFill>
          <a:blip r:embed="rId5" cstate="screen"/>
          <a:srcRect/>
          <a:stretch>
            <a:fillRect/>
          </a:stretch>
        </p:blipFill>
        <p:spPr bwMode="auto">
          <a:xfrm>
            <a:off x="249009" y="995922"/>
            <a:ext cx="4420934" cy="5117592"/>
          </a:xfrm>
          <a:prstGeom prst="rect">
            <a:avLst/>
          </a:prstGeom>
          <a:noFill/>
          <a:ln w="9525">
            <a:noFill/>
            <a:miter lim="800000"/>
            <a:headEnd/>
            <a:tailEnd/>
          </a:ln>
        </p:spPr>
      </p:pic>
      <p:sp>
        <p:nvSpPr>
          <p:cNvPr id="6" name="TextBox 5"/>
          <p:cNvSpPr txBox="1"/>
          <p:nvPr/>
        </p:nvSpPr>
        <p:spPr>
          <a:xfrm>
            <a:off x="1600200" y="6286500"/>
            <a:ext cx="1398140" cy="400110"/>
          </a:xfrm>
          <a:prstGeom prst="rect">
            <a:avLst/>
          </a:prstGeom>
          <a:noFill/>
        </p:spPr>
        <p:txBody>
          <a:bodyPr wrap="none" rtlCol="0">
            <a:spAutoFit/>
          </a:bodyPr>
          <a:lstStyle/>
          <a:p>
            <a:r>
              <a:rPr lang="en-US" sz="2000" dirty="0" smtClean="0">
                <a:solidFill>
                  <a:srgbClr val="FFFFFF"/>
                </a:solidFill>
              </a:rPr>
              <a:t>Burn Area</a:t>
            </a:r>
            <a:endParaRPr lang="en-US" sz="2000" dirty="0">
              <a:solidFill>
                <a:srgbClr val="FFFFFF"/>
              </a:solidFill>
            </a:endParaRPr>
          </a:p>
        </p:txBody>
      </p:sp>
      <p:sp>
        <p:nvSpPr>
          <p:cNvPr id="7" name="TextBox 6"/>
          <p:cNvSpPr txBox="1"/>
          <p:nvPr/>
        </p:nvSpPr>
        <p:spPr>
          <a:xfrm>
            <a:off x="5175504" y="6248400"/>
            <a:ext cx="3908442" cy="369332"/>
          </a:xfrm>
          <a:prstGeom prst="rect">
            <a:avLst/>
          </a:prstGeom>
          <a:noFill/>
        </p:spPr>
        <p:txBody>
          <a:bodyPr wrap="none" rtlCol="0">
            <a:spAutoFit/>
          </a:bodyPr>
          <a:lstStyle/>
          <a:p>
            <a:r>
              <a:rPr lang="en-US" sz="1800" dirty="0" smtClean="0">
                <a:solidFill>
                  <a:srgbClr val="FFFFFF"/>
                </a:solidFill>
              </a:rPr>
              <a:t>Fuel (vegetation) type and biomass</a:t>
            </a:r>
            <a:endParaRPr lang="en-US" sz="1800" dirty="0">
              <a:solidFill>
                <a:srgbClr val="FFFFFF"/>
              </a:solidFill>
            </a:endParaRPr>
          </a:p>
        </p:txBody>
      </p:sp>
    </p:spTree>
    <p:extLst>
      <p:ext uri="{BB962C8B-B14F-4D97-AF65-F5344CB8AC3E}">
        <p14:creationId xmlns:p14="http://schemas.microsoft.com/office/powerpoint/2010/main" xmlns="" val="420367410"/>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2">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Оформление по умолчанию">
  <a:themeElements>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fontScheme name="Оформление по умолчанию">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dirty="0" err="1" smtClean="0">
            <a:ln>
              <a:noFill/>
            </a:ln>
            <a:solidFill>
              <a:schemeClr val="tx1"/>
            </a:solidFill>
            <a:effectLst/>
            <a:latin typeface="Comic Sans MS" pitchFamily="66" charset="0"/>
          </a:defRPr>
        </a:defPPr>
      </a:lstStyle>
    </a:spDef>
    <a:lnDef>
      <a:spPr bwMode="auto">
        <a:noFill/>
        <a:ln w="9525" cap="flat" cmpd="sng" algn="ctr">
          <a:solidFill>
            <a:schemeClr val="tx1"/>
          </a:solidFill>
          <a:prstDash val="solid"/>
          <a:round/>
          <a:headEnd type="none" w="med" len="med"/>
          <a:tailEnd type="triangle"/>
        </a:ln>
        <a:effectLst/>
      </a:spPr>
      <a:bodyPr/>
      <a:lstStyle/>
    </a:lnDef>
    <a:txDef>
      <a:spPr>
        <a:noFill/>
      </a:spPr>
      <a:bodyPr wrap="none" rtlCol="0">
        <a:spAutoFit/>
      </a:bodyPr>
      <a:lstStyle>
        <a:defPPr>
          <a:defRPr dirty="0" smtClean="0">
            <a:solidFill>
              <a:schemeClr val="bg1"/>
            </a:solidFill>
            <a:latin typeface="Comic Sans MS" pitchFamily="66" charset="0"/>
          </a:defRPr>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2">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0.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1768</TotalTime>
  <Words>1305</Words>
  <Application>Microsoft Office PowerPoint</Application>
  <PresentationFormat>On-screen Show (4:3)</PresentationFormat>
  <Paragraphs>167</Paragraphs>
  <Slides>30</Slides>
  <Notes>18</Notes>
  <HiddenSlides>0</HiddenSlides>
  <MMClips>0</MMClips>
  <ScaleCrop>false</ScaleCrop>
  <HeadingPairs>
    <vt:vector size="4" baseType="variant">
      <vt:variant>
        <vt:lpstr>Theme</vt:lpstr>
      </vt:variant>
      <vt:variant>
        <vt:i4>4</vt:i4>
      </vt:variant>
      <vt:variant>
        <vt:lpstr>Slide Titles</vt:lpstr>
      </vt:variant>
      <vt:variant>
        <vt:i4>30</vt:i4>
      </vt:variant>
    </vt:vector>
  </HeadingPairs>
  <TitlesOfParts>
    <vt:vector size="34" baseType="lpstr">
      <vt:lpstr>Default Design</vt:lpstr>
      <vt:lpstr>Оформление по умолчанию</vt:lpstr>
      <vt:lpstr>Blank Presentation</vt:lpstr>
      <vt:lpstr>1_Default Design</vt:lpstr>
      <vt:lpstr>Slide 1</vt:lpstr>
      <vt:lpstr>Slide 2</vt:lpstr>
      <vt:lpstr>Slide 3</vt:lpstr>
      <vt:lpstr>Slide 4</vt:lpstr>
      <vt:lpstr>Slide 5</vt:lpstr>
      <vt:lpstr>Field-Based Studies</vt:lpstr>
      <vt:lpstr>Deep Burning in Black Spruce Stands</vt:lpstr>
      <vt:lpstr>Slide 8</vt:lpstr>
      <vt:lpstr>Spatial Datasets</vt:lpstr>
      <vt:lpstr>Spatial Estimation of Fire Emissions</vt:lpstr>
      <vt:lpstr>Slide 11</vt:lpstr>
      <vt:lpstr>Slide 12</vt:lpstr>
      <vt:lpstr>Slide 13</vt:lpstr>
      <vt:lpstr>Slide 14</vt:lpstr>
      <vt:lpstr>Slide 15</vt:lpstr>
      <vt:lpstr>Slide 16</vt:lpstr>
      <vt:lpstr>Slide 17</vt:lpstr>
      <vt:lpstr>Slide 18</vt:lpstr>
      <vt:lpstr>Slide 19</vt:lpstr>
      <vt:lpstr>Montana Fires from the  Space Shuttle August 13, 2007</vt:lpstr>
      <vt:lpstr>Disturbance Impact on Land Biophysics</vt:lpstr>
      <vt:lpstr>GLOBAL Generalized Disturbance Index</vt:lpstr>
      <vt:lpstr>MODIS Annual Disturbance Index</vt:lpstr>
      <vt:lpstr>Slide 24</vt:lpstr>
      <vt:lpstr>Slide 25</vt:lpstr>
      <vt:lpstr>Slide 26</vt:lpstr>
      <vt:lpstr>Slide 27</vt:lpstr>
      <vt:lpstr>Slide 28</vt:lpstr>
      <vt:lpstr>Slide 29</vt:lpstr>
      <vt:lpstr>Slide 30</vt:lpstr>
    </vt:vector>
  </TitlesOfParts>
  <Company>Environmental Science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hhs</dc:creator>
  <cp:lastModifiedBy>Valued Acer Customer</cp:lastModifiedBy>
  <cp:revision>83</cp:revision>
  <dcterms:created xsi:type="dcterms:W3CDTF">2005-08-28T14:31:10Z</dcterms:created>
  <dcterms:modified xsi:type="dcterms:W3CDTF">2011-10-03T17:39:50Z</dcterms:modified>
</cp:coreProperties>
</file>