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325" r:id="rId3"/>
    <p:sldId id="297" r:id="rId4"/>
    <p:sldId id="258" r:id="rId5"/>
    <p:sldId id="259" r:id="rId6"/>
    <p:sldId id="261" r:id="rId7"/>
    <p:sldId id="260" r:id="rId8"/>
    <p:sldId id="262" r:id="rId9"/>
    <p:sldId id="263" r:id="rId10"/>
    <p:sldId id="266" r:id="rId11"/>
    <p:sldId id="303" r:id="rId12"/>
    <p:sldId id="323" r:id="rId13"/>
    <p:sldId id="324" r:id="rId14"/>
    <p:sldId id="309" r:id="rId15"/>
    <p:sldId id="310" r:id="rId16"/>
    <p:sldId id="265" r:id="rId17"/>
    <p:sldId id="268" r:id="rId18"/>
    <p:sldId id="264" r:id="rId19"/>
    <p:sldId id="269" r:id="rId20"/>
    <p:sldId id="289" r:id="rId21"/>
    <p:sldId id="302" r:id="rId22"/>
    <p:sldId id="299" r:id="rId23"/>
    <p:sldId id="300" r:id="rId24"/>
    <p:sldId id="315" r:id="rId25"/>
    <p:sldId id="270" r:id="rId26"/>
    <p:sldId id="275" r:id="rId27"/>
    <p:sldId id="271" r:id="rId28"/>
    <p:sldId id="280" r:id="rId29"/>
    <p:sldId id="279" r:id="rId30"/>
    <p:sldId id="286" r:id="rId31"/>
    <p:sldId id="290" r:id="rId32"/>
    <p:sldId id="307" r:id="rId33"/>
    <p:sldId id="311" r:id="rId34"/>
    <p:sldId id="312" r:id="rId35"/>
    <p:sldId id="308" r:id="rId36"/>
    <p:sldId id="282" r:id="rId37"/>
    <p:sldId id="317" r:id="rId38"/>
    <p:sldId id="318" r:id="rId39"/>
    <p:sldId id="283" r:id="rId40"/>
    <p:sldId id="306" r:id="rId41"/>
    <p:sldId id="305" r:id="rId42"/>
    <p:sldId id="319" r:id="rId43"/>
    <p:sldId id="313" r:id="rId44"/>
    <p:sldId id="314" r:id="rId45"/>
    <p:sldId id="322" r:id="rId46"/>
    <p:sldId id="321" r:id="rId47"/>
    <p:sldId id="320"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74250" autoAdjust="0"/>
  </p:normalViewPr>
  <p:slideViewPr>
    <p:cSldViewPr>
      <p:cViewPr varScale="1">
        <p:scale>
          <a:sx n="54" d="100"/>
          <a:sy n="54" d="100"/>
        </p:scale>
        <p:origin x="-96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C80029-A396-4FB8-A8DF-DFDF58A0DCD4}" type="datetimeFigureOut">
              <a:rPr lang="en-US" smtClean="0"/>
              <a:pPr/>
              <a:t>10/4/2011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8775B5-97AF-4A8E-991D-184EABF3270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smtClean="0">
                <a:solidFill>
                  <a:schemeClr val="tx1"/>
                </a:solidFill>
                <a:latin typeface="+mn-lt"/>
                <a:ea typeface="+mn-ea"/>
                <a:cs typeface="+mn-cs"/>
              </a:rPr>
              <a:t>Climatological</a:t>
            </a:r>
            <a:r>
              <a:rPr lang="en-US" sz="1200" kern="1200" baseline="0" dirty="0" smtClean="0">
                <a:solidFill>
                  <a:schemeClr val="tx1"/>
                </a:solidFill>
                <a:latin typeface="+mn-lt"/>
                <a:ea typeface="+mn-ea"/>
                <a:cs typeface="+mn-cs"/>
              </a:rPr>
              <a:t> provinces based on </a:t>
            </a:r>
            <a:r>
              <a:rPr lang="en-US" sz="1200" kern="1200" baseline="0" dirty="0" err="1" smtClean="0">
                <a:solidFill>
                  <a:schemeClr val="tx1"/>
                </a:solidFill>
                <a:latin typeface="+mn-lt"/>
                <a:ea typeface="+mn-ea"/>
                <a:cs typeface="+mn-cs"/>
              </a:rPr>
              <a:t>SeaWiFS</a:t>
            </a:r>
            <a:r>
              <a:rPr lang="en-US" sz="1200" kern="1200" baseline="0" dirty="0" smtClean="0">
                <a:solidFill>
                  <a:schemeClr val="tx1"/>
                </a:solidFill>
                <a:latin typeface="+mn-lt"/>
                <a:ea typeface="+mn-ea"/>
                <a:cs typeface="+mn-cs"/>
              </a:rPr>
              <a:t>/AVHRR annual average for 2007. Boxes identify ocean basins</a:t>
            </a:r>
          </a:p>
          <a:p>
            <a:r>
              <a:rPr lang="en-US" sz="1200" kern="1200" baseline="0" dirty="0" smtClean="0">
                <a:solidFill>
                  <a:schemeClr val="tx1"/>
                </a:solidFill>
                <a:latin typeface="+mn-lt"/>
                <a:ea typeface="+mn-ea"/>
                <a:cs typeface="+mn-cs"/>
              </a:rPr>
              <a:t>(North and South Pacific, North and South Atlantic and Indian) in which </a:t>
            </a:r>
            <a:r>
              <a:rPr lang="en-US" sz="1200" kern="1200" baseline="0" dirty="0" err="1" smtClean="0">
                <a:solidFill>
                  <a:schemeClr val="tx1"/>
                </a:solidFill>
                <a:latin typeface="+mn-lt"/>
                <a:ea typeface="+mn-ea"/>
                <a:cs typeface="+mn-cs"/>
              </a:rPr>
              <a:t>oligotrophic</a:t>
            </a:r>
            <a:r>
              <a:rPr lang="en-US" sz="1200" kern="1200" baseline="0" dirty="0" smtClean="0">
                <a:solidFill>
                  <a:schemeClr val="tx1"/>
                </a:solidFill>
                <a:latin typeface="+mn-lt"/>
                <a:ea typeface="+mn-ea"/>
                <a:cs typeface="+mn-cs"/>
              </a:rPr>
              <a:t> provinces (indicated by symbols) are</a:t>
            </a:r>
          </a:p>
          <a:p>
            <a:r>
              <a:rPr lang="en-US" sz="1200" kern="1200" baseline="0" dirty="0" smtClean="0">
                <a:solidFill>
                  <a:schemeClr val="tx1"/>
                </a:solidFill>
                <a:latin typeface="+mn-lt"/>
                <a:ea typeface="+mn-ea"/>
                <a:cs typeface="+mn-cs"/>
              </a:rPr>
              <a:t>studied. </a:t>
            </a:r>
            <a:r>
              <a:rPr lang="en-US" sz="1200" kern="1200" baseline="0" smtClean="0">
                <a:solidFill>
                  <a:schemeClr val="tx1"/>
                </a:solidFill>
                <a:latin typeface="+mn-lt"/>
                <a:ea typeface="+mn-ea"/>
                <a:cs typeface="+mn-cs"/>
              </a:rPr>
              <a:t>Colors were chosen to accentuate contrast between neighboring provinces.</a:t>
            </a:r>
            <a:endParaRPr lang="en-US" smtClean="0"/>
          </a:p>
          <a:p>
            <a:endParaRPr lang="en-US" dirty="0"/>
          </a:p>
        </p:txBody>
      </p:sp>
      <p:sp>
        <p:nvSpPr>
          <p:cNvPr id="4" name="Slide Number Placeholder 3"/>
          <p:cNvSpPr>
            <a:spLocks noGrp="1"/>
          </p:cNvSpPr>
          <p:nvPr>
            <p:ph type="sldNum" sz="quarter" idx="10"/>
          </p:nvPr>
        </p:nvSpPr>
        <p:spPr/>
        <p:txBody>
          <a:bodyPr/>
          <a:lstStyle/>
          <a:p>
            <a:fld id="{1E8775B5-97AF-4A8E-991D-184EABF32706}" type="slidenum">
              <a:rPr lang="en-US" smtClean="0"/>
              <a:pPr/>
              <a:t>11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p:spPr>
        <p:txBody>
          <a:bodyPr/>
          <a:lstStyle/>
          <a:p>
            <a:pPr marL="514350" indent="-514350" eaLnBrk="1" hangingPunct="1">
              <a:buFont typeface="+mj-lt" charset="0"/>
              <a:buNone/>
            </a:pPr>
            <a:r>
              <a:rPr lang="en-US" sz="2800" dirty="0" smtClean="0">
                <a:solidFill>
                  <a:schemeClr val="bg1"/>
                </a:solidFill>
                <a:latin typeface="Times New Roman" pitchFamily="18" charset="0"/>
              </a:rPr>
              <a:t>A model of National scale bird species richness was developed using Breeding Bird Survey observations and a suite of environmental and </a:t>
            </a:r>
            <a:r>
              <a:rPr lang="en-US" sz="2800" dirty="0" err="1" smtClean="0">
                <a:solidFill>
                  <a:schemeClr val="bg1"/>
                </a:solidFill>
                <a:latin typeface="Times New Roman" pitchFamily="18" charset="0"/>
              </a:rPr>
              <a:t>lidar</a:t>
            </a:r>
            <a:r>
              <a:rPr lang="en-US" sz="2800" dirty="0" smtClean="0">
                <a:solidFill>
                  <a:schemeClr val="bg1"/>
                </a:solidFill>
                <a:latin typeface="Times New Roman" pitchFamily="18" charset="0"/>
              </a:rPr>
              <a:t> canopy structure predictor variables.</a:t>
            </a:r>
            <a:endParaRPr lang="en-US" sz="2400" dirty="0" smtClean="0">
              <a:solidFill>
                <a:schemeClr val="bg1"/>
              </a:solidFill>
              <a:latin typeface="Times New Roman" pitchFamily="18" charset="0"/>
            </a:endParaRPr>
          </a:p>
          <a:p>
            <a:pPr marL="514350" indent="-514350" eaLnBrk="1" hangingPunct="1">
              <a:buFont typeface="+mj-lt" charset="0"/>
              <a:buNone/>
            </a:pPr>
            <a:endParaRPr lang="en-US" sz="2400" dirty="0" smtClean="0">
              <a:solidFill>
                <a:schemeClr val="bg1"/>
              </a:solidFill>
              <a:latin typeface="Times New Roman" pitchFamily="18" charset="0"/>
            </a:endParaRPr>
          </a:p>
          <a:p>
            <a:pPr marL="514350" indent="-514350" eaLnBrk="1" hangingPunct="1">
              <a:buFont typeface="+mj-lt" charset="0"/>
              <a:buNone/>
            </a:pPr>
            <a:r>
              <a:rPr lang="en-US" sz="2400" dirty="0" smtClean="0">
                <a:solidFill>
                  <a:schemeClr val="bg1"/>
                </a:solidFill>
                <a:latin typeface="Times New Roman" pitchFamily="18" charset="0"/>
              </a:rPr>
              <a:t>At the national scale </a:t>
            </a:r>
            <a:r>
              <a:rPr lang="en-US" sz="2400" dirty="0" err="1" smtClean="0">
                <a:solidFill>
                  <a:schemeClr val="bg1"/>
                </a:solidFill>
                <a:latin typeface="Times New Roman" pitchFamily="18" charset="0"/>
              </a:rPr>
              <a:t>LIDaR</a:t>
            </a:r>
            <a:r>
              <a:rPr lang="en-US" sz="2400" dirty="0" smtClean="0">
                <a:solidFill>
                  <a:schemeClr val="bg1"/>
                </a:solidFill>
                <a:latin typeface="Times New Roman" pitchFamily="18" charset="0"/>
              </a:rPr>
              <a:t> canopy structure metrics are not selected as the most important variables</a:t>
            </a:r>
            <a:r>
              <a:rPr lang="en-US" dirty="0" smtClean="0">
                <a:solidFill>
                  <a:schemeClr val="bg1"/>
                </a:solidFill>
                <a:latin typeface="Times New Roman" pitchFamily="18" charset="0"/>
              </a:rPr>
              <a:t> – unlike at the more local scale (Hubbard Brook and </a:t>
            </a:r>
            <a:r>
              <a:rPr lang="en-US" dirty="0" err="1" smtClean="0">
                <a:solidFill>
                  <a:schemeClr val="bg1"/>
                </a:solidFill>
                <a:latin typeface="Times New Roman" pitchFamily="18" charset="0"/>
              </a:rPr>
              <a:t>Patuxent</a:t>
            </a:r>
            <a:r>
              <a:rPr lang="en-US" dirty="0" smtClean="0">
                <a:solidFill>
                  <a:schemeClr val="bg1"/>
                </a:solidFill>
                <a:latin typeface="Times New Roman" pitchFamily="18" charset="0"/>
              </a:rPr>
              <a:t> NWR)  </a:t>
            </a:r>
          </a:p>
          <a:p>
            <a:pPr marL="514350" indent="-514350"/>
            <a:endParaRPr lang="en-US" dirty="0"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p:spPr>
        <p:txBody>
          <a:bodyPr/>
          <a:lstStyle/>
          <a:p>
            <a:pPr eaLnBrk="1" hangingPunct="1"/>
            <a:r>
              <a:rPr lang="en-US" dirty="0" smtClean="0">
                <a:latin typeface="Times New Roman" pitchFamily="18" charset="0"/>
              </a:rPr>
              <a:t>The number of years that black-throated blue warblers occupied specific breeding habitat locations (between 0-4 years) was observed in the field and used to develop a model from remote sensing observations.  </a:t>
            </a:r>
            <a:r>
              <a:rPr lang="en-US" dirty="0" err="1" smtClean="0">
                <a:latin typeface="Times New Roman" pitchFamily="18" charset="0"/>
              </a:rPr>
              <a:t>Lidar</a:t>
            </a:r>
            <a:r>
              <a:rPr lang="en-US" dirty="0" smtClean="0">
                <a:latin typeface="Times New Roman" pitchFamily="18" charset="0"/>
              </a:rPr>
              <a:t> metrics of canopy height and complexity were particularly useful predictors of breeding habitat.  The developed model (part of which is shown here as a decision tree) was used to predict multi-year habitat use over the extent of the HBEF and environs (upper right image).  A model based on 3 years of  observations also had good skill at predicting site occupancy in the 4</a:t>
            </a:r>
            <a:r>
              <a:rPr lang="en-US" baseline="30000" dirty="0" smtClean="0">
                <a:latin typeface="Times New Roman" pitchFamily="18" charset="0"/>
              </a:rPr>
              <a:t>th</a:t>
            </a:r>
            <a:r>
              <a:rPr lang="en-US" dirty="0" smtClean="0">
                <a:latin typeface="Times New Roman" pitchFamily="18" charset="0"/>
              </a:rPr>
              <a:t> year. </a:t>
            </a:r>
          </a:p>
        </p:txBody>
      </p:sp>
      <p:sp>
        <p:nvSpPr>
          <p:cNvPr id="5124" name="Slide Number Placeholder 3"/>
          <p:cNvSpPr>
            <a:spLocks noGrp="1"/>
          </p:cNvSpPr>
          <p:nvPr>
            <p:ph type="sldNum" sz="quarter" idx="5"/>
          </p:nvPr>
        </p:nvSpPr>
        <p:spPr>
          <a:noFill/>
        </p:spPr>
        <p:txBody>
          <a:bodyPr/>
          <a:lstStyle/>
          <a:p>
            <a:fld id="{26D0A8B2-07A4-484D-9C00-94371A213F6A}" type="slidenum">
              <a:rPr lang="en-US">
                <a:ea typeface="ＭＳ Ｐゴシック" charset="-128"/>
              </a:rPr>
              <a:pPr/>
              <a:t>29</a:t>
            </a:fld>
            <a:endParaRPr lang="en-US">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miter lim="800000"/>
            <a:headEnd/>
            <a:tailEnd/>
          </a:ln>
        </p:spPr>
        <p:txBody>
          <a:bodyPr/>
          <a:lstStyle/>
          <a:p>
            <a:fld id="{D91C20F3-29C6-4AAC-8736-6E7DA9D98602}" type="slidenum">
              <a:rPr lang="en-US" smtClean="0"/>
              <a:pPr/>
              <a:t>30</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r>
              <a:rPr lang="en-US" smtClean="0"/>
              <a:t>This slide shows the approach to building potential habitat models from our work in Landscape Futures modeling:</a:t>
            </a:r>
          </a:p>
          <a:p>
            <a:pPr eaLnBrk="1" hangingPunct="1"/>
            <a:endParaRPr lang="en-US" smtClean="0"/>
          </a:p>
          <a:p>
            <a:pPr eaLnBrk="1" hangingPunct="1"/>
            <a:r>
              <a:rPr lang="en-US" smtClean="0"/>
              <a:t>Habitat groups are main modeling unit.  They are broad vegetation cover types, from NLCD.  A species may rely on more than one habitat group. </a:t>
            </a:r>
          </a:p>
          <a:p>
            <a:pPr eaLnBrk="1" hangingPunct="1"/>
            <a:endParaRPr lang="en-US" smtClean="0"/>
          </a:p>
          <a:p>
            <a:pPr eaLnBrk="1" hangingPunct="1"/>
            <a:r>
              <a:rPr lang="en-US" smtClean="0"/>
              <a:t>Constraints are species specific modifiers.  They refine the habitat requirements by taking into account the more specific conditions needed by many birds (for example edge sensitivity, exclusion of some stand types, and proximity to water).</a:t>
            </a:r>
          </a:p>
          <a:p>
            <a:pPr eaLnBrk="1" hangingPunct="1"/>
            <a:endParaRPr lang="en-US" smtClean="0"/>
          </a:p>
          <a:p>
            <a:pPr eaLnBrk="1" hangingPunct="1"/>
            <a:r>
              <a:rPr lang="en-US" smtClean="0"/>
              <a:t>Intrinsic elements are fine scale habitat selection requirements.  These elements are not usually mapped at the regional scale, but most can be maintained within habitat groups with appropriate management (examples of these are snags, understory vegetation.  </a:t>
            </a:r>
          </a:p>
          <a:p>
            <a:pPr eaLnBrk="1" hangingPunct="1"/>
            <a:endParaRPr lang="en-US" smtClean="0"/>
          </a:p>
          <a:p>
            <a:pPr eaLnBrk="1" hangingPunct="1"/>
            <a:r>
              <a:rPr lang="en-US" smtClean="0"/>
              <a:t>We combined habitat groups and habitat constraints into habitat distribution models that identified potential habitat.  </a:t>
            </a:r>
          </a:p>
          <a:p>
            <a:pPr eaLnBrk="1" hangingPunct="1"/>
            <a:r>
              <a:rPr lang="en-US" smtClean="0"/>
              <a:t>Potential habitat can support species of conservation concern if land management provides the intrinsic elements.</a:t>
            </a:r>
          </a:p>
          <a:p>
            <a:pPr eaLnBrk="1" hangingPunct="1"/>
            <a:endParaRPr lang="en-US" smtClean="0"/>
          </a:p>
          <a:p>
            <a:pPr eaLnBrk="1" hangingPunct="1"/>
            <a:r>
              <a:rPr lang="en-US" smtClean="0"/>
              <a:t>We train models with Breeding bird atlas data</a:t>
            </a:r>
          </a:p>
          <a:p>
            <a:pPr eaLnBrk="1" hangingPunct="1"/>
            <a:r>
              <a:rPr lang="en-US" smtClean="0"/>
              <a:t>Validate with available empirical data from species specific studies.</a:t>
            </a:r>
          </a:p>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miter lim="800000"/>
            <a:headEnd/>
            <a:tailEnd/>
          </a:ln>
        </p:spPr>
        <p:txBody>
          <a:bodyPr/>
          <a:lstStyle/>
          <a:p>
            <a:fld id="{D91C20F3-29C6-4AAC-8736-6E7DA9D98602}" type="slidenum">
              <a:rPr lang="en-US" smtClean="0"/>
              <a:pPr/>
              <a:t>31</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r>
              <a:rPr lang="en-US" smtClean="0"/>
              <a:t>This slide shows the approach to building potential habitat models from our work in Landscape Futures modeling:</a:t>
            </a:r>
          </a:p>
          <a:p>
            <a:pPr eaLnBrk="1" hangingPunct="1"/>
            <a:endParaRPr lang="en-US" smtClean="0"/>
          </a:p>
          <a:p>
            <a:pPr eaLnBrk="1" hangingPunct="1"/>
            <a:r>
              <a:rPr lang="en-US" smtClean="0"/>
              <a:t>Habitat groups are main modeling unit.  They are broad vegetation cover types, from NLCD.  A species may rely on more than one habitat group. </a:t>
            </a:r>
          </a:p>
          <a:p>
            <a:pPr eaLnBrk="1" hangingPunct="1"/>
            <a:endParaRPr lang="en-US" smtClean="0"/>
          </a:p>
          <a:p>
            <a:pPr eaLnBrk="1" hangingPunct="1"/>
            <a:r>
              <a:rPr lang="en-US" smtClean="0"/>
              <a:t>Constraints are species specific modifiers.  They refine the habitat requirements by taking into account the more specific conditions needed by many birds (for example edge sensitivity, exclusion of some stand types, and proximity to water).</a:t>
            </a:r>
          </a:p>
          <a:p>
            <a:pPr eaLnBrk="1" hangingPunct="1"/>
            <a:endParaRPr lang="en-US" smtClean="0"/>
          </a:p>
          <a:p>
            <a:pPr eaLnBrk="1" hangingPunct="1"/>
            <a:r>
              <a:rPr lang="en-US" smtClean="0"/>
              <a:t>Intrinsic elements are fine scale habitat selection requirements.  These elements are not usually mapped at the regional scale, but most can be maintained within habitat groups with appropriate management (examples of these are snags, understory vegetation.  </a:t>
            </a:r>
          </a:p>
          <a:p>
            <a:pPr eaLnBrk="1" hangingPunct="1"/>
            <a:endParaRPr lang="en-US" smtClean="0"/>
          </a:p>
          <a:p>
            <a:pPr eaLnBrk="1" hangingPunct="1"/>
            <a:r>
              <a:rPr lang="en-US" smtClean="0"/>
              <a:t>We combined habitat groups and habitat constraints into habitat distribution models that identified potential habitat.  </a:t>
            </a:r>
          </a:p>
          <a:p>
            <a:pPr eaLnBrk="1" hangingPunct="1"/>
            <a:r>
              <a:rPr lang="en-US" smtClean="0"/>
              <a:t>Potential habitat can support species of conservation concern if land management provides the intrinsic elements.</a:t>
            </a:r>
          </a:p>
          <a:p>
            <a:pPr eaLnBrk="1" hangingPunct="1"/>
            <a:endParaRPr lang="en-US" smtClean="0"/>
          </a:p>
          <a:p>
            <a:pPr eaLnBrk="1" hangingPunct="1"/>
            <a:r>
              <a:rPr lang="en-US" smtClean="0"/>
              <a:t>We train models with Breeding bird atlas data</a:t>
            </a:r>
          </a:p>
          <a:p>
            <a:pPr eaLnBrk="1" hangingPunct="1"/>
            <a:r>
              <a:rPr lang="en-US" smtClean="0"/>
              <a:t>Validate with available empirical data from species specific studies.</a:t>
            </a:r>
          </a:p>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DCBBEA1F-2D36-4351-A1F9-D61FB8CD71C3}" type="slidenum">
              <a:rPr lang="en-US">
                <a:latin typeface="Arial" pitchFamily="34" charset="0"/>
              </a:rPr>
              <a:pPr/>
              <a:t>36</a:t>
            </a:fld>
            <a:endParaRPr lang="en-US">
              <a:latin typeface="Arial" pitchFamily="34"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r>
              <a:rPr lang="en-US" b="1" dirty="0" smtClean="0">
                <a:latin typeface="Arial" pitchFamily="34" charset="0"/>
              </a:rPr>
              <a:t>An outline of the approach used in the NASA-funded project “</a:t>
            </a:r>
            <a:r>
              <a:rPr lang="en-US" sz="900" b="1" noProof="1" smtClean="0">
                <a:solidFill>
                  <a:srgbClr val="CC0000"/>
                </a:solidFill>
                <a:latin typeface="Arial" pitchFamily="34" charset="0"/>
              </a:rPr>
              <a:t>Integrating Remotely Sensed Data </a:t>
            </a:r>
            <a:r>
              <a:rPr lang="en-US" sz="900" b="1" dirty="0" smtClean="0">
                <a:solidFill>
                  <a:srgbClr val="CC0000"/>
                </a:solidFill>
                <a:latin typeface="Arial" pitchFamily="34" charset="0"/>
              </a:rPr>
              <a:t>a</a:t>
            </a:r>
            <a:r>
              <a:rPr lang="en-US" sz="900" b="1" noProof="1" smtClean="0">
                <a:solidFill>
                  <a:srgbClr val="CC0000"/>
                </a:solidFill>
                <a:latin typeface="Arial" pitchFamily="34" charset="0"/>
              </a:rPr>
              <a:t>nd Ecological Models </a:t>
            </a:r>
            <a:r>
              <a:rPr lang="en-US" sz="900" b="1" dirty="0" smtClean="0">
                <a:solidFill>
                  <a:srgbClr val="CC0000"/>
                </a:solidFill>
                <a:latin typeface="Arial" pitchFamily="34" charset="0"/>
              </a:rPr>
              <a:t>t</a:t>
            </a:r>
            <a:r>
              <a:rPr lang="en-US" sz="900" b="1" noProof="1" smtClean="0">
                <a:solidFill>
                  <a:srgbClr val="CC0000"/>
                </a:solidFill>
                <a:latin typeface="Arial" pitchFamily="34" charset="0"/>
              </a:rPr>
              <a:t>o Assess Species Extinction Risks </a:t>
            </a:r>
            <a:r>
              <a:rPr lang="en-US" sz="900" b="1" dirty="0" smtClean="0">
                <a:solidFill>
                  <a:srgbClr val="CC0000"/>
                </a:solidFill>
                <a:latin typeface="Arial" pitchFamily="34" charset="0"/>
              </a:rPr>
              <a:t>u</a:t>
            </a:r>
            <a:r>
              <a:rPr lang="en-US" sz="900" b="1" noProof="1" smtClean="0">
                <a:solidFill>
                  <a:srgbClr val="CC0000"/>
                </a:solidFill>
                <a:latin typeface="Arial" pitchFamily="34" charset="0"/>
              </a:rPr>
              <a:t>nder Climate Change</a:t>
            </a:r>
            <a:r>
              <a:rPr lang="en-US" sz="900" b="1" dirty="0" smtClean="0">
                <a:solidFill>
                  <a:srgbClr val="CC0000"/>
                </a:solidFill>
                <a:latin typeface="Arial" pitchFamily="34" charset="0"/>
              </a:rPr>
              <a:t>”, a collaboration between American Museum of Natural History (PI: Richard Pearson) and Stony Brook University (PI: </a:t>
            </a:r>
            <a:r>
              <a:rPr lang="en-US" b="1" dirty="0" smtClean="0">
                <a:solidFill>
                  <a:srgbClr val="CC0000"/>
                </a:solidFill>
                <a:latin typeface="Arial" pitchFamily="34" charset="0"/>
              </a:rPr>
              <a:t>H. </a:t>
            </a:r>
            <a:r>
              <a:rPr lang="en-US" b="1" noProof="1" smtClean="0">
                <a:solidFill>
                  <a:srgbClr val="CC0000"/>
                </a:solidFill>
                <a:latin typeface="Arial" pitchFamily="34" charset="0"/>
              </a:rPr>
              <a:t>Resit Akçakaya</a:t>
            </a:r>
            <a:r>
              <a:rPr lang="en-US" b="1" dirty="0" smtClean="0">
                <a:solidFill>
                  <a:srgbClr val="CC0000"/>
                </a:solidFill>
                <a:latin typeface="Arial" pitchFamily="34" charset="0"/>
              </a:rPr>
              <a:t>)</a:t>
            </a:r>
            <a:endParaRPr lang="en-US" sz="900" b="1" dirty="0" smtClean="0">
              <a:solidFill>
                <a:srgbClr val="CC0000"/>
              </a:solidFill>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DCBBEA1F-2D36-4351-A1F9-D61FB8CD71C3}" type="slidenum">
              <a:rPr lang="en-US">
                <a:latin typeface="Arial" pitchFamily="34" charset="0"/>
              </a:rPr>
              <a:pPr/>
              <a:t>37</a:t>
            </a:fld>
            <a:endParaRPr lang="en-US">
              <a:latin typeface="Arial" pitchFamily="34"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r>
              <a:rPr lang="en-US" b="1" dirty="0" smtClean="0">
                <a:latin typeface="Arial" pitchFamily="34" charset="0"/>
              </a:rPr>
              <a:t>An outline of the approach used in the NASA-funded project “</a:t>
            </a:r>
            <a:r>
              <a:rPr lang="en-US" sz="900" b="1" noProof="1" smtClean="0">
                <a:solidFill>
                  <a:srgbClr val="CC0000"/>
                </a:solidFill>
                <a:latin typeface="Arial" pitchFamily="34" charset="0"/>
              </a:rPr>
              <a:t>Integrating Remotely Sensed Data </a:t>
            </a:r>
            <a:r>
              <a:rPr lang="en-US" sz="900" b="1" dirty="0" smtClean="0">
                <a:solidFill>
                  <a:srgbClr val="CC0000"/>
                </a:solidFill>
                <a:latin typeface="Arial" pitchFamily="34" charset="0"/>
              </a:rPr>
              <a:t>a</a:t>
            </a:r>
            <a:r>
              <a:rPr lang="en-US" sz="900" b="1" noProof="1" smtClean="0">
                <a:solidFill>
                  <a:srgbClr val="CC0000"/>
                </a:solidFill>
                <a:latin typeface="Arial" pitchFamily="34" charset="0"/>
              </a:rPr>
              <a:t>nd Ecological Models </a:t>
            </a:r>
            <a:r>
              <a:rPr lang="en-US" sz="900" b="1" dirty="0" smtClean="0">
                <a:solidFill>
                  <a:srgbClr val="CC0000"/>
                </a:solidFill>
                <a:latin typeface="Arial" pitchFamily="34" charset="0"/>
              </a:rPr>
              <a:t>t</a:t>
            </a:r>
            <a:r>
              <a:rPr lang="en-US" sz="900" b="1" noProof="1" smtClean="0">
                <a:solidFill>
                  <a:srgbClr val="CC0000"/>
                </a:solidFill>
                <a:latin typeface="Arial" pitchFamily="34" charset="0"/>
              </a:rPr>
              <a:t>o Assess Species Extinction Risks </a:t>
            </a:r>
            <a:r>
              <a:rPr lang="en-US" sz="900" b="1" dirty="0" smtClean="0">
                <a:solidFill>
                  <a:srgbClr val="CC0000"/>
                </a:solidFill>
                <a:latin typeface="Arial" pitchFamily="34" charset="0"/>
              </a:rPr>
              <a:t>u</a:t>
            </a:r>
            <a:r>
              <a:rPr lang="en-US" sz="900" b="1" noProof="1" smtClean="0">
                <a:solidFill>
                  <a:srgbClr val="CC0000"/>
                </a:solidFill>
                <a:latin typeface="Arial" pitchFamily="34" charset="0"/>
              </a:rPr>
              <a:t>nder Climate Change</a:t>
            </a:r>
            <a:r>
              <a:rPr lang="en-US" sz="900" b="1" dirty="0" smtClean="0">
                <a:solidFill>
                  <a:srgbClr val="CC0000"/>
                </a:solidFill>
                <a:latin typeface="Arial" pitchFamily="34" charset="0"/>
              </a:rPr>
              <a:t>”, a collaboration between American Museum of Natural History (PI: Richard Pearson) and Stony Brook University (PI: </a:t>
            </a:r>
            <a:r>
              <a:rPr lang="en-US" b="1" dirty="0" smtClean="0">
                <a:solidFill>
                  <a:srgbClr val="CC0000"/>
                </a:solidFill>
                <a:latin typeface="Arial" pitchFamily="34" charset="0"/>
              </a:rPr>
              <a:t>H. </a:t>
            </a:r>
            <a:r>
              <a:rPr lang="en-US" b="1" noProof="1" smtClean="0">
                <a:solidFill>
                  <a:srgbClr val="CC0000"/>
                </a:solidFill>
                <a:latin typeface="Arial" pitchFamily="34" charset="0"/>
              </a:rPr>
              <a:t>Resit Akçakaya</a:t>
            </a:r>
            <a:r>
              <a:rPr lang="en-US" b="1" dirty="0" smtClean="0">
                <a:solidFill>
                  <a:srgbClr val="CC0000"/>
                </a:solidFill>
                <a:latin typeface="Arial" pitchFamily="34" charset="0"/>
              </a:rPr>
              <a:t>)</a:t>
            </a:r>
            <a:endParaRPr lang="en-US" sz="900" b="1" dirty="0" smtClean="0">
              <a:solidFill>
                <a:srgbClr val="CC0000"/>
              </a:solidFill>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DCBBEA1F-2D36-4351-A1F9-D61FB8CD71C3}" type="slidenum">
              <a:rPr lang="en-US">
                <a:latin typeface="Arial" pitchFamily="34" charset="0"/>
              </a:rPr>
              <a:pPr/>
              <a:t>38</a:t>
            </a:fld>
            <a:endParaRPr lang="en-US">
              <a:latin typeface="Arial" pitchFamily="34"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r>
              <a:rPr lang="en-US" b="1" dirty="0" smtClean="0">
                <a:latin typeface="Arial" pitchFamily="34" charset="0"/>
              </a:rPr>
              <a:t>An outline of the approach used in the NASA-funded project “</a:t>
            </a:r>
            <a:r>
              <a:rPr lang="en-US" sz="900" b="1" noProof="1" smtClean="0">
                <a:solidFill>
                  <a:srgbClr val="CC0000"/>
                </a:solidFill>
                <a:latin typeface="Arial" pitchFamily="34" charset="0"/>
              </a:rPr>
              <a:t>Integrating Remotely Sensed Data </a:t>
            </a:r>
            <a:r>
              <a:rPr lang="en-US" sz="900" b="1" dirty="0" smtClean="0">
                <a:solidFill>
                  <a:srgbClr val="CC0000"/>
                </a:solidFill>
                <a:latin typeface="Arial" pitchFamily="34" charset="0"/>
              </a:rPr>
              <a:t>a</a:t>
            </a:r>
            <a:r>
              <a:rPr lang="en-US" sz="900" b="1" noProof="1" smtClean="0">
                <a:solidFill>
                  <a:srgbClr val="CC0000"/>
                </a:solidFill>
                <a:latin typeface="Arial" pitchFamily="34" charset="0"/>
              </a:rPr>
              <a:t>nd Ecological Models </a:t>
            </a:r>
            <a:r>
              <a:rPr lang="en-US" sz="900" b="1" dirty="0" smtClean="0">
                <a:solidFill>
                  <a:srgbClr val="CC0000"/>
                </a:solidFill>
                <a:latin typeface="Arial" pitchFamily="34" charset="0"/>
              </a:rPr>
              <a:t>t</a:t>
            </a:r>
            <a:r>
              <a:rPr lang="en-US" sz="900" b="1" noProof="1" smtClean="0">
                <a:solidFill>
                  <a:srgbClr val="CC0000"/>
                </a:solidFill>
                <a:latin typeface="Arial" pitchFamily="34" charset="0"/>
              </a:rPr>
              <a:t>o Assess Species Extinction Risks </a:t>
            </a:r>
            <a:r>
              <a:rPr lang="en-US" sz="900" b="1" dirty="0" smtClean="0">
                <a:solidFill>
                  <a:srgbClr val="CC0000"/>
                </a:solidFill>
                <a:latin typeface="Arial" pitchFamily="34" charset="0"/>
              </a:rPr>
              <a:t>u</a:t>
            </a:r>
            <a:r>
              <a:rPr lang="en-US" sz="900" b="1" noProof="1" smtClean="0">
                <a:solidFill>
                  <a:srgbClr val="CC0000"/>
                </a:solidFill>
                <a:latin typeface="Arial" pitchFamily="34" charset="0"/>
              </a:rPr>
              <a:t>nder Climate Change</a:t>
            </a:r>
            <a:r>
              <a:rPr lang="en-US" sz="900" b="1" dirty="0" smtClean="0">
                <a:solidFill>
                  <a:srgbClr val="CC0000"/>
                </a:solidFill>
                <a:latin typeface="Arial" pitchFamily="34" charset="0"/>
              </a:rPr>
              <a:t>”, a collaboration between American Museum of Natural History (PI: Richard Pearson) and Stony Brook University (PI: </a:t>
            </a:r>
            <a:r>
              <a:rPr lang="en-US" b="1" dirty="0" smtClean="0">
                <a:solidFill>
                  <a:srgbClr val="CC0000"/>
                </a:solidFill>
                <a:latin typeface="Arial" pitchFamily="34" charset="0"/>
              </a:rPr>
              <a:t>H. </a:t>
            </a:r>
            <a:r>
              <a:rPr lang="en-US" b="1" noProof="1" smtClean="0">
                <a:solidFill>
                  <a:srgbClr val="CC0000"/>
                </a:solidFill>
                <a:latin typeface="Arial" pitchFamily="34" charset="0"/>
              </a:rPr>
              <a:t>Resit Akçakaya</a:t>
            </a:r>
            <a:r>
              <a:rPr lang="en-US" b="1" dirty="0" smtClean="0">
                <a:solidFill>
                  <a:srgbClr val="CC0000"/>
                </a:solidFill>
                <a:latin typeface="Arial" pitchFamily="34" charset="0"/>
              </a:rPr>
              <a:t>)</a:t>
            </a:r>
            <a:endParaRPr lang="en-US" sz="900" b="1" dirty="0" smtClean="0">
              <a:solidFill>
                <a:srgbClr val="CC0000"/>
              </a:solidFill>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First ocean color-based patterns of phytoplankton class-specific primary production in the world’s oceans over seasonal to </a:t>
            </a:r>
            <a:r>
              <a:rPr lang="en-US" sz="1200" dirty="0" err="1" smtClean="0"/>
              <a:t>interannual</a:t>
            </a:r>
            <a:r>
              <a:rPr lang="en-US" sz="1200" dirty="0" smtClean="0"/>
              <a:t> timescales</a:t>
            </a:r>
          </a:p>
          <a:p>
            <a:pPr marL="0" marR="0" lvl="1" indent="0" algn="l" defTabSz="457200" rtl="0" eaLnBrk="0" fontAlgn="base" latinLnBrk="0" hangingPunct="0">
              <a:lnSpc>
                <a:spcPct val="100000"/>
              </a:lnSpc>
              <a:spcBef>
                <a:spcPct val="30000"/>
              </a:spcBef>
              <a:spcAft>
                <a:spcPct val="0"/>
              </a:spcAft>
              <a:buClrTx/>
              <a:buSzTx/>
              <a:buFontTx/>
              <a:buNone/>
              <a:tabLst/>
              <a:defRPr/>
            </a:pPr>
            <a:r>
              <a:rPr lang="en-US" sz="1800" dirty="0" smtClean="0"/>
              <a:t>Benchmark for monitoring responses of marine pelagic ecosystems to future climate change</a:t>
            </a:r>
          </a:p>
          <a:p>
            <a:endParaRPr lang="en-US" dirty="0"/>
          </a:p>
        </p:txBody>
      </p:sp>
      <p:sp>
        <p:nvSpPr>
          <p:cNvPr id="4" name="Slide Number Placeholder 3"/>
          <p:cNvSpPr>
            <a:spLocks noGrp="1"/>
          </p:cNvSpPr>
          <p:nvPr>
            <p:ph type="sldNum" sz="quarter" idx="10"/>
          </p:nvPr>
        </p:nvSpPr>
        <p:spPr/>
        <p:txBody>
          <a:bodyPr/>
          <a:lstStyle/>
          <a:p>
            <a:pPr>
              <a:defRPr/>
            </a:pPr>
            <a:fld id="{34A065F0-1DF1-43FF-BC98-51EECBAB52C9}" type="slidenum">
              <a:rPr lang="en-US" smtClean="0"/>
              <a:pPr>
                <a:defRPr/>
              </a:pPr>
              <a:t>40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Lessons</a:t>
            </a:r>
            <a:r>
              <a:rPr lang="en-US" baseline="0" dirty="0" smtClean="0"/>
              <a:t> from hind casting:</a:t>
            </a:r>
          </a:p>
          <a:p>
            <a:r>
              <a:rPr lang="en-US" dirty="0" smtClean="0"/>
              <a:t>Extreme events in particular are important for influencing</a:t>
            </a:r>
            <a:r>
              <a:rPr lang="en-US" baseline="0" dirty="0" smtClean="0"/>
              <a:t> species distributions.</a:t>
            </a:r>
          </a:p>
          <a:p>
            <a:endParaRPr lang="en-US" baseline="0" dirty="0" smtClean="0"/>
          </a:p>
          <a:p>
            <a:r>
              <a:rPr lang="en-US" baseline="0" dirty="0" smtClean="0"/>
              <a:t>When they went forward you see</a:t>
            </a:r>
          </a:p>
          <a:p>
            <a:endParaRPr lang="en-US" baseline="0" dirty="0" smtClean="0"/>
          </a:p>
          <a:p>
            <a:r>
              <a:rPr lang="en-US" baseline="0" dirty="0" smtClean="0"/>
              <a:t>Models accurately predict change of ecosystem engineers</a:t>
            </a:r>
          </a:p>
          <a:p>
            <a:r>
              <a:rPr lang="en-US" baseline="0" dirty="0" err="1" smtClean="0"/>
              <a:t>Hindcasts</a:t>
            </a:r>
            <a:r>
              <a:rPr lang="en-US" baseline="0" dirty="0" smtClean="0"/>
              <a:t> of limits (lines) and observed historical limits (dots), geographic region in grey</a:t>
            </a:r>
            <a:endParaRPr lang="en-US" dirty="0"/>
          </a:p>
        </p:txBody>
      </p:sp>
      <p:sp>
        <p:nvSpPr>
          <p:cNvPr id="4" name="Slide Number Placeholder 3"/>
          <p:cNvSpPr>
            <a:spLocks noGrp="1"/>
          </p:cNvSpPr>
          <p:nvPr>
            <p:ph type="sldNum" sz="quarter" idx="10"/>
          </p:nvPr>
        </p:nvSpPr>
        <p:spPr/>
        <p:txBody>
          <a:bodyPr/>
          <a:lstStyle/>
          <a:p>
            <a:fld id="{1E8775B5-97AF-4A8E-991D-184EABF32706}" type="slidenum">
              <a:rPr lang="en-US" smtClean="0"/>
              <a:pPr/>
              <a:t>41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Rot="1" noChangeArrowheads="1" noTextEdit="1"/>
          </p:cNvSpPr>
          <p:nvPr>
            <p:ph type="sldImg"/>
          </p:nvPr>
        </p:nvSpPr>
        <p:spPr>
          <a:xfrm>
            <a:off x="1143000" y="685800"/>
            <a:ext cx="4573588" cy="3430588"/>
          </a:xfrm>
          <a:ln/>
        </p:spPr>
      </p:sp>
      <p:sp>
        <p:nvSpPr>
          <p:cNvPr id="19459" name="Rectangle 3"/>
          <p:cNvSpPr>
            <a:spLocks noGrp="1" noChangeArrowheads="1"/>
          </p:cNvSpPr>
          <p:nvPr>
            <p:ph type="body" idx="1"/>
          </p:nvPr>
        </p:nvSpPr>
        <p:spPr>
          <a:xfrm>
            <a:off x="914400" y="4343401"/>
            <a:ext cx="5029200" cy="4114800"/>
          </a:xfrm>
          <a:noFill/>
        </p:spPr>
        <p:txBody>
          <a:bodyPr/>
          <a:lstStyle/>
          <a:p>
            <a:r>
              <a:rPr lang="en-US" dirty="0" smtClean="0"/>
              <a:t>We assessed land cover change for 22 study areas within the US from a series of annual or biennial </a:t>
            </a:r>
            <a:r>
              <a:rPr lang="en-US" dirty="0" err="1" smtClean="0"/>
              <a:t>Landsat</a:t>
            </a:r>
            <a:r>
              <a:rPr lang="en-US" dirty="0" smtClean="0"/>
              <a:t> TM/ETM+ imagery for the period 1985-2006.  Each study area was a </a:t>
            </a:r>
            <a:r>
              <a:rPr lang="en-US" dirty="0" err="1" smtClean="0"/>
              <a:t>landsat</a:t>
            </a:r>
            <a:r>
              <a:rPr lang="en-US" dirty="0" smtClean="0"/>
              <a:t> scene, and contained at least 15% forest cover. </a:t>
            </a:r>
          </a:p>
          <a:p>
            <a:r>
              <a:rPr lang="en-US" dirty="0" smtClean="0"/>
              <a:t>We assessed changes in </a:t>
            </a:r>
            <a:r>
              <a:rPr lang="en-US" dirty="0" err="1" smtClean="0"/>
              <a:t>acian</a:t>
            </a:r>
            <a:r>
              <a:rPr lang="en-US" dirty="0" smtClean="0"/>
              <a:t> community structure for the period 1985-2006, using the NA BBS. We averaged data from the years 1985-87 and used this as our baseline, and defined community similarity for each subsequent year relative to the baseline.</a:t>
            </a:r>
            <a:endParaRPr lang="ru-RU"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r>
              <a:rPr lang="en-US" smtClean="0"/>
              <a:t>Progressive change in community similarity values compares proportional abundance of species for each Breeding Bird Survey route and year to the route’s baseline forest bird community.  </a:t>
            </a:r>
          </a:p>
          <a:p>
            <a:endParaRPr lang="en-US" smtClean="0"/>
          </a:p>
          <a:p>
            <a:endParaRPr lang="en-US" smtClean="0"/>
          </a:p>
          <a:p>
            <a:r>
              <a:rPr lang="en-US" smtClean="0"/>
              <a:t>We found support fo current and past forest disturbances affecting progressive similarity for nearly all forest bird guilds examined.  (Least for temperate migrants).  </a:t>
            </a:r>
          </a:p>
        </p:txBody>
      </p:sp>
      <p:sp>
        <p:nvSpPr>
          <p:cNvPr id="20484" name="Slide Number Placeholder 3"/>
          <p:cNvSpPr>
            <a:spLocks noGrp="1"/>
          </p:cNvSpPr>
          <p:nvPr>
            <p:ph type="sldNum" sz="quarter" idx="5"/>
          </p:nvPr>
        </p:nvSpPr>
        <p:spPr>
          <a:noFill/>
          <a:ln>
            <a:miter lim="800000"/>
            <a:headEnd/>
            <a:tailEnd/>
          </a:ln>
        </p:spPr>
        <p:txBody>
          <a:bodyPr/>
          <a:lstStyle/>
          <a:p>
            <a:fld id="{CDA11F45-0E07-4B71-9030-DCC329C08138}" type="slidenum">
              <a:rPr lang="en-US" smtClean="0"/>
              <a:pPr/>
              <a:t>13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bwMode="auto">
          <a:noFill/>
          <a:ln>
            <a:solidFill>
              <a:srgbClr val="000000"/>
            </a:solidFill>
            <a:miter lim="800000"/>
            <a:headEnd/>
            <a:tailEnd/>
          </a:ln>
        </p:spPr>
      </p:sp>
      <p:sp>
        <p:nvSpPr>
          <p:cNvPr id="25603"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Upper-right figure shows the places where we have good, quantitative samples of ant diversity.</a:t>
            </a:r>
          </a:p>
          <a:p>
            <a:r>
              <a:rPr lang="en-US" dirty="0" smtClean="0"/>
              <a:t>Upper-left</a:t>
            </a:r>
            <a:r>
              <a:rPr lang="en-US" baseline="0" dirty="0" smtClean="0"/>
              <a:t> figure shows the world’s existing biomes (forest, grassland, desert, etc.) in a classic Whittaker plot (annual </a:t>
            </a:r>
            <a:r>
              <a:rPr lang="en-US" baseline="0" dirty="0" err="1" smtClean="0"/>
              <a:t>precip</a:t>
            </a:r>
            <a:r>
              <a:rPr lang="en-US" baseline="0" dirty="0" smtClean="0"/>
              <a:t> vs. annual temp) with an overlay of ant sampling to indicate the gaps in our knowledge. The grey areas are the part of the climate space that will be new in the future. Mostly these are biomes that will be hotter than existing biomes, both wet and dry. In other words, there is a part of the future climate space where we don’t know what will happen ecologically.</a:t>
            </a:r>
          </a:p>
          <a:p>
            <a:r>
              <a:rPr lang="en-US" baseline="0" dirty="0" smtClean="0"/>
              <a:t>Bottom figure shows the current areas with climates we don’t understand for ants (dark grey) and then the areas that will change in the future to climates we don’t understand or don’t yet even exist (red areas).</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bwMode="auto">
          <a:noFill/>
          <a:ln>
            <a:solidFill>
              <a:srgbClr val="000000"/>
            </a:solidFill>
            <a:miter lim="800000"/>
            <a:headEnd/>
            <a:tailEnd/>
          </a:ln>
        </p:spPr>
      </p:sp>
      <p:sp>
        <p:nvSpPr>
          <p:cNvPr id="24579"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We built a</a:t>
            </a:r>
            <a:r>
              <a:rPr lang="en-US" baseline="0" dirty="0" smtClean="0"/>
              <a:t> generalized linear regression model of ground-foraging ant diversity, basing it on field studies across the globe, producing </a:t>
            </a:r>
            <a:r>
              <a:rPr lang="en-US" dirty="0" smtClean="0"/>
              <a:t>the</a:t>
            </a:r>
            <a:r>
              <a:rPr lang="en-US" baseline="0" dirty="0" smtClean="0"/>
              <a:t> first global continuous map of ant diversity.</a:t>
            </a:r>
          </a:p>
          <a:p>
            <a:r>
              <a:rPr lang="en-US" baseline="0" dirty="0" smtClean="0"/>
              <a:t>Part of the current world is unpredictable because it has an environment (e.g., climate) beyond that currently having quantitative samples of ants. These are the grey areas in the map and can be thought of as beyond our current ability to model.</a:t>
            </a:r>
          </a:p>
          <a:p>
            <a:r>
              <a:rPr lang="en-US" baseline="0" dirty="0" smtClean="0"/>
              <a:t>As climate changes, more of the world will change to climates like those where we do not understand diversity, mainly because tropical areas become warmer than any current climates. The second slide shows these areas in red.</a:t>
            </a:r>
          </a:p>
          <a:p>
            <a:r>
              <a:rPr lang="en-US" baseline="0" dirty="0" smtClean="0"/>
              <a:t>To improve our understanding of ant diversity, or diversity of anything, and their future, it will be necessary to have good quantitative samples from the full spectrum of climates. For climates that don’t yet exist but will in the future, today’s extreme environments are probably as close as we can get to inform us of what the future might look like.</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28415B7E-4AEE-4563-93AF-858BB23E0DDF}" type="slidenum">
              <a:rPr lang="en-US"/>
              <a:pPr/>
              <a:t>16</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r>
              <a:rPr lang="en-US" smtClean="0"/>
              <a:t>Predictions are based on changes in biogeochemical cycles</a:t>
            </a:r>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model included log transformed standard deviation of bottom depth within a 2 km moving window Log(</a:t>
            </a:r>
            <a:r>
              <a:rPr lang="en-US" dirty="0" err="1" smtClean="0"/>
              <a:t>stdev</a:t>
            </a:r>
            <a:r>
              <a:rPr lang="en-US" dirty="0" smtClean="0"/>
              <a:t> depth +1); chlorophyll-A, sea surface temperature SST (</a:t>
            </a:r>
            <a:r>
              <a:rPr lang="en-US" dirty="0" err="1" smtClean="0"/>
              <a:t>oC</a:t>
            </a:r>
            <a:r>
              <a:rPr lang="en-US" dirty="0" smtClean="0"/>
              <a:t>) and frontal gradient strength derived from of satellite data; and divergence trend (upwelling (+) and </a:t>
            </a:r>
            <a:r>
              <a:rPr lang="en-US" dirty="0" err="1" smtClean="0"/>
              <a:t>downwelling</a:t>
            </a:r>
            <a:r>
              <a:rPr lang="en-US" dirty="0" smtClean="0"/>
              <a:t> (–) potential) derived from HF radar. </a:t>
            </a:r>
          </a:p>
          <a:p>
            <a:endParaRPr lang="en-US" dirty="0"/>
          </a:p>
        </p:txBody>
      </p:sp>
      <p:sp>
        <p:nvSpPr>
          <p:cNvPr id="4" name="Slide Number Placeholder 3"/>
          <p:cNvSpPr>
            <a:spLocks noGrp="1"/>
          </p:cNvSpPr>
          <p:nvPr>
            <p:ph type="sldNum" sz="quarter" idx="10"/>
          </p:nvPr>
        </p:nvSpPr>
        <p:spPr/>
        <p:txBody>
          <a:bodyPr/>
          <a:lstStyle/>
          <a:p>
            <a:fld id="{1E8775B5-97AF-4A8E-991D-184EABF32706}" type="slidenum">
              <a:rPr lang="en-US" smtClean="0"/>
              <a:pPr/>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BCD237-A8F6-C745-AEF1-E8D57F2D9035}" type="slidenum">
              <a:rPr lang="en-US" smtClean="0"/>
              <a:pPr/>
              <a:t>23</a:t>
            </a:fld>
            <a:endParaRPr lang="en-US"/>
          </a:p>
        </p:txBody>
      </p:sp>
    </p:spTree>
    <p:extLst>
      <p:ext uri="{BB962C8B-B14F-4D97-AF65-F5344CB8AC3E}">
        <p14:creationId xmlns="" xmlns:p14="http://schemas.microsoft.com/office/powerpoint/2010/main" val="83813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BCD237-A8F6-C745-AEF1-E8D57F2D9035}" type="slidenum">
              <a:rPr lang="en-US" smtClean="0"/>
              <a:pPr/>
              <a:t>24</a:t>
            </a:fld>
            <a:endParaRPr lang="en-US"/>
          </a:p>
        </p:txBody>
      </p:sp>
    </p:spTree>
    <p:extLst>
      <p:ext uri="{BB962C8B-B14F-4D97-AF65-F5344CB8AC3E}">
        <p14:creationId xmlns="" xmlns:p14="http://schemas.microsoft.com/office/powerpoint/2010/main" val="1794964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112DF9-5015-4ABA-B2F7-5CC51BDE9B82}" type="datetimeFigureOut">
              <a:rPr lang="en-US" smtClean="0"/>
              <a:pPr/>
              <a:t>10/4/2011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DBA8B-1C7B-41E5-9C05-5341C64C9AF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112DF9-5015-4ABA-B2F7-5CC51BDE9B82}" type="datetimeFigureOut">
              <a:rPr lang="en-US" smtClean="0"/>
              <a:pPr/>
              <a:t>10/4/2011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DBA8B-1C7B-41E5-9C05-5341C64C9AF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112DF9-5015-4ABA-B2F7-5CC51BDE9B82}" type="datetimeFigureOut">
              <a:rPr lang="en-US" smtClean="0"/>
              <a:pPr/>
              <a:t>10/4/2011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DBA8B-1C7B-41E5-9C05-5341C64C9AF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152400"/>
            <a:ext cx="8839200" cy="647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19161AC-5561-4BD8-934D-C3BCD3080B6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112DF9-5015-4ABA-B2F7-5CC51BDE9B82}" type="datetimeFigureOut">
              <a:rPr lang="en-US" smtClean="0"/>
              <a:pPr/>
              <a:t>10/4/2011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DBA8B-1C7B-41E5-9C05-5341C64C9AF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112DF9-5015-4ABA-B2F7-5CC51BDE9B82}" type="datetimeFigureOut">
              <a:rPr lang="en-US" smtClean="0"/>
              <a:pPr/>
              <a:t>10/4/2011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DBA8B-1C7B-41E5-9C05-5341C64C9AF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112DF9-5015-4ABA-B2F7-5CC51BDE9B82}" type="datetimeFigureOut">
              <a:rPr lang="en-US" smtClean="0"/>
              <a:pPr/>
              <a:t>10/4/2011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DBA8B-1C7B-41E5-9C05-5341C64C9AF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112DF9-5015-4ABA-B2F7-5CC51BDE9B82}" type="datetimeFigureOut">
              <a:rPr lang="en-US" smtClean="0"/>
              <a:pPr/>
              <a:t>10/4/2011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8DBA8B-1C7B-41E5-9C05-5341C64C9AF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112DF9-5015-4ABA-B2F7-5CC51BDE9B82}" type="datetimeFigureOut">
              <a:rPr lang="en-US" smtClean="0"/>
              <a:pPr/>
              <a:t>10/4/2011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8DBA8B-1C7B-41E5-9C05-5341C64C9AF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112DF9-5015-4ABA-B2F7-5CC51BDE9B82}" type="datetimeFigureOut">
              <a:rPr lang="en-US" smtClean="0"/>
              <a:pPr/>
              <a:t>10/4/2011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8DBA8B-1C7B-41E5-9C05-5341C64C9AF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112DF9-5015-4ABA-B2F7-5CC51BDE9B82}" type="datetimeFigureOut">
              <a:rPr lang="en-US" smtClean="0"/>
              <a:pPr/>
              <a:t>10/4/2011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DBA8B-1C7B-41E5-9C05-5341C64C9AF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112DF9-5015-4ABA-B2F7-5CC51BDE9B82}" type="datetimeFigureOut">
              <a:rPr lang="en-US" smtClean="0"/>
              <a:pPr/>
              <a:t>10/4/2011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DBA8B-1C7B-41E5-9C05-5341C64C9AF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112DF9-5015-4ABA-B2F7-5CC51BDE9B82}" type="datetimeFigureOut">
              <a:rPr lang="en-US" smtClean="0"/>
              <a:pPr/>
              <a:t>10/4/2011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DBA8B-1C7B-41E5-9C05-5341C64C9AF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tiff"/></Relationships>
</file>

<file path=ppt/slides/_rels/slide1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e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image" Target="../media/image34.emf"/><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notesSlide" Target="../notesSlides/notesSlide14.xml"/><Relationship Id="rId7" Type="http://schemas.openxmlformats.org/officeDocument/2006/relationships/image" Target="../media/image44.png"/><Relationship Id="rId12" Type="http://schemas.openxmlformats.org/officeDocument/2006/relationships/oleObject" Target="../embeddings/oleObject1.bin"/><Relationship Id="rId17" Type="http://schemas.openxmlformats.org/officeDocument/2006/relationships/image" Target="../media/image52.png"/><Relationship Id="rId2" Type="http://schemas.openxmlformats.org/officeDocument/2006/relationships/slideLayout" Target="../slideLayouts/slideLayout1.xml"/><Relationship Id="rId16" Type="http://schemas.openxmlformats.org/officeDocument/2006/relationships/image" Target="../media/image1.png"/><Relationship Id="rId1" Type="http://schemas.openxmlformats.org/officeDocument/2006/relationships/vmlDrawing" Target="../drawings/vmlDrawing1.v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0.jpeg"/></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1.png"/><Relationship Id="rId3" Type="http://schemas.openxmlformats.org/officeDocument/2006/relationships/notesSlide" Target="../notesSlides/notesSlide15.xml"/><Relationship Id="rId7" Type="http://schemas.openxmlformats.org/officeDocument/2006/relationships/image" Target="../media/image44.png"/><Relationship Id="rId12" Type="http://schemas.openxmlformats.org/officeDocument/2006/relationships/image" Target="../media/image50.jpeg"/><Relationship Id="rId17" Type="http://schemas.openxmlformats.org/officeDocument/2006/relationships/image" Target="../media/image47.png"/><Relationship Id="rId2" Type="http://schemas.openxmlformats.org/officeDocument/2006/relationships/slideLayout" Target="../slideLayouts/slideLayout1.xml"/><Relationship Id="rId16" Type="http://schemas.openxmlformats.org/officeDocument/2006/relationships/image" Target="../media/image46.png"/><Relationship Id="rId1" Type="http://schemas.openxmlformats.org/officeDocument/2006/relationships/vmlDrawing" Target="../drawings/vmlDrawing2.vml"/><Relationship Id="rId6" Type="http://schemas.openxmlformats.org/officeDocument/2006/relationships/image" Target="../media/image43.png"/><Relationship Id="rId11" Type="http://schemas.openxmlformats.org/officeDocument/2006/relationships/image" Target="../media/image49.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oleObject" Target="../embeddings/oleObject2.bin"/><Relationship Id="rId4" Type="http://schemas.openxmlformats.org/officeDocument/2006/relationships/image" Target="../media/image41.jpeg"/><Relationship Id="rId9" Type="http://schemas.openxmlformats.org/officeDocument/2006/relationships/image" Target="../media/image48.png"/><Relationship Id="rId14"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notesSlide" Target="../notesSlides/notesSlide16.xml"/><Relationship Id="rId7" Type="http://schemas.openxmlformats.org/officeDocument/2006/relationships/image" Target="../media/image44.png"/><Relationship Id="rId12" Type="http://schemas.openxmlformats.org/officeDocument/2006/relationships/oleObject" Target="../embeddings/oleObject3.bin"/><Relationship Id="rId17" Type="http://schemas.openxmlformats.org/officeDocument/2006/relationships/image" Target="../media/image52.png"/><Relationship Id="rId2" Type="http://schemas.openxmlformats.org/officeDocument/2006/relationships/slideLayout" Target="../slideLayouts/slideLayout1.xml"/><Relationship Id="rId16" Type="http://schemas.openxmlformats.org/officeDocument/2006/relationships/image" Target="../media/image1.png"/><Relationship Id="rId1" Type="http://schemas.openxmlformats.org/officeDocument/2006/relationships/vmlDrawing" Target="../drawings/vmlDrawing3.v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19200"/>
            <a:ext cx="7924800" cy="6001643"/>
          </a:xfrm>
          <a:prstGeom prst="rect">
            <a:avLst/>
          </a:prstGeom>
          <a:noFill/>
        </p:spPr>
        <p:txBody>
          <a:bodyPr wrap="square" rtlCol="0">
            <a:spAutoFit/>
          </a:bodyPr>
          <a:lstStyle/>
          <a:p>
            <a:pPr algn="ctr"/>
            <a:r>
              <a:rPr lang="en-US" sz="4000" dirty="0" smtClean="0"/>
              <a:t>Remote Sensing for Biodiversity Conservation, Land cover and Land use Change and Carbon/Ecosystem Management</a:t>
            </a:r>
          </a:p>
          <a:p>
            <a:pPr algn="ctr"/>
            <a:endParaRPr lang="en-US" sz="4000" dirty="0" smtClean="0"/>
          </a:p>
          <a:p>
            <a:pPr algn="ctr"/>
            <a:r>
              <a:rPr lang="en-US" sz="4000" dirty="0" smtClean="0"/>
              <a:t>Catherine Graham </a:t>
            </a:r>
          </a:p>
          <a:p>
            <a:pPr algn="ctr"/>
            <a:r>
              <a:rPr lang="en-US" sz="4000" dirty="0" smtClean="0"/>
              <a:t>Stony Brook </a:t>
            </a:r>
            <a:r>
              <a:rPr lang="en-US" sz="4000" dirty="0" smtClean="0"/>
              <a:t>University</a:t>
            </a:r>
          </a:p>
          <a:p>
            <a:pPr algn="ctr"/>
            <a:r>
              <a:rPr lang="en-US" sz="2400" dirty="0" smtClean="0"/>
              <a:t>(many contributions – individual slides)</a:t>
            </a:r>
            <a:endParaRPr lang="en-US" sz="2400" dirty="0" smtClean="0"/>
          </a:p>
          <a:p>
            <a:pPr algn="ctr"/>
            <a:endParaRPr lang="en-US" sz="4000" dirty="0" smtClean="0"/>
          </a:p>
          <a:p>
            <a:pPr algn="ctr"/>
            <a:endParaRPr lang="en-US" sz="4000" dirty="0"/>
          </a:p>
        </p:txBody>
      </p:sp>
      <p:pic>
        <p:nvPicPr>
          <p:cNvPr id="3" name="Picture 123"/>
          <p:cNvPicPr>
            <a:picLocks noChangeAspect="1" noChangeArrowheads="1"/>
          </p:cNvPicPr>
          <p:nvPr/>
        </p:nvPicPr>
        <p:blipFill>
          <a:blip r:embed="rId2" cstate="print"/>
          <a:srcRect/>
          <a:stretch>
            <a:fillRect/>
          </a:stretch>
        </p:blipFill>
        <p:spPr bwMode="auto">
          <a:xfrm>
            <a:off x="7467600" y="5410200"/>
            <a:ext cx="1189511" cy="914400"/>
          </a:xfrm>
          <a:prstGeom prst="rect">
            <a:avLst/>
          </a:prstGeom>
          <a:noFill/>
          <a:ln w="9525">
            <a:solidFill>
              <a:srgbClr val="CC0000"/>
            </a:solid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143000"/>
            <a:ext cx="3357266"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Monitoring programs</a:t>
            </a:r>
          </a:p>
        </p:txBody>
      </p:sp>
      <p:sp>
        <p:nvSpPr>
          <p:cNvPr id="5" name="TextBox 4"/>
          <p:cNvSpPr txBox="1"/>
          <p:nvPr/>
        </p:nvSpPr>
        <p:spPr>
          <a:xfrm>
            <a:off x="533400" y="2819400"/>
            <a:ext cx="15240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chemeClr val="tx1"/>
                </a:solidFill>
              </a:rPr>
              <a:t>Species’ ability to adapt</a:t>
            </a:r>
          </a:p>
        </p:txBody>
      </p:sp>
      <p:sp>
        <p:nvSpPr>
          <p:cNvPr id="6" name="TextBox 5"/>
          <p:cNvSpPr txBox="1"/>
          <p:nvPr/>
        </p:nvSpPr>
        <p:spPr>
          <a:xfrm>
            <a:off x="4495800" y="1219200"/>
            <a:ext cx="142009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R</a:t>
            </a:r>
            <a:r>
              <a:rPr lang="en-US" sz="2800" b="1" dirty="0" smtClean="0"/>
              <a:t>ange models </a:t>
            </a:r>
            <a:endParaRPr lang="en-US" sz="2800" dirty="0"/>
          </a:p>
        </p:txBody>
      </p:sp>
      <p:sp>
        <p:nvSpPr>
          <p:cNvPr id="7" name="TextBox 6"/>
          <p:cNvSpPr txBox="1"/>
          <p:nvPr/>
        </p:nvSpPr>
        <p:spPr>
          <a:xfrm>
            <a:off x="3733800" y="2819400"/>
            <a:ext cx="220979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Community structure and dynamics</a:t>
            </a:r>
          </a:p>
        </p:txBody>
      </p:sp>
      <p:cxnSp>
        <p:nvCxnSpPr>
          <p:cNvPr id="9" name="Straight Arrow Connector 8"/>
          <p:cNvCxnSpPr>
            <a:stCxn id="4" idx="2"/>
            <a:endCxn id="5" idx="0"/>
          </p:cNvCxnSpPr>
          <p:nvPr/>
        </p:nvCxnSpPr>
        <p:spPr>
          <a:xfrm flipH="1">
            <a:off x="1295400" y="1666220"/>
            <a:ext cx="840433"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a:endCxn id="7" idx="0"/>
          </p:cNvCxnSpPr>
          <p:nvPr/>
        </p:nvCxnSpPr>
        <p:spPr>
          <a:xfrm>
            <a:off x="2135833" y="1666220"/>
            <a:ext cx="2702867"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6" idx="1"/>
          </p:cNvCxnSpPr>
          <p:nvPr/>
        </p:nvCxnSpPr>
        <p:spPr>
          <a:xfrm>
            <a:off x="3814466" y="1404610"/>
            <a:ext cx="681334" cy="291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2"/>
            <a:endCxn id="7" idx="0"/>
          </p:cNvCxnSpPr>
          <p:nvPr/>
        </p:nvCxnSpPr>
        <p:spPr>
          <a:xfrm flipH="1">
            <a:off x="4838700" y="2173307"/>
            <a:ext cx="367145" cy="646093"/>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5" idx="3"/>
            <a:endCxn id="6" idx="1"/>
          </p:cNvCxnSpPr>
          <p:nvPr/>
        </p:nvCxnSpPr>
        <p:spPr>
          <a:xfrm flipV="1">
            <a:off x="2057400" y="1696254"/>
            <a:ext cx="2438400" cy="1815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66800" y="381000"/>
            <a:ext cx="3023264" cy="523220"/>
          </a:xfrm>
          <a:prstGeom prst="rect">
            <a:avLst/>
          </a:prstGeom>
          <a:noFill/>
        </p:spPr>
        <p:txBody>
          <a:bodyPr wrap="none" rtlCol="0">
            <a:spAutoFit/>
          </a:bodyPr>
          <a:lstStyle/>
          <a:p>
            <a:r>
              <a:rPr lang="en-US" sz="2800" b="1" dirty="0" smtClean="0">
                <a:solidFill>
                  <a:srgbClr val="C00000"/>
                </a:solidFill>
              </a:rPr>
              <a:t>CURRENT BIOLOGY</a:t>
            </a:r>
            <a:endParaRPr lang="en-US" sz="2800" b="1" dirty="0">
              <a:solidFill>
                <a:srgbClr val="C00000"/>
              </a:solidFill>
            </a:endParaRPr>
          </a:p>
        </p:txBody>
      </p:sp>
      <p:sp>
        <p:nvSpPr>
          <p:cNvPr id="35" name="TextBox 34"/>
          <p:cNvSpPr txBox="1"/>
          <p:nvPr/>
        </p:nvSpPr>
        <p:spPr>
          <a:xfrm>
            <a:off x="6934200" y="381000"/>
            <a:ext cx="2104294" cy="523220"/>
          </a:xfrm>
          <a:prstGeom prst="rect">
            <a:avLst/>
          </a:prstGeom>
          <a:noFill/>
        </p:spPr>
        <p:txBody>
          <a:bodyPr wrap="none" rtlCol="0">
            <a:spAutoFit/>
          </a:bodyPr>
          <a:lstStyle/>
          <a:p>
            <a:r>
              <a:rPr lang="en-US" sz="2800" b="1" dirty="0" smtClean="0">
                <a:solidFill>
                  <a:srgbClr val="C00000"/>
                </a:solidFill>
              </a:rPr>
              <a:t>FORCASTING</a:t>
            </a:r>
            <a:endParaRPr lang="en-US" sz="2800" b="1" dirty="0">
              <a:solidFill>
                <a:srgbClr val="C00000"/>
              </a:solidFill>
            </a:endParaRPr>
          </a:p>
        </p:txBody>
      </p:sp>
      <p:sp>
        <p:nvSpPr>
          <p:cNvPr id="36" name="TextBox 35"/>
          <p:cNvSpPr txBox="1"/>
          <p:nvPr/>
        </p:nvSpPr>
        <p:spPr>
          <a:xfrm>
            <a:off x="6858000" y="1905000"/>
            <a:ext cx="2209800" cy="1077218"/>
          </a:xfrm>
          <a:prstGeom prst="rect">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smtClean="0"/>
              <a:t>Integrative models</a:t>
            </a:r>
          </a:p>
        </p:txBody>
      </p:sp>
      <p:cxnSp>
        <p:nvCxnSpPr>
          <p:cNvPr id="44" name="Straight Arrow Connector 43"/>
          <p:cNvCxnSpPr/>
          <p:nvPr/>
        </p:nvCxnSpPr>
        <p:spPr>
          <a:xfrm>
            <a:off x="4114800" y="671945"/>
            <a:ext cx="26670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057400" y="5410200"/>
            <a:ext cx="4334200" cy="523220"/>
          </a:xfrm>
          <a:prstGeom prst="rect">
            <a:avLst/>
          </a:prstGeom>
          <a:noFill/>
        </p:spPr>
        <p:txBody>
          <a:bodyPr wrap="none" rtlCol="0">
            <a:spAutoFit/>
          </a:bodyPr>
          <a:lstStyle/>
          <a:p>
            <a:r>
              <a:rPr lang="en-US" sz="2800" b="1" dirty="0" smtClean="0">
                <a:solidFill>
                  <a:srgbClr val="C00000"/>
                </a:solidFill>
              </a:rPr>
              <a:t>ECOSYSTEM MANAGEMENT</a:t>
            </a:r>
            <a:endParaRPr lang="en-US" sz="2800" b="1" dirty="0">
              <a:solidFill>
                <a:srgbClr val="C00000"/>
              </a:solidFill>
            </a:endParaRPr>
          </a:p>
        </p:txBody>
      </p:sp>
      <p:grpSp>
        <p:nvGrpSpPr>
          <p:cNvPr id="2" name="Group 54"/>
          <p:cNvGrpSpPr/>
          <p:nvPr/>
        </p:nvGrpSpPr>
        <p:grpSpPr>
          <a:xfrm>
            <a:off x="914400" y="4572000"/>
            <a:ext cx="7086600" cy="457200"/>
            <a:chOff x="914400" y="4191000"/>
            <a:chExt cx="7086600" cy="457200"/>
          </a:xfrm>
        </p:grpSpPr>
        <p:cxnSp>
          <p:nvCxnSpPr>
            <p:cNvPr id="49" name="Straight Connector 48"/>
            <p:cNvCxnSpPr/>
            <p:nvPr/>
          </p:nvCxnSpPr>
          <p:spPr>
            <a:xfrm>
              <a:off x="914400" y="4191000"/>
              <a:ext cx="70866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1" name="Down Arrow 50"/>
            <p:cNvSpPr/>
            <p:nvPr/>
          </p:nvSpPr>
          <p:spPr>
            <a:xfrm>
              <a:off x="4419600" y="4191000"/>
              <a:ext cx="381000"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a:stCxn id="5" idx="3"/>
            <a:endCxn id="7" idx="1"/>
          </p:cNvCxnSpPr>
          <p:nvPr/>
        </p:nvCxnSpPr>
        <p:spPr>
          <a:xfrm>
            <a:off x="2057400" y="3511898"/>
            <a:ext cx="1676400"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324600" y="1219200"/>
            <a:ext cx="0" cy="2667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8" name="Down Arrow 57"/>
          <p:cNvSpPr/>
          <p:nvPr/>
        </p:nvSpPr>
        <p:spPr>
          <a:xfrm rot="16200000">
            <a:off x="6361676" y="2342331"/>
            <a:ext cx="383048"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57200" y="914400"/>
            <a:ext cx="3886199" cy="2554545"/>
          </a:xfrm>
          <a:prstGeom prst="rect">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smtClean="0"/>
              <a:t>Monitoring programs</a:t>
            </a:r>
          </a:p>
          <a:p>
            <a:pPr>
              <a:buFont typeface="Arial" pitchFamily="34" charset="0"/>
              <a:buChar char="•"/>
            </a:pPr>
            <a:r>
              <a:rPr lang="en-US" sz="3200" dirty="0" smtClean="0"/>
              <a:t> Remote-sensing</a:t>
            </a:r>
            <a:endParaRPr lang="en-US" sz="3200" dirty="0" smtClean="0"/>
          </a:p>
          <a:p>
            <a:pPr>
              <a:buFont typeface="Arial" pitchFamily="34" charset="0"/>
              <a:buChar char="•"/>
            </a:pPr>
            <a:r>
              <a:rPr lang="en-US" sz="3200" dirty="0" smtClean="0"/>
              <a:t> Biological data</a:t>
            </a:r>
          </a:p>
          <a:p>
            <a:pPr>
              <a:buFont typeface="Arial" pitchFamily="34" charset="0"/>
              <a:buChar char="•"/>
            </a:pPr>
            <a:r>
              <a:rPr lang="en-US" sz="3200" dirty="0" err="1" smtClean="0"/>
              <a:t>Phenology</a:t>
            </a:r>
            <a:r>
              <a:rPr lang="en-US" sz="3200" dirty="0" smtClean="0"/>
              <a:t> </a:t>
            </a:r>
          </a:p>
          <a:p>
            <a:pPr>
              <a:buFont typeface="Arial" pitchFamily="34" charset="0"/>
              <a:buChar char="•"/>
            </a:pPr>
            <a:r>
              <a:rPr lang="en-US" sz="3200" dirty="0" smtClean="0"/>
              <a:t>Rates</a:t>
            </a:r>
            <a:endParaRPr lang="en-US" sz="3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ocean deserts getting larger?</a:t>
            </a:r>
            <a:endParaRPr lang="en-US" dirty="0"/>
          </a:p>
        </p:txBody>
      </p:sp>
      <p:pic>
        <p:nvPicPr>
          <p:cNvPr id="58370" name="Picture 2"/>
          <p:cNvPicPr>
            <a:picLocks noChangeAspect="1" noChangeArrowheads="1"/>
          </p:cNvPicPr>
          <p:nvPr/>
        </p:nvPicPr>
        <p:blipFill>
          <a:blip r:embed="rId3" cstate="print"/>
          <a:srcRect/>
          <a:stretch>
            <a:fillRect/>
          </a:stretch>
        </p:blipFill>
        <p:spPr bwMode="auto">
          <a:xfrm>
            <a:off x="90556" y="1752600"/>
            <a:ext cx="8403464" cy="4572000"/>
          </a:xfrm>
          <a:prstGeom prst="rect">
            <a:avLst/>
          </a:prstGeom>
          <a:noFill/>
          <a:ln w="9525">
            <a:noFill/>
            <a:miter lim="800000"/>
            <a:headEnd/>
            <a:tailEnd/>
          </a:ln>
        </p:spPr>
      </p:pic>
      <p:sp>
        <p:nvSpPr>
          <p:cNvPr id="7" name="TextBox 6"/>
          <p:cNvSpPr txBox="1"/>
          <p:nvPr/>
        </p:nvSpPr>
        <p:spPr>
          <a:xfrm>
            <a:off x="0" y="6488668"/>
            <a:ext cx="5180585" cy="369332"/>
          </a:xfrm>
          <a:prstGeom prst="rect">
            <a:avLst/>
          </a:prstGeom>
          <a:noFill/>
        </p:spPr>
        <p:txBody>
          <a:bodyPr wrap="none" rtlCol="0">
            <a:spAutoFit/>
          </a:bodyPr>
          <a:lstStyle/>
          <a:p>
            <a:r>
              <a:rPr lang="en-US" dirty="0" smtClean="0"/>
              <a:t>Irwin and Olivier. 2009. Geophysical Research Letters.</a:t>
            </a:r>
            <a:endParaRPr lang="en-US" dirty="0"/>
          </a:p>
        </p:txBody>
      </p:sp>
      <p:sp>
        <p:nvSpPr>
          <p:cNvPr id="5" name="TextBox 4"/>
          <p:cNvSpPr txBox="1"/>
          <p:nvPr/>
        </p:nvSpPr>
        <p:spPr>
          <a:xfrm>
            <a:off x="7010400" y="1219200"/>
            <a:ext cx="1759456" cy="646331"/>
          </a:xfrm>
          <a:prstGeom prst="rect">
            <a:avLst/>
          </a:prstGeom>
          <a:noFill/>
        </p:spPr>
        <p:txBody>
          <a:bodyPr wrap="none" rtlCol="0">
            <a:spAutoFit/>
          </a:bodyPr>
          <a:lstStyle/>
          <a:p>
            <a:r>
              <a:rPr lang="en-US" b="1" i="1" dirty="0" smtClean="0">
                <a:solidFill>
                  <a:schemeClr val="tx2">
                    <a:lumMod val="60000"/>
                    <a:lumOff val="40000"/>
                  </a:schemeClr>
                </a:solidFill>
              </a:rPr>
              <a:t>RS data used:</a:t>
            </a:r>
          </a:p>
          <a:p>
            <a:r>
              <a:rPr lang="en-US" b="1" i="1" dirty="0" err="1" smtClean="0">
                <a:solidFill>
                  <a:schemeClr val="tx2">
                    <a:lumMod val="60000"/>
                    <a:lumOff val="40000"/>
                  </a:schemeClr>
                </a:solidFill>
              </a:rPr>
              <a:t>SeaWiFS</a:t>
            </a:r>
            <a:r>
              <a:rPr lang="en-US" b="1" i="1" dirty="0" smtClean="0">
                <a:solidFill>
                  <a:schemeClr val="tx2">
                    <a:lumMod val="60000"/>
                    <a:lumOff val="40000"/>
                  </a:schemeClr>
                </a:solidFill>
              </a:rPr>
              <a:t>/AVHRR</a:t>
            </a:r>
            <a:endParaRPr lang="en-US" b="1" i="1" dirty="0">
              <a:solidFill>
                <a:schemeClr val="tx2">
                  <a:lumMod val="60000"/>
                  <a:lumOff val="4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1657350" y="1547813"/>
            <a:ext cx="9144000" cy="0"/>
          </a:xfrm>
          <a:prstGeom prst="rect">
            <a:avLst/>
          </a:prstGeom>
          <a:noFill/>
          <a:ln w="9525">
            <a:noFill/>
            <a:miter lim="800000"/>
            <a:headEnd/>
            <a:tailEnd/>
          </a:ln>
        </p:spPr>
        <p:txBody>
          <a:bodyPr>
            <a:spAutoFit/>
          </a:bodyPr>
          <a:lstStyle/>
          <a:p>
            <a:endParaRPr lang="en-US"/>
          </a:p>
        </p:txBody>
      </p:sp>
      <p:pic>
        <p:nvPicPr>
          <p:cNvPr id="6147" name="Picture 4" descr="Figure_StudyArea_scale"/>
          <p:cNvPicPr>
            <a:picLocks noChangeAspect="1" noChangeArrowheads="1"/>
          </p:cNvPicPr>
          <p:nvPr/>
        </p:nvPicPr>
        <p:blipFill>
          <a:blip r:embed="rId3" cstate="print"/>
          <a:srcRect l="11765" t="30908" r="11765" b="30908"/>
          <a:stretch>
            <a:fillRect/>
          </a:stretch>
        </p:blipFill>
        <p:spPr bwMode="auto">
          <a:xfrm>
            <a:off x="828675" y="1668463"/>
            <a:ext cx="6042025" cy="3900487"/>
          </a:xfrm>
          <a:prstGeom prst="rect">
            <a:avLst/>
          </a:prstGeom>
          <a:solidFill>
            <a:srgbClr val="F8EEA8"/>
          </a:solidFill>
          <a:ln w="38100">
            <a:solidFill>
              <a:srgbClr val="50503C"/>
            </a:solidFill>
            <a:miter lim="800000"/>
            <a:headEnd/>
            <a:tailEnd/>
          </a:ln>
        </p:spPr>
      </p:pic>
      <p:sp>
        <p:nvSpPr>
          <p:cNvPr id="137221" name="Rectangle 5"/>
          <p:cNvSpPr>
            <a:spLocks noGrp="1" noChangeArrowheads="1"/>
          </p:cNvSpPr>
          <p:nvPr>
            <p:ph type="title"/>
          </p:nvPr>
        </p:nvSpPr>
        <p:spPr>
          <a:extLst>
            <a:ext uri="{909E8E84-426E-40DD-AFC4-6F175D3DCCD1}"/>
            <a:ext uri="{91240B29-F687-4F45-9708-019B960494DF}"/>
            <a:ext uri="{AF507438-7753-43E0-B8FC-AC1667EBCBE1}"/>
          </a:extLst>
        </p:spPr>
        <p:txBody>
          <a:bodyPr/>
          <a:lstStyle/>
          <a:p>
            <a:pPr algn="l">
              <a:defRPr/>
            </a:pPr>
            <a:r>
              <a:rPr lang="en-US" sz="3200" b="1" dirty="0" smtClean="0">
                <a:solidFill>
                  <a:schemeClr val="tx1">
                    <a:lumMod val="85000"/>
                    <a:lumOff val="15000"/>
                  </a:schemeClr>
                </a:solidFill>
              </a:rPr>
              <a:t>Disturbance and bird </a:t>
            </a:r>
            <a:r>
              <a:rPr lang="en-US" sz="3200" b="1" dirty="0" smtClean="0">
                <a:solidFill>
                  <a:schemeClr val="tx1">
                    <a:lumMod val="85000"/>
                    <a:lumOff val="15000"/>
                  </a:schemeClr>
                </a:solidFill>
              </a:rPr>
              <a:t>biodiversity (BBS data)</a:t>
            </a:r>
            <a:r>
              <a:rPr lang="en-US" sz="3200" b="1" dirty="0" smtClean="0">
                <a:solidFill>
                  <a:schemeClr val="tx1">
                    <a:lumMod val="85000"/>
                    <a:lumOff val="15000"/>
                  </a:schemeClr>
                </a:solidFill>
              </a:rPr>
              <a:t/>
            </a:r>
            <a:br>
              <a:rPr lang="en-US" sz="3200" b="1" dirty="0" smtClean="0">
                <a:solidFill>
                  <a:schemeClr val="tx1">
                    <a:lumMod val="85000"/>
                    <a:lumOff val="15000"/>
                  </a:schemeClr>
                </a:solidFill>
              </a:rPr>
            </a:br>
            <a:r>
              <a:rPr lang="en-US" sz="3200" b="1" dirty="0" smtClean="0">
                <a:solidFill>
                  <a:schemeClr val="tx1">
                    <a:lumMod val="85000"/>
                    <a:lumOff val="15000"/>
                  </a:schemeClr>
                </a:solidFill>
              </a:rPr>
              <a:t>		- Forest harvest</a:t>
            </a:r>
          </a:p>
        </p:txBody>
      </p:sp>
      <p:grpSp>
        <p:nvGrpSpPr>
          <p:cNvPr id="2" name="Group 6"/>
          <p:cNvGrpSpPr>
            <a:grpSpLocks/>
          </p:cNvGrpSpPr>
          <p:nvPr/>
        </p:nvGrpSpPr>
        <p:grpSpPr bwMode="auto">
          <a:xfrm>
            <a:off x="6478588" y="3429000"/>
            <a:ext cx="2398712" cy="2306638"/>
            <a:chOff x="3766" y="2109"/>
            <a:chExt cx="637" cy="610"/>
          </a:xfrm>
        </p:grpSpPr>
        <p:grpSp>
          <p:nvGrpSpPr>
            <p:cNvPr id="3" name="Group 7"/>
            <p:cNvGrpSpPr>
              <a:grpSpLocks/>
            </p:cNvGrpSpPr>
            <p:nvPr/>
          </p:nvGrpSpPr>
          <p:grpSpPr bwMode="auto">
            <a:xfrm>
              <a:off x="3766" y="2109"/>
              <a:ext cx="350" cy="339"/>
              <a:chOff x="498" y="2876"/>
              <a:chExt cx="593" cy="575"/>
            </a:xfrm>
          </p:grpSpPr>
          <p:pic>
            <p:nvPicPr>
              <p:cNvPr id="6181" name="Picture 8"/>
              <p:cNvPicPr>
                <a:picLocks noChangeArrowheads="1"/>
              </p:cNvPicPr>
              <p:nvPr/>
            </p:nvPicPr>
            <p:blipFill>
              <a:blip r:embed="rId4" cstate="print"/>
              <a:srcRect/>
              <a:stretch>
                <a:fillRect/>
              </a:stretch>
            </p:blipFill>
            <p:spPr bwMode="auto">
              <a:xfrm>
                <a:off x="500" y="2876"/>
                <a:ext cx="591" cy="575"/>
              </a:xfrm>
              <a:prstGeom prst="rect">
                <a:avLst/>
              </a:prstGeom>
              <a:noFill/>
              <a:ln w="12700">
                <a:noFill/>
                <a:miter lim="800000"/>
                <a:headEnd/>
                <a:tailEnd/>
              </a:ln>
            </p:spPr>
          </p:pic>
          <p:sp>
            <p:nvSpPr>
              <p:cNvPr id="6182" name="Rectangle 9"/>
              <p:cNvSpPr>
                <a:spLocks noChangeArrowheads="1"/>
              </p:cNvSpPr>
              <p:nvPr/>
            </p:nvSpPr>
            <p:spPr bwMode="auto">
              <a:xfrm>
                <a:off x="498" y="2879"/>
                <a:ext cx="589" cy="568"/>
              </a:xfrm>
              <a:prstGeom prst="rect">
                <a:avLst/>
              </a:prstGeom>
              <a:noFill/>
              <a:ln w="12700">
                <a:solidFill>
                  <a:srgbClr val="FAFD00"/>
                </a:solidFill>
                <a:miter lim="800000"/>
                <a:headEnd/>
                <a:tailEnd/>
              </a:ln>
              <a:effectLst/>
            </p:spPr>
            <p:txBody>
              <a:bodyPr wrap="none" anchor="ctr"/>
              <a:lstStyle/>
              <a:p>
                <a:pPr>
                  <a:defRPr/>
                </a:pPr>
                <a:endParaRPr lang="en-US">
                  <a:solidFill>
                    <a:schemeClr val="tx1">
                      <a:lumMod val="85000"/>
                      <a:lumOff val="15000"/>
                    </a:schemeClr>
                  </a:solidFill>
                </a:endParaRPr>
              </a:p>
            </p:txBody>
          </p:sp>
        </p:grpSp>
        <p:grpSp>
          <p:nvGrpSpPr>
            <p:cNvPr id="4" name="Group 10"/>
            <p:cNvGrpSpPr>
              <a:grpSpLocks/>
            </p:cNvGrpSpPr>
            <p:nvPr/>
          </p:nvGrpSpPr>
          <p:grpSpPr bwMode="auto">
            <a:xfrm>
              <a:off x="3795" y="2138"/>
              <a:ext cx="350" cy="339"/>
              <a:chOff x="594" y="2972"/>
              <a:chExt cx="593" cy="575"/>
            </a:xfrm>
          </p:grpSpPr>
          <p:pic>
            <p:nvPicPr>
              <p:cNvPr id="6179" name="Picture 11"/>
              <p:cNvPicPr>
                <a:picLocks noChangeArrowheads="1"/>
              </p:cNvPicPr>
              <p:nvPr/>
            </p:nvPicPr>
            <p:blipFill>
              <a:blip r:embed="rId4" cstate="print"/>
              <a:srcRect/>
              <a:stretch>
                <a:fillRect/>
              </a:stretch>
            </p:blipFill>
            <p:spPr bwMode="auto">
              <a:xfrm>
                <a:off x="596" y="2972"/>
                <a:ext cx="591" cy="575"/>
              </a:xfrm>
              <a:prstGeom prst="rect">
                <a:avLst/>
              </a:prstGeom>
              <a:noFill/>
              <a:ln w="12700">
                <a:noFill/>
                <a:miter lim="800000"/>
                <a:headEnd/>
                <a:tailEnd/>
              </a:ln>
            </p:spPr>
          </p:pic>
          <p:sp>
            <p:nvSpPr>
              <p:cNvPr id="6180" name="Rectangle 12"/>
              <p:cNvSpPr>
                <a:spLocks noChangeArrowheads="1"/>
              </p:cNvSpPr>
              <p:nvPr/>
            </p:nvSpPr>
            <p:spPr bwMode="auto">
              <a:xfrm>
                <a:off x="594" y="2975"/>
                <a:ext cx="589" cy="568"/>
              </a:xfrm>
              <a:prstGeom prst="rect">
                <a:avLst/>
              </a:prstGeom>
              <a:noFill/>
              <a:ln w="12700">
                <a:solidFill>
                  <a:srgbClr val="FAFD00"/>
                </a:solidFill>
                <a:miter lim="800000"/>
                <a:headEnd/>
                <a:tailEnd/>
              </a:ln>
              <a:effectLst/>
            </p:spPr>
            <p:txBody>
              <a:bodyPr wrap="none" anchor="ctr"/>
              <a:lstStyle/>
              <a:p>
                <a:pPr>
                  <a:defRPr/>
                </a:pPr>
                <a:endParaRPr lang="en-US">
                  <a:solidFill>
                    <a:schemeClr val="tx1">
                      <a:lumMod val="85000"/>
                      <a:lumOff val="15000"/>
                    </a:schemeClr>
                  </a:solidFill>
                </a:endParaRPr>
              </a:p>
            </p:txBody>
          </p:sp>
        </p:grpSp>
        <p:grpSp>
          <p:nvGrpSpPr>
            <p:cNvPr id="5" name="Group 13"/>
            <p:cNvGrpSpPr>
              <a:grpSpLocks/>
            </p:cNvGrpSpPr>
            <p:nvPr/>
          </p:nvGrpSpPr>
          <p:grpSpPr bwMode="auto">
            <a:xfrm>
              <a:off x="3823" y="2166"/>
              <a:ext cx="351" cy="340"/>
              <a:chOff x="690" y="3068"/>
              <a:chExt cx="593" cy="575"/>
            </a:xfrm>
          </p:grpSpPr>
          <p:pic>
            <p:nvPicPr>
              <p:cNvPr id="6177" name="Picture 14"/>
              <p:cNvPicPr>
                <a:picLocks noChangeArrowheads="1"/>
              </p:cNvPicPr>
              <p:nvPr/>
            </p:nvPicPr>
            <p:blipFill>
              <a:blip r:embed="rId4" cstate="print"/>
              <a:srcRect/>
              <a:stretch>
                <a:fillRect/>
              </a:stretch>
            </p:blipFill>
            <p:spPr bwMode="auto">
              <a:xfrm>
                <a:off x="692" y="3068"/>
                <a:ext cx="591" cy="575"/>
              </a:xfrm>
              <a:prstGeom prst="rect">
                <a:avLst/>
              </a:prstGeom>
              <a:noFill/>
              <a:ln w="12700">
                <a:noFill/>
                <a:miter lim="800000"/>
                <a:headEnd/>
                <a:tailEnd/>
              </a:ln>
            </p:spPr>
          </p:pic>
          <p:sp>
            <p:nvSpPr>
              <p:cNvPr id="6178" name="Rectangle 15"/>
              <p:cNvSpPr>
                <a:spLocks noChangeArrowheads="1"/>
              </p:cNvSpPr>
              <p:nvPr/>
            </p:nvSpPr>
            <p:spPr bwMode="auto">
              <a:xfrm>
                <a:off x="690" y="3071"/>
                <a:ext cx="589" cy="568"/>
              </a:xfrm>
              <a:prstGeom prst="rect">
                <a:avLst/>
              </a:prstGeom>
              <a:noFill/>
              <a:ln w="12700">
                <a:solidFill>
                  <a:srgbClr val="FAFD00"/>
                </a:solidFill>
                <a:miter lim="800000"/>
                <a:headEnd/>
                <a:tailEnd/>
              </a:ln>
              <a:effectLst/>
            </p:spPr>
            <p:txBody>
              <a:bodyPr wrap="none" anchor="ctr"/>
              <a:lstStyle/>
              <a:p>
                <a:pPr>
                  <a:defRPr/>
                </a:pPr>
                <a:endParaRPr lang="en-US">
                  <a:solidFill>
                    <a:schemeClr val="tx1">
                      <a:lumMod val="85000"/>
                      <a:lumOff val="15000"/>
                    </a:schemeClr>
                  </a:solidFill>
                </a:endParaRPr>
              </a:p>
            </p:txBody>
          </p:sp>
        </p:grpSp>
        <p:grpSp>
          <p:nvGrpSpPr>
            <p:cNvPr id="6" name="Group 16"/>
            <p:cNvGrpSpPr>
              <a:grpSpLocks/>
            </p:cNvGrpSpPr>
            <p:nvPr/>
          </p:nvGrpSpPr>
          <p:grpSpPr bwMode="auto">
            <a:xfrm>
              <a:off x="3852" y="2195"/>
              <a:ext cx="350" cy="339"/>
              <a:chOff x="786" y="3164"/>
              <a:chExt cx="593" cy="575"/>
            </a:xfrm>
          </p:grpSpPr>
          <p:pic>
            <p:nvPicPr>
              <p:cNvPr id="6175" name="Picture 17"/>
              <p:cNvPicPr>
                <a:picLocks noChangeArrowheads="1"/>
              </p:cNvPicPr>
              <p:nvPr/>
            </p:nvPicPr>
            <p:blipFill>
              <a:blip r:embed="rId4" cstate="print"/>
              <a:srcRect/>
              <a:stretch>
                <a:fillRect/>
              </a:stretch>
            </p:blipFill>
            <p:spPr bwMode="auto">
              <a:xfrm>
                <a:off x="788" y="3164"/>
                <a:ext cx="591" cy="575"/>
              </a:xfrm>
              <a:prstGeom prst="rect">
                <a:avLst/>
              </a:prstGeom>
              <a:noFill/>
              <a:ln w="12700">
                <a:noFill/>
                <a:miter lim="800000"/>
                <a:headEnd/>
                <a:tailEnd/>
              </a:ln>
            </p:spPr>
          </p:pic>
          <p:sp>
            <p:nvSpPr>
              <p:cNvPr id="6176" name="Rectangle 18"/>
              <p:cNvSpPr>
                <a:spLocks noChangeArrowheads="1"/>
              </p:cNvSpPr>
              <p:nvPr/>
            </p:nvSpPr>
            <p:spPr bwMode="auto">
              <a:xfrm>
                <a:off x="786" y="3167"/>
                <a:ext cx="589" cy="568"/>
              </a:xfrm>
              <a:prstGeom prst="rect">
                <a:avLst/>
              </a:prstGeom>
              <a:noFill/>
              <a:ln w="12700">
                <a:solidFill>
                  <a:srgbClr val="FAFD00"/>
                </a:solidFill>
                <a:miter lim="800000"/>
                <a:headEnd/>
                <a:tailEnd/>
              </a:ln>
              <a:effectLst/>
            </p:spPr>
            <p:txBody>
              <a:bodyPr wrap="none" anchor="ctr"/>
              <a:lstStyle/>
              <a:p>
                <a:pPr>
                  <a:defRPr/>
                </a:pPr>
                <a:endParaRPr lang="en-US">
                  <a:solidFill>
                    <a:schemeClr val="tx1">
                      <a:lumMod val="85000"/>
                      <a:lumOff val="15000"/>
                    </a:schemeClr>
                  </a:solidFill>
                </a:endParaRPr>
              </a:p>
            </p:txBody>
          </p:sp>
        </p:grpSp>
        <p:grpSp>
          <p:nvGrpSpPr>
            <p:cNvPr id="7" name="Group 19"/>
            <p:cNvGrpSpPr>
              <a:grpSpLocks/>
            </p:cNvGrpSpPr>
            <p:nvPr/>
          </p:nvGrpSpPr>
          <p:grpSpPr bwMode="auto">
            <a:xfrm>
              <a:off x="3889" y="2228"/>
              <a:ext cx="350" cy="339"/>
              <a:chOff x="882" y="3260"/>
              <a:chExt cx="593" cy="575"/>
            </a:xfrm>
          </p:grpSpPr>
          <p:pic>
            <p:nvPicPr>
              <p:cNvPr id="6173" name="Picture 20"/>
              <p:cNvPicPr>
                <a:picLocks noChangeArrowheads="1"/>
              </p:cNvPicPr>
              <p:nvPr/>
            </p:nvPicPr>
            <p:blipFill>
              <a:blip r:embed="rId4" cstate="print"/>
              <a:srcRect/>
              <a:stretch>
                <a:fillRect/>
              </a:stretch>
            </p:blipFill>
            <p:spPr bwMode="auto">
              <a:xfrm>
                <a:off x="884" y="3260"/>
                <a:ext cx="591" cy="575"/>
              </a:xfrm>
              <a:prstGeom prst="rect">
                <a:avLst/>
              </a:prstGeom>
              <a:noFill/>
              <a:ln w="12700">
                <a:noFill/>
                <a:miter lim="800000"/>
                <a:headEnd/>
                <a:tailEnd/>
              </a:ln>
            </p:spPr>
          </p:pic>
          <p:sp>
            <p:nvSpPr>
              <p:cNvPr id="6174" name="Rectangle 21"/>
              <p:cNvSpPr>
                <a:spLocks noChangeArrowheads="1"/>
              </p:cNvSpPr>
              <p:nvPr/>
            </p:nvSpPr>
            <p:spPr bwMode="auto">
              <a:xfrm>
                <a:off x="882" y="3263"/>
                <a:ext cx="589" cy="568"/>
              </a:xfrm>
              <a:prstGeom prst="rect">
                <a:avLst/>
              </a:prstGeom>
              <a:noFill/>
              <a:ln w="12700">
                <a:solidFill>
                  <a:srgbClr val="FAFD00"/>
                </a:solidFill>
                <a:miter lim="800000"/>
                <a:headEnd/>
                <a:tailEnd/>
              </a:ln>
              <a:effectLst/>
            </p:spPr>
            <p:txBody>
              <a:bodyPr wrap="none" anchor="ctr"/>
              <a:lstStyle/>
              <a:p>
                <a:pPr>
                  <a:defRPr/>
                </a:pPr>
                <a:endParaRPr lang="en-US">
                  <a:solidFill>
                    <a:schemeClr val="tx1">
                      <a:lumMod val="85000"/>
                      <a:lumOff val="15000"/>
                    </a:schemeClr>
                  </a:solidFill>
                </a:endParaRPr>
              </a:p>
            </p:txBody>
          </p:sp>
        </p:grpSp>
        <p:grpSp>
          <p:nvGrpSpPr>
            <p:cNvPr id="8" name="Group 22"/>
            <p:cNvGrpSpPr>
              <a:grpSpLocks/>
            </p:cNvGrpSpPr>
            <p:nvPr/>
          </p:nvGrpSpPr>
          <p:grpSpPr bwMode="auto">
            <a:xfrm>
              <a:off x="3922" y="2261"/>
              <a:ext cx="350" cy="339"/>
              <a:chOff x="498" y="2876"/>
              <a:chExt cx="593" cy="575"/>
            </a:xfrm>
          </p:grpSpPr>
          <p:pic>
            <p:nvPicPr>
              <p:cNvPr id="6171" name="Picture 23"/>
              <p:cNvPicPr>
                <a:picLocks noChangeArrowheads="1"/>
              </p:cNvPicPr>
              <p:nvPr/>
            </p:nvPicPr>
            <p:blipFill>
              <a:blip r:embed="rId4" cstate="print"/>
              <a:srcRect/>
              <a:stretch>
                <a:fillRect/>
              </a:stretch>
            </p:blipFill>
            <p:spPr bwMode="auto">
              <a:xfrm>
                <a:off x="500" y="2876"/>
                <a:ext cx="591" cy="575"/>
              </a:xfrm>
              <a:prstGeom prst="rect">
                <a:avLst/>
              </a:prstGeom>
              <a:noFill/>
              <a:ln w="12700">
                <a:noFill/>
                <a:miter lim="800000"/>
                <a:headEnd/>
                <a:tailEnd/>
              </a:ln>
            </p:spPr>
          </p:pic>
          <p:sp>
            <p:nvSpPr>
              <p:cNvPr id="6172" name="Rectangle 24"/>
              <p:cNvSpPr>
                <a:spLocks noChangeArrowheads="1"/>
              </p:cNvSpPr>
              <p:nvPr/>
            </p:nvSpPr>
            <p:spPr bwMode="auto">
              <a:xfrm>
                <a:off x="498" y="2879"/>
                <a:ext cx="589" cy="568"/>
              </a:xfrm>
              <a:prstGeom prst="rect">
                <a:avLst/>
              </a:prstGeom>
              <a:noFill/>
              <a:ln w="12700">
                <a:solidFill>
                  <a:srgbClr val="FAFD00"/>
                </a:solidFill>
                <a:miter lim="800000"/>
                <a:headEnd/>
                <a:tailEnd/>
              </a:ln>
              <a:effectLst/>
            </p:spPr>
            <p:txBody>
              <a:bodyPr wrap="none" anchor="ctr"/>
              <a:lstStyle/>
              <a:p>
                <a:pPr>
                  <a:defRPr/>
                </a:pPr>
                <a:endParaRPr lang="en-US">
                  <a:solidFill>
                    <a:schemeClr val="tx1">
                      <a:lumMod val="85000"/>
                      <a:lumOff val="15000"/>
                    </a:schemeClr>
                  </a:solidFill>
                </a:endParaRPr>
              </a:p>
            </p:txBody>
          </p:sp>
        </p:grpSp>
        <p:grpSp>
          <p:nvGrpSpPr>
            <p:cNvPr id="9" name="Group 25"/>
            <p:cNvGrpSpPr>
              <a:grpSpLocks/>
            </p:cNvGrpSpPr>
            <p:nvPr/>
          </p:nvGrpSpPr>
          <p:grpSpPr bwMode="auto">
            <a:xfrm>
              <a:off x="3951" y="2290"/>
              <a:ext cx="350" cy="339"/>
              <a:chOff x="594" y="2972"/>
              <a:chExt cx="593" cy="575"/>
            </a:xfrm>
          </p:grpSpPr>
          <p:pic>
            <p:nvPicPr>
              <p:cNvPr id="6169" name="Picture 26"/>
              <p:cNvPicPr>
                <a:picLocks noChangeArrowheads="1"/>
              </p:cNvPicPr>
              <p:nvPr/>
            </p:nvPicPr>
            <p:blipFill>
              <a:blip r:embed="rId4" cstate="print"/>
              <a:srcRect/>
              <a:stretch>
                <a:fillRect/>
              </a:stretch>
            </p:blipFill>
            <p:spPr bwMode="auto">
              <a:xfrm>
                <a:off x="596" y="2972"/>
                <a:ext cx="591" cy="575"/>
              </a:xfrm>
              <a:prstGeom prst="rect">
                <a:avLst/>
              </a:prstGeom>
              <a:noFill/>
              <a:ln w="12700">
                <a:noFill/>
                <a:miter lim="800000"/>
                <a:headEnd/>
                <a:tailEnd/>
              </a:ln>
            </p:spPr>
          </p:pic>
          <p:sp>
            <p:nvSpPr>
              <p:cNvPr id="6170" name="Rectangle 27"/>
              <p:cNvSpPr>
                <a:spLocks noChangeArrowheads="1"/>
              </p:cNvSpPr>
              <p:nvPr/>
            </p:nvSpPr>
            <p:spPr bwMode="auto">
              <a:xfrm>
                <a:off x="594" y="2975"/>
                <a:ext cx="589" cy="568"/>
              </a:xfrm>
              <a:prstGeom prst="rect">
                <a:avLst/>
              </a:prstGeom>
              <a:noFill/>
              <a:ln w="12700">
                <a:solidFill>
                  <a:srgbClr val="FAFD00"/>
                </a:solidFill>
                <a:miter lim="800000"/>
                <a:headEnd/>
                <a:tailEnd/>
              </a:ln>
              <a:effectLst/>
            </p:spPr>
            <p:txBody>
              <a:bodyPr wrap="none" anchor="ctr"/>
              <a:lstStyle/>
              <a:p>
                <a:pPr>
                  <a:defRPr/>
                </a:pPr>
                <a:endParaRPr lang="en-US">
                  <a:solidFill>
                    <a:schemeClr val="tx1">
                      <a:lumMod val="85000"/>
                      <a:lumOff val="15000"/>
                    </a:schemeClr>
                  </a:solidFill>
                </a:endParaRPr>
              </a:p>
            </p:txBody>
          </p:sp>
        </p:grpSp>
        <p:grpSp>
          <p:nvGrpSpPr>
            <p:cNvPr id="10" name="Group 28"/>
            <p:cNvGrpSpPr>
              <a:grpSpLocks/>
            </p:cNvGrpSpPr>
            <p:nvPr/>
          </p:nvGrpSpPr>
          <p:grpSpPr bwMode="auto">
            <a:xfrm>
              <a:off x="3987" y="2318"/>
              <a:ext cx="351" cy="340"/>
              <a:chOff x="690" y="3068"/>
              <a:chExt cx="593" cy="575"/>
            </a:xfrm>
          </p:grpSpPr>
          <p:pic>
            <p:nvPicPr>
              <p:cNvPr id="6167" name="Picture 29"/>
              <p:cNvPicPr>
                <a:picLocks noChangeArrowheads="1"/>
              </p:cNvPicPr>
              <p:nvPr/>
            </p:nvPicPr>
            <p:blipFill>
              <a:blip r:embed="rId4" cstate="print"/>
              <a:srcRect/>
              <a:stretch>
                <a:fillRect/>
              </a:stretch>
            </p:blipFill>
            <p:spPr bwMode="auto">
              <a:xfrm>
                <a:off x="692" y="3068"/>
                <a:ext cx="591" cy="575"/>
              </a:xfrm>
              <a:prstGeom prst="rect">
                <a:avLst/>
              </a:prstGeom>
              <a:noFill/>
              <a:ln w="12700">
                <a:noFill/>
                <a:miter lim="800000"/>
                <a:headEnd/>
                <a:tailEnd/>
              </a:ln>
            </p:spPr>
          </p:pic>
          <p:sp>
            <p:nvSpPr>
              <p:cNvPr id="6168" name="Rectangle 30"/>
              <p:cNvSpPr>
                <a:spLocks noChangeArrowheads="1"/>
              </p:cNvSpPr>
              <p:nvPr/>
            </p:nvSpPr>
            <p:spPr bwMode="auto">
              <a:xfrm>
                <a:off x="690" y="3071"/>
                <a:ext cx="589" cy="568"/>
              </a:xfrm>
              <a:prstGeom prst="rect">
                <a:avLst/>
              </a:prstGeom>
              <a:noFill/>
              <a:ln w="12700">
                <a:solidFill>
                  <a:srgbClr val="FAFD00"/>
                </a:solidFill>
                <a:miter lim="800000"/>
                <a:headEnd/>
                <a:tailEnd/>
              </a:ln>
              <a:effectLst/>
            </p:spPr>
            <p:txBody>
              <a:bodyPr wrap="none" anchor="ctr"/>
              <a:lstStyle/>
              <a:p>
                <a:pPr>
                  <a:defRPr/>
                </a:pPr>
                <a:endParaRPr lang="en-US">
                  <a:solidFill>
                    <a:schemeClr val="tx1">
                      <a:lumMod val="85000"/>
                      <a:lumOff val="15000"/>
                    </a:schemeClr>
                  </a:solidFill>
                </a:endParaRPr>
              </a:p>
            </p:txBody>
          </p:sp>
        </p:grpSp>
        <p:grpSp>
          <p:nvGrpSpPr>
            <p:cNvPr id="11" name="Group 31"/>
            <p:cNvGrpSpPr>
              <a:grpSpLocks/>
            </p:cNvGrpSpPr>
            <p:nvPr/>
          </p:nvGrpSpPr>
          <p:grpSpPr bwMode="auto">
            <a:xfrm>
              <a:off x="4016" y="2347"/>
              <a:ext cx="350" cy="339"/>
              <a:chOff x="786" y="3164"/>
              <a:chExt cx="593" cy="575"/>
            </a:xfrm>
          </p:grpSpPr>
          <p:pic>
            <p:nvPicPr>
              <p:cNvPr id="6165" name="Picture 32"/>
              <p:cNvPicPr>
                <a:picLocks noChangeArrowheads="1"/>
              </p:cNvPicPr>
              <p:nvPr/>
            </p:nvPicPr>
            <p:blipFill>
              <a:blip r:embed="rId4" cstate="print"/>
              <a:srcRect/>
              <a:stretch>
                <a:fillRect/>
              </a:stretch>
            </p:blipFill>
            <p:spPr bwMode="auto">
              <a:xfrm>
                <a:off x="788" y="3164"/>
                <a:ext cx="591" cy="575"/>
              </a:xfrm>
              <a:prstGeom prst="rect">
                <a:avLst/>
              </a:prstGeom>
              <a:noFill/>
              <a:ln w="12700">
                <a:noFill/>
                <a:miter lim="800000"/>
                <a:headEnd/>
                <a:tailEnd/>
              </a:ln>
            </p:spPr>
          </p:pic>
          <p:sp>
            <p:nvSpPr>
              <p:cNvPr id="6166" name="Rectangle 33"/>
              <p:cNvSpPr>
                <a:spLocks noChangeArrowheads="1"/>
              </p:cNvSpPr>
              <p:nvPr/>
            </p:nvSpPr>
            <p:spPr bwMode="auto">
              <a:xfrm>
                <a:off x="786" y="3167"/>
                <a:ext cx="589" cy="568"/>
              </a:xfrm>
              <a:prstGeom prst="rect">
                <a:avLst/>
              </a:prstGeom>
              <a:noFill/>
              <a:ln w="12700">
                <a:solidFill>
                  <a:srgbClr val="FAFD00"/>
                </a:solidFill>
                <a:miter lim="800000"/>
                <a:headEnd/>
                <a:tailEnd/>
              </a:ln>
              <a:effectLst/>
            </p:spPr>
            <p:txBody>
              <a:bodyPr wrap="none" anchor="ctr"/>
              <a:lstStyle/>
              <a:p>
                <a:pPr>
                  <a:defRPr/>
                </a:pPr>
                <a:endParaRPr lang="en-US">
                  <a:solidFill>
                    <a:schemeClr val="tx1">
                      <a:lumMod val="85000"/>
                      <a:lumOff val="15000"/>
                    </a:schemeClr>
                  </a:solidFill>
                </a:endParaRPr>
              </a:p>
            </p:txBody>
          </p:sp>
        </p:grpSp>
        <p:grpSp>
          <p:nvGrpSpPr>
            <p:cNvPr id="12" name="Group 34"/>
            <p:cNvGrpSpPr>
              <a:grpSpLocks/>
            </p:cNvGrpSpPr>
            <p:nvPr/>
          </p:nvGrpSpPr>
          <p:grpSpPr bwMode="auto">
            <a:xfrm>
              <a:off x="4053" y="2380"/>
              <a:ext cx="350" cy="339"/>
              <a:chOff x="882" y="3260"/>
              <a:chExt cx="593" cy="575"/>
            </a:xfrm>
          </p:grpSpPr>
          <p:pic>
            <p:nvPicPr>
              <p:cNvPr id="6163" name="Picture 35"/>
              <p:cNvPicPr>
                <a:picLocks noChangeArrowheads="1"/>
              </p:cNvPicPr>
              <p:nvPr/>
            </p:nvPicPr>
            <p:blipFill>
              <a:blip r:embed="rId4" cstate="print"/>
              <a:srcRect/>
              <a:stretch>
                <a:fillRect/>
              </a:stretch>
            </p:blipFill>
            <p:spPr bwMode="auto">
              <a:xfrm>
                <a:off x="884" y="3260"/>
                <a:ext cx="591" cy="575"/>
              </a:xfrm>
              <a:prstGeom prst="rect">
                <a:avLst/>
              </a:prstGeom>
              <a:noFill/>
              <a:ln w="12700">
                <a:noFill/>
                <a:miter lim="800000"/>
                <a:headEnd/>
                <a:tailEnd/>
              </a:ln>
            </p:spPr>
          </p:pic>
          <p:sp>
            <p:nvSpPr>
              <p:cNvPr id="6164" name="Rectangle 36"/>
              <p:cNvSpPr>
                <a:spLocks noChangeArrowheads="1"/>
              </p:cNvSpPr>
              <p:nvPr/>
            </p:nvSpPr>
            <p:spPr bwMode="auto">
              <a:xfrm>
                <a:off x="882" y="3263"/>
                <a:ext cx="589" cy="568"/>
              </a:xfrm>
              <a:prstGeom prst="rect">
                <a:avLst/>
              </a:prstGeom>
              <a:noFill/>
              <a:ln w="12700">
                <a:solidFill>
                  <a:srgbClr val="FAFD00"/>
                </a:solidFill>
                <a:miter lim="800000"/>
                <a:headEnd/>
                <a:tailEnd/>
              </a:ln>
              <a:effectLst/>
            </p:spPr>
            <p:txBody>
              <a:bodyPr wrap="none" anchor="ctr"/>
              <a:lstStyle/>
              <a:p>
                <a:pPr>
                  <a:defRPr/>
                </a:pPr>
                <a:endParaRPr lang="en-US">
                  <a:solidFill>
                    <a:schemeClr val="tx1">
                      <a:lumMod val="85000"/>
                      <a:lumOff val="15000"/>
                    </a:schemeClr>
                  </a:solidFill>
                </a:endParaRPr>
              </a:p>
            </p:txBody>
          </p:sp>
        </p:grpSp>
      </p:grpSp>
      <p:sp>
        <p:nvSpPr>
          <p:cNvPr id="6150" name="Line 37"/>
          <p:cNvSpPr>
            <a:spLocks noChangeShapeType="1"/>
          </p:cNvSpPr>
          <p:nvPr/>
        </p:nvSpPr>
        <p:spPr bwMode="auto">
          <a:xfrm flipV="1">
            <a:off x="5929313" y="3429000"/>
            <a:ext cx="565150" cy="473075"/>
          </a:xfrm>
          <a:prstGeom prst="line">
            <a:avLst/>
          </a:prstGeom>
          <a:noFill/>
          <a:ln w="38100">
            <a:solidFill>
              <a:schemeClr val="tx1"/>
            </a:solidFill>
            <a:round/>
            <a:headEnd/>
            <a:tailEnd/>
          </a:ln>
          <a:effectLst/>
        </p:spPr>
        <p:txBody>
          <a:bodyPr>
            <a:spAutoFit/>
          </a:bodyPr>
          <a:lstStyle/>
          <a:p>
            <a:pPr>
              <a:defRPr/>
            </a:pPr>
            <a:endParaRPr lang="en-US">
              <a:solidFill>
                <a:schemeClr val="tx1">
                  <a:lumMod val="85000"/>
                  <a:lumOff val="15000"/>
                </a:schemeClr>
              </a:solidFill>
            </a:endParaRPr>
          </a:p>
        </p:txBody>
      </p:sp>
      <p:sp>
        <p:nvSpPr>
          <p:cNvPr id="6151" name="Line 38"/>
          <p:cNvSpPr>
            <a:spLocks noChangeShapeType="1"/>
          </p:cNvSpPr>
          <p:nvPr/>
        </p:nvSpPr>
        <p:spPr bwMode="auto">
          <a:xfrm>
            <a:off x="5930900" y="4138613"/>
            <a:ext cx="568325" cy="544512"/>
          </a:xfrm>
          <a:prstGeom prst="line">
            <a:avLst/>
          </a:prstGeom>
          <a:noFill/>
          <a:ln w="38100">
            <a:solidFill>
              <a:schemeClr val="tx1"/>
            </a:solidFill>
            <a:round/>
            <a:headEnd/>
            <a:tailEnd/>
          </a:ln>
          <a:effectLst/>
        </p:spPr>
        <p:txBody>
          <a:bodyPr>
            <a:spAutoFit/>
          </a:bodyPr>
          <a:lstStyle/>
          <a:p>
            <a:pPr>
              <a:defRPr/>
            </a:pPr>
            <a:endParaRPr lang="en-US">
              <a:solidFill>
                <a:schemeClr val="tx1">
                  <a:lumMod val="85000"/>
                  <a:lumOff val="15000"/>
                </a:schemeClr>
              </a:solidFill>
            </a:endParaRPr>
          </a:p>
        </p:txBody>
      </p:sp>
      <p:sp>
        <p:nvSpPr>
          <p:cNvPr id="6152" name="TextBox 37"/>
          <p:cNvSpPr txBox="1">
            <a:spLocks noChangeArrowheads="1"/>
          </p:cNvSpPr>
          <p:nvPr/>
        </p:nvSpPr>
        <p:spPr bwMode="auto">
          <a:xfrm>
            <a:off x="6515100" y="6550025"/>
            <a:ext cx="2563813" cy="307975"/>
          </a:xfrm>
          <a:prstGeom prst="rect">
            <a:avLst/>
          </a:prstGeom>
          <a:noFill/>
          <a:ln w="9525">
            <a:noFill/>
            <a:miter lim="800000"/>
            <a:headEnd/>
            <a:tailEnd/>
          </a:ln>
        </p:spPr>
        <p:txBody>
          <a:bodyPr wrap="none">
            <a:spAutoFit/>
          </a:bodyPr>
          <a:lstStyle/>
          <a:p>
            <a:pPr>
              <a:defRPr/>
            </a:pPr>
            <a:r>
              <a:rPr lang="en-US" sz="1400" i="1">
                <a:solidFill>
                  <a:schemeClr val="tx1">
                    <a:lumMod val="85000"/>
                    <a:lumOff val="15000"/>
                  </a:schemeClr>
                </a:solidFill>
              </a:rPr>
              <a:t>Rittenhouse  et al. 2010 PLoS</a:t>
            </a:r>
          </a:p>
        </p:txBody>
      </p:sp>
      <p:sp>
        <p:nvSpPr>
          <p:cNvPr id="39" name="TextBox 38"/>
          <p:cNvSpPr txBox="1"/>
          <p:nvPr/>
        </p:nvSpPr>
        <p:spPr>
          <a:xfrm>
            <a:off x="6934200" y="1524000"/>
            <a:ext cx="1981200" cy="1938992"/>
          </a:xfrm>
          <a:prstGeom prst="rect">
            <a:avLst/>
          </a:prstGeom>
          <a:noFill/>
        </p:spPr>
        <p:txBody>
          <a:bodyPr wrap="square" rtlCol="0">
            <a:spAutoFit/>
          </a:bodyPr>
          <a:lstStyle/>
          <a:p>
            <a:r>
              <a:rPr lang="en-US" sz="2400" dirty="0" err="1" smtClean="0"/>
              <a:t>Landsat</a:t>
            </a:r>
            <a:r>
              <a:rPr lang="en-US" sz="2400" dirty="0" smtClean="0"/>
              <a:t> used to quantify land cover change</a:t>
            </a:r>
          </a:p>
          <a:p>
            <a:r>
              <a:rPr lang="en-US" sz="2400" dirty="0" smtClean="0"/>
              <a:t>1985-2006</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85800" y="5334000"/>
            <a:ext cx="7907338" cy="1200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57200" y="609600"/>
            <a:ext cx="8229600" cy="1143000"/>
          </a:xfrm>
        </p:spPr>
        <p:txBody>
          <a:bodyPr>
            <a:normAutofit fontScale="90000"/>
          </a:bodyPr>
          <a:lstStyle/>
          <a:p>
            <a:pPr>
              <a:defRPr/>
            </a:pPr>
            <a:r>
              <a:rPr lang="en-US" sz="3200" b="1" dirty="0" smtClean="0"/>
              <a:t>Current and past forest disturbances affect progressive similarity of forest birds</a:t>
            </a:r>
            <a:br>
              <a:rPr lang="en-US" sz="3200" b="1" dirty="0" smtClean="0"/>
            </a:br>
            <a:r>
              <a:rPr lang="en-US" sz="2200" b="1" dirty="0" smtClean="0"/>
              <a:t>Progressive similarity </a:t>
            </a:r>
            <a:r>
              <a:rPr lang="en-US" sz="3200" b="1" dirty="0" smtClean="0"/>
              <a:t>- </a:t>
            </a:r>
            <a:r>
              <a:rPr lang="en-US" sz="2200" dirty="0" smtClean="0"/>
              <a:t>community similarity </a:t>
            </a:r>
            <a:r>
              <a:rPr lang="en-US" sz="2200" dirty="0" smtClean="0"/>
              <a:t>for each subsequent </a:t>
            </a:r>
            <a:r>
              <a:rPr lang="en-US" sz="2200" dirty="0" smtClean="0"/>
              <a:t>year </a:t>
            </a:r>
            <a:r>
              <a:rPr lang="en-US" sz="2200" dirty="0" smtClean="0"/>
              <a:t>relative to the baseline </a:t>
            </a:r>
            <a:r>
              <a:rPr lang="en-US" b="1" dirty="0" smtClean="0"/>
              <a:t/>
            </a:r>
            <a:br>
              <a:rPr lang="en-US" b="1" dirty="0" smtClean="0"/>
            </a:br>
            <a:endParaRPr lang="en-US" b="1" dirty="0"/>
          </a:p>
        </p:txBody>
      </p:sp>
      <p:sp>
        <p:nvSpPr>
          <p:cNvPr id="7172" name="Content Placeholder 2"/>
          <p:cNvSpPr>
            <a:spLocks noGrp="1"/>
          </p:cNvSpPr>
          <p:nvPr>
            <p:ph idx="1"/>
          </p:nvPr>
        </p:nvSpPr>
        <p:spPr/>
        <p:txBody>
          <a:bodyPr/>
          <a:lstStyle/>
          <a:p>
            <a:endParaRPr lang="en-US" dirty="0" smtClean="0"/>
          </a:p>
        </p:txBody>
      </p:sp>
      <p:pic>
        <p:nvPicPr>
          <p:cNvPr id="7173" name="Picture 4"/>
          <p:cNvPicPr>
            <a:picLocks noChangeAspect="1" noChangeArrowheads="1"/>
          </p:cNvPicPr>
          <p:nvPr/>
        </p:nvPicPr>
        <p:blipFill>
          <a:blip r:embed="rId3" cstate="print"/>
          <a:srcRect/>
          <a:stretch>
            <a:fillRect/>
          </a:stretch>
        </p:blipFill>
        <p:spPr bwMode="auto">
          <a:xfrm>
            <a:off x="-76200" y="1828800"/>
            <a:ext cx="9157002" cy="3352800"/>
          </a:xfrm>
          <a:prstGeom prst="rect">
            <a:avLst/>
          </a:prstGeom>
          <a:noFill/>
          <a:ln w="9525">
            <a:noFill/>
            <a:miter lim="800000"/>
            <a:headEnd/>
            <a:tailEnd/>
          </a:ln>
        </p:spPr>
      </p:pic>
      <p:sp>
        <p:nvSpPr>
          <p:cNvPr id="7174" name="TextBox 3"/>
          <p:cNvSpPr txBox="1">
            <a:spLocks noChangeArrowheads="1"/>
          </p:cNvSpPr>
          <p:nvPr/>
        </p:nvSpPr>
        <p:spPr bwMode="auto">
          <a:xfrm>
            <a:off x="1616075" y="5353050"/>
            <a:ext cx="6994525" cy="1200150"/>
          </a:xfrm>
          <a:prstGeom prst="rect">
            <a:avLst/>
          </a:prstGeom>
          <a:noFill/>
          <a:ln w="9525">
            <a:noFill/>
            <a:miter lim="800000"/>
            <a:headEnd/>
            <a:tailEnd/>
          </a:ln>
        </p:spPr>
        <p:txBody>
          <a:bodyPr wrap="none">
            <a:spAutoFit/>
          </a:bodyPr>
          <a:lstStyle/>
          <a:p>
            <a:r>
              <a:rPr lang="en-US" dirty="0"/>
              <a:t>All forest birds	                                  	</a:t>
            </a:r>
            <a:r>
              <a:rPr lang="en-US" dirty="0" smtClean="0"/>
              <a:t>	</a:t>
            </a:r>
            <a:r>
              <a:rPr lang="en-US" dirty="0" err="1" smtClean="0"/>
              <a:t>Midstory</a:t>
            </a:r>
            <a:r>
              <a:rPr lang="en-US" dirty="0" smtClean="0"/>
              <a:t> </a:t>
            </a:r>
            <a:r>
              <a:rPr lang="en-US" dirty="0"/>
              <a:t>and canopy </a:t>
            </a:r>
          </a:p>
          <a:p>
            <a:r>
              <a:rPr lang="en-US" dirty="0" err="1"/>
              <a:t>Neotropical</a:t>
            </a:r>
            <a:r>
              <a:rPr lang="en-US" dirty="0"/>
              <a:t> migrants			Ground</a:t>
            </a:r>
          </a:p>
          <a:p>
            <a:r>
              <a:rPr lang="en-US" dirty="0"/>
              <a:t>Temperate migrants			Cavity</a:t>
            </a:r>
          </a:p>
          <a:p>
            <a:r>
              <a:rPr lang="en-US" dirty="0"/>
              <a:t>Permanent residents			Interior forest</a:t>
            </a:r>
          </a:p>
        </p:txBody>
      </p:sp>
      <p:grpSp>
        <p:nvGrpSpPr>
          <p:cNvPr id="3" name="Group 16"/>
          <p:cNvGrpSpPr>
            <a:grpSpLocks/>
          </p:cNvGrpSpPr>
          <p:nvPr/>
        </p:nvGrpSpPr>
        <p:grpSpPr bwMode="auto">
          <a:xfrm>
            <a:off x="914400" y="5543550"/>
            <a:ext cx="549275" cy="762000"/>
            <a:chOff x="440255" y="5867400"/>
            <a:chExt cx="550345" cy="762000"/>
          </a:xfrm>
        </p:grpSpPr>
        <p:cxnSp>
          <p:nvCxnSpPr>
            <p:cNvPr id="6" name="Straight Connector 5"/>
            <p:cNvCxnSpPr/>
            <p:nvPr/>
          </p:nvCxnSpPr>
          <p:spPr>
            <a:xfrm>
              <a:off x="440255" y="5867400"/>
              <a:ext cx="550345" cy="0"/>
            </a:xfrm>
            <a:prstGeom prst="line">
              <a:avLst/>
            </a:prstGeom>
            <a:ln w="38100">
              <a:solidFill>
                <a:srgbClr val="33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0255" y="6096000"/>
              <a:ext cx="550345" cy="0"/>
            </a:xfrm>
            <a:prstGeom prst="line">
              <a:avLst/>
            </a:prstGeom>
            <a:ln w="38100">
              <a:solidFill>
                <a:srgbClr val="3333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0255" y="6400800"/>
              <a:ext cx="550345" cy="0"/>
            </a:xfrm>
            <a:prstGeom prst="line">
              <a:avLst/>
            </a:prstGeom>
            <a:ln w="38100">
              <a:solidFill>
                <a:srgbClr val="333300"/>
              </a:solidFill>
              <a:prstDash val="dash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0255" y="6629400"/>
              <a:ext cx="550345" cy="0"/>
            </a:xfrm>
            <a:prstGeom prst="line">
              <a:avLst/>
            </a:prstGeom>
            <a:ln w="38100">
              <a:solidFill>
                <a:srgbClr val="333300"/>
              </a:solidFill>
              <a:prstDash val="lgDash"/>
            </a:ln>
          </p:spPr>
          <p:style>
            <a:lnRef idx="1">
              <a:schemeClr val="accent1"/>
            </a:lnRef>
            <a:fillRef idx="0">
              <a:schemeClr val="accent1"/>
            </a:fillRef>
            <a:effectRef idx="0">
              <a:schemeClr val="accent1"/>
            </a:effectRef>
            <a:fontRef idx="minor">
              <a:schemeClr val="tx1"/>
            </a:fontRef>
          </p:style>
        </p:cxnSp>
      </p:grpSp>
      <p:grpSp>
        <p:nvGrpSpPr>
          <p:cNvPr id="4" name="Group 17"/>
          <p:cNvGrpSpPr>
            <a:grpSpLocks/>
          </p:cNvGrpSpPr>
          <p:nvPr/>
        </p:nvGrpSpPr>
        <p:grpSpPr bwMode="auto">
          <a:xfrm>
            <a:off x="5334000" y="5543550"/>
            <a:ext cx="549275" cy="762000"/>
            <a:chOff x="4859855" y="5867400"/>
            <a:chExt cx="550345" cy="762000"/>
          </a:xfrm>
        </p:grpSpPr>
        <p:cxnSp>
          <p:nvCxnSpPr>
            <p:cNvPr id="19" name="Straight Connector 18"/>
            <p:cNvCxnSpPr/>
            <p:nvPr/>
          </p:nvCxnSpPr>
          <p:spPr>
            <a:xfrm>
              <a:off x="4859855" y="5867400"/>
              <a:ext cx="550345" cy="0"/>
            </a:xfrm>
            <a:prstGeom prst="line">
              <a:avLst/>
            </a:prstGeom>
            <a:ln w="38100">
              <a:solidFill>
                <a:srgbClr val="3333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59855" y="6096000"/>
              <a:ext cx="550345" cy="0"/>
            </a:xfrm>
            <a:prstGeom prst="line">
              <a:avLst/>
            </a:prstGeom>
            <a:ln w="38100">
              <a:solidFill>
                <a:srgbClr val="3333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59855" y="6400800"/>
              <a:ext cx="550345" cy="0"/>
            </a:xfrm>
            <a:prstGeom prst="line">
              <a:avLst/>
            </a:prstGeom>
            <a:ln w="38100">
              <a:solidFill>
                <a:srgbClr val="333300"/>
              </a:solidFill>
              <a:prstDash val="dash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59855" y="6629400"/>
              <a:ext cx="550345" cy="0"/>
            </a:xfrm>
            <a:prstGeom prst="line">
              <a:avLst/>
            </a:prstGeom>
            <a:ln w="38100">
              <a:solidFill>
                <a:srgbClr val="333300"/>
              </a:solidFill>
              <a:prstDash val="lgDash"/>
            </a:ln>
          </p:spPr>
          <p:style>
            <a:lnRef idx="1">
              <a:schemeClr val="accent1"/>
            </a:lnRef>
            <a:fillRef idx="0">
              <a:schemeClr val="accent1"/>
            </a:fillRef>
            <a:effectRef idx="0">
              <a:schemeClr val="accent1"/>
            </a:effectRef>
            <a:fontRef idx="minor">
              <a:schemeClr val="tx1"/>
            </a:fontRef>
          </p:style>
        </p:cxnSp>
      </p:grpSp>
      <p:sp>
        <p:nvSpPr>
          <p:cNvPr id="7177" name="TextBox 25"/>
          <p:cNvSpPr txBox="1">
            <a:spLocks noChangeArrowheads="1"/>
          </p:cNvSpPr>
          <p:nvPr/>
        </p:nvSpPr>
        <p:spPr bwMode="auto">
          <a:xfrm>
            <a:off x="6515100" y="6550025"/>
            <a:ext cx="2563813" cy="307975"/>
          </a:xfrm>
          <a:prstGeom prst="rect">
            <a:avLst/>
          </a:prstGeom>
          <a:noFill/>
          <a:ln w="9525">
            <a:noFill/>
            <a:miter lim="800000"/>
            <a:headEnd/>
            <a:tailEnd/>
          </a:ln>
        </p:spPr>
        <p:txBody>
          <a:bodyPr wrap="none">
            <a:spAutoFit/>
          </a:bodyPr>
          <a:lstStyle/>
          <a:p>
            <a:r>
              <a:rPr lang="en-US" sz="1400" i="1">
                <a:solidFill>
                  <a:schemeClr val="bg1"/>
                </a:solidFill>
              </a:rPr>
              <a:t>Rittenhouse  et al. 2010 PLoS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915400" cy="762000"/>
          </a:xfrm>
        </p:spPr>
        <p:txBody>
          <a:bodyPr>
            <a:noAutofit/>
          </a:bodyPr>
          <a:lstStyle/>
          <a:p>
            <a:pPr algn="ctr" fontAlgn="auto">
              <a:spcAft>
                <a:spcPts val="0"/>
              </a:spcAft>
              <a:defRPr/>
            </a:pPr>
            <a:r>
              <a:rPr lang="en-US" sz="3600" b="1" dirty="0" smtClean="0"/>
              <a:t>Gaps in our knowledge of global ant diversity</a:t>
            </a:r>
            <a:endParaRPr lang="en-US" sz="3600" b="1" dirty="0"/>
          </a:p>
        </p:txBody>
      </p:sp>
      <p:pic>
        <p:nvPicPr>
          <p:cNvPr id="20" name="Picture 2" descr="C:\Users\Clinton Jenkins\Documents\Ants\Figures\Figure 1 - localities6.tif"/>
          <p:cNvPicPr>
            <a:picLocks noChangeAspect="1" noChangeArrowheads="1"/>
          </p:cNvPicPr>
          <p:nvPr/>
        </p:nvPicPr>
        <p:blipFill>
          <a:blip r:embed="rId3" cstate="print"/>
          <a:srcRect l="4243" t="6154" r="4243" b="6154"/>
          <a:stretch>
            <a:fillRect/>
          </a:stretch>
        </p:blipFill>
        <p:spPr bwMode="auto">
          <a:xfrm>
            <a:off x="304800" y="1066800"/>
            <a:ext cx="6729757" cy="2667001"/>
          </a:xfrm>
          <a:prstGeom prst="rect">
            <a:avLst/>
          </a:prstGeom>
          <a:noFill/>
          <a:ln w="3175">
            <a:solidFill>
              <a:schemeClr val="tx1">
                <a:lumMod val="85000"/>
                <a:lumOff val="15000"/>
              </a:schemeClr>
            </a:solidFill>
          </a:ln>
          <a:effectLst>
            <a:outerShdw blurRad="50800" dist="38100" dir="2700000" algn="tl" rotWithShape="0">
              <a:prstClr val="black">
                <a:alpha val="40000"/>
              </a:prstClr>
            </a:outerShdw>
          </a:effectLst>
        </p:spPr>
      </p:pic>
      <p:sp>
        <p:nvSpPr>
          <p:cNvPr id="21" name="TextBox 20"/>
          <p:cNvSpPr txBox="1"/>
          <p:nvPr/>
        </p:nvSpPr>
        <p:spPr>
          <a:xfrm>
            <a:off x="2133600" y="1371600"/>
            <a:ext cx="1143000" cy="1200329"/>
          </a:xfrm>
          <a:prstGeom prst="rect">
            <a:avLst/>
          </a:prstGeom>
          <a:noFill/>
        </p:spPr>
        <p:txBody>
          <a:bodyPr wrap="square">
            <a:spAutoFit/>
          </a:bodyPr>
          <a:lstStyle/>
          <a:p>
            <a:pPr>
              <a:defRPr/>
            </a:pPr>
            <a:r>
              <a:rPr lang="en-US" sz="2400" b="1" dirty="0">
                <a:solidFill>
                  <a:prstClr val="black"/>
                </a:solidFill>
                <a:effectLst>
                  <a:outerShdw blurRad="50800" dist="38100" dir="2700000" algn="tl" rotWithShape="0">
                    <a:prstClr val="black">
                      <a:alpha val="40000"/>
                    </a:prstClr>
                  </a:outerShdw>
                </a:effectLst>
              </a:rPr>
              <a:t>Lots of ant data</a:t>
            </a:r>
          </a:p>
        </p:txBody>
      </p:sp>
      <p:cxnSp>
        <p:nvCxnSpPr>
          <p:cNvPr id="22" name="Straight Arrow Connector 21"/>
          <p:cNvCxnSpPr/>
          <p:nvPr/>
        </p:nvCxnSpPr>
        <p:spPr>
          <a:xfrm flipH="1" flipV="1">
            <a:off x="1600200" y="1905000"/>
            <a:ext cx="533400" cy="12082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315200" y="838200"/>
            <a:ext cx="1828800" cy="830997"/>
          </a:xfrm>
          <a:prstGeom prst="rect">
            <a:avLst/>
          </a:prstGeom>
          <a:noFill/>
        </p:spPr>
        <p:txBody>
          <a:bodyPr wrap="square">
            <a:spAutoFit/>
          </a:bodyPr>
          <a:lstStyle/>
          <a:p>
            <a:pPr>
              <a:defRPr/>
            </a:pPr>
            <a:r>
              <a:rPr lang="en-US" sz="2400" b="1" dirty="0">
                <a:solidFill>
                  <a:prstClr val="black"/>
                </a:solidFill>
                <a:effectLst>
                  <a:outerShdw blurRad="50800" dist="38100" dir="2700000" algn="tl" rotWithShape="0">
                    <a:prstClr val="black">
                      <a:alpha val="40000"/>
                    </a:prstClr>
                  </a:outerShdw>
                </a:effectLst>
              </a:rPr>
              <a:t>Not so many data</a:t>
            </a:r>
          </a:p>
        </p:txBody>
      </p:sp>
      <p:cxnSp>
        <p:nvCxnSpPr>
          <p:cNvPr id="26" name="Straight Arrow Connector 25"/>
          <p:cNvCxnSpPr/>
          <p:nvPr/>
        </p:nvCxnSpPr>
        <p:spPr>
          <a:xfrm flipH="1">
            <a:off x="6400800" y="1363664"/>
            <a:ext cx="914400" cy="9985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038601" y="1371600"/>
            <a:ext cx="3276599" cy="9985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981200" y="4207626"/>
            <a:ext cx="6934200" cy="2650374"/>
            <a:chOff x="1371600" y="4191000"/>
            <a:chExt cx="6934200" cy="2650374"/>
          </a:xfrm>
        </p:grpSpPr>
        <p:grpSp>
          <p:nvGrpSpPr>
            <p:cNvPr id="4" name="Group 8"/>
            <p:cNvGrpSpPr>
              <a:grpSpLocks/>
            </p:cNvGrpSpPr>
            <p:nvPr/>
          </p:nvGrpSpPr>
          <p:grpSpPr bwMode="auto">
            <a:xfrm>
              <a:off x="1371600" y="4191000"/>
              <a:ext cx="6934200" cy="2579688"/>
              <a:chOff x="1447800" y="4114800"/>
              <a:chExt cx="6781800" cy="2628208"/>
            </a:xfrm>
          </p:grpSpPr>
          <p:pic>
            <p:nvPicPr>
              <p:cNvPr id="18438" name="Picture 2" descr="C:\Users\Clinton Jenkins\Documents\Ants\Figures\Figure 3 - future_climate.tif"/>
              <p:cNvPicPr>
                <a:picLocks noChangeAspect="1" noChangeArrowheads="1"/>
              </p:cNvPicPr>
              <p:nvPr/>
            </p:nvPicPr>
            <p:blipFill>
              <a:blip r:embed="rId4" cstate="print"/>
              <a:srcRect l="4242" t="8197" r="4242" b="6148"/>
              <a:stretch>
                <a:fillRect/>
              </a:stretch>
            </p:blipFill>
            <p:spPr bwMode="auto">
              <a:xfrm>
                <a:off x="1447800" y="4114800"/>
                <a:ext cx="6781800" cy="2628208"/>
              </a:xfrm>
              <a:prstGeom prst="rect">
                <a:avLst/>
              </a:prstGeom>
              <a:noFill/>
              <a:ln w="9525">
                <a:solidFill>
                  <a:schemeClr val="tx1"/>
                </a:solidFill>
                <a:miter lim="800000"/>
                <a:headEnd/>
                <a:tailEnd/>
              </a:ln>
            </p:spPr>
          </p:pic>
          <p:pic>
            <p:nvPicPr>
              <p:cNvPr id="18439" name="Picture 5"/>
              <p:cNvPicPr>
                <a:picLocks noChangeAspect="1" noChangeArrowheads="1"/>
              </p:cNvPicPr>
              <p:nvPr/>
            </p:nvPicPr>
            <p:blipFill>
              <a:blip r:embed="rId5" cstate="print"/>
              <a:srcRect t="7733"/>
              <a:stretch>
                <a:fillRect/>
              </a:stretch>
            </p:blipFill>
            <p:spPr bwMode="auto">
              <a:xfrm>
                <a:off x="1455357" y="5917888"/>
                <a:ext cx="1752617" cy="726181"/>
              </a:xfrm>
              <a:prstGeom prst="rect">
                <a:avLst/>
              </a:prstGeom>
              <a:noFill/>
              <a:ln w="9525">
                <a:noFill/>
                <a:miter lim="800000"/>
                <a:headEnd/>
                <a:tailEnd/>
              </a:ln>
            </p:spPr>
          </p:pic>
        </p:grpSp>
        <p:sp>
          <p:nvSpPr>
            <p:cNvPr id="18443" name="TextBox 18442"/>
            <p:cNvSpPr txBox="1"/>
            <p:nvPr/>
          </p:nvSpPr>
          <p:spPr>
            <a:xfrm>
              <a:off x="3680010" y="6256599"/>
              <a:ext cx="1425390" cy="584775"/>
            </a:xfrm>
            <a:prstGeom prst="rect">
              <a:avLst/>
            </a:prstGeom>
            <a:noFill/>
          </p:spPr>
          <p:txBody>
            <a:bodyPr wrap="none" rtlCol="0">
              <a:spAutoFit/>
            </a:bodyPr>
            <a:lstStyle/>
            <a:p>
              <a:pPr algn="ctr" fontAlgn="base">
                <a:spcBef>
                  <a:spcPct val="0"/>
                </a:spcBef>
                <a:spcAft>
                  <a:spcPct val="0"/>
                </a:spcAft>
              </a:pPr>
              <a:r>
                <a:rPr lang="en-US" sz="1600" b="1" dirty="0">
                  <a:solidFill>
                    <a:prstClr val="black"/>
                  </a:solidFill>
                  <a:latin typeface="Arial" charset="0"/>
                </a:rPr>
                <a:t>No-analogue</a:t>
              </a:r>
            </a:p>
            <a:p>
              <a:pPr algn="ctr" fontAlgn="base">
                <a:spcBef>
                  <a:spcPct val="0"/>
                </a:spcBef>
                <a:spcAft>
                  <a:spcPct val="0"/>
                </a:spcAft>
              </a:pPr>
              <a:r>
                <a:rPr lang="en-US" sz="1600" b="1" dirty="0">
                  <a:solidFill>
                    <a:prstClr val="black"/>
                  </a:solidFill>
                  <a:latin typeface="Arial" charset="0"/>
                </a:rPr>
                <a:t>climates</a:t>
              </a:r>
            </a:p>
          </p:txBody>
        </p:sp>
        <p:cxnSp>
          <p:nvCxnSpPr>
            <p:cNvPr id="44" name="Straight Arrow Connector 43"/>
            <p:cNvCxnSpPr/>
            <p:nvPr/>
          </p:nvCxnSpPr>
          <p:spPr>
            <a:xfrm flipH="1" flipV="1">
              <a:off x="3581401" y="5780091"/>
              <a:ext cx="811304" cy="544509"/>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4392705" y="5638801"/>
              <a:ext cx="445995" cy="685799"/>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sp>
        <p:nvSpPr>
          <p:cNvPr id="16" name="Rectangle 10"/>
          <p:cNvSpPr>
            <a:spLocks noChangeArrowheads="1"/>
          </p:cNvSpPr>
          <p:nvPr/>
        </p:nvSpPr>
        <p:spPr bwMode="auto">
          <a:xfrm>
            <a:off x="7239000" y="3200400"/>
            <a:ext cx="1905000" cy="92333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dirty="0">
                <a:solidFill>
                  <a:prstClr val="black"/>
                </a:solidFill>
              </a:rPr>
              <a:t>Jenkins </a:t>
            </a:r>
            <a:r>
              <a:rPr lang="en-US" i="1" dirty="0">
                <a:solidFill>
                  <a:prstClr val="black"/>
                </a:solidFill>
              </a:rPr>
              <a:t>et al</a:t>
            </a:r>
            <a:r>
              <a:rPr lang="en-US" dirty="0">
                <a:solidFill>
                  <a:prstClr val="black"/>
                </a:solidFill>
              </a:rPr>
              <a:t>. (2011) </a:t>
            </a:r>
            <a:r>
              <a:rPr lang="en-US" i="1" dirty="0">
                <a:solidFill>
                  <a:prstClr val="black"/>
                </a:solidFill>
              </a:rPr>
              <a:t>Diversity and Distributions</a:t>
            </a:r>
            <a:r>
              <a:rPr lang="en-US" dirty="0">
                <a:solidFill>
                  <a:prstClr val="black"/>
                </a:solidFill>
              </a:rPr>
              <a:t>.</a:t>
            </a:r>
          </a:p>
        </p:txBody>
      </p:sp>
    </p:spTree>
    <p:extLst>
      <p:ext uri="{BB962C8B-B14F-4D97-AF65-F5344CB8AC3E}">
        <p14:creationId xmlns="" xmlns:p14="http://schemas.microsoft.com/office/powerpoint/2010/main" val="271138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1046"/>
            <a:ext cx="8905875" cy="762000"/>
          </a:xfrm>
        </p:spPr>
        <p:txBody>
          <a:bodyPr>
            <a:normAutofit/>
          </a:bodyPr>
          <a:lstStyle/>
          <a:p>
            <a:pPr algn="ctr" fontAlgn="auto">
              <a:spcAft>
                <a:spcPts val="0"/>
              </a:spcAft>
              <a:defRPr/>
            </a:pPr>
            <a:r>
              <a:rPr lang="en-US" sz="4000" b="1" dirty="0" smtClean="0"/>
              <a:t>P</a:t>
            </a:r>
            <a:r>
              <a:rPr lang="en-US" sz="4000" b="1" dirty="0" smtClean="0"/>
              <a:t>redicted Future Ant Diversity</a:t>
            </a:r>
            <a:endParaRPr lang="en-US" sz="4400" dirty="0"/>
          </a:p>
        </p:txBody>
      </p:sp>
      <p:pic>
        <p:nvPicPr>
          <p:cNvPr id="17410" name="Picture 2" descr="C:\Users\Clinton Jenkins\Documents\Ants\Figures\Figure 2 - ant richness - new scale - EqArea.tif"/>
          <p:cNvPicPr>
            <a:picLocks noChangeAspect="1" noChangeArrowheads="1"/>
          </p:cNvPicPr>
          <p:nvPr/>
        </p:nvPicPr>
        <p:blipFill>
          <a:blip r:embed="rId3" cstate="print"/>
          <a:srcRect l="4672" t="7249" r="3505" b="7249"/>
          <a:stretch>
            <a:fillRect/>
          </a:stretch>
        </p:blipFill>
        <p:spPr bwMode="auto">
          <a:xfrm>
            <a:off x="76200" y="1647223"/>
            <a:ext cx="8980487" cy="2696177"/>
          </a:xfrm>
          <a:prstGeom prst="rect">
            <a:avLst/>
          </a:prstGeom>
          <a:noFill/>
          <a:ln w="9525">
            <a:noFill/>
            <a:miter lim="800000"/>
            <a:headEnd/>
            <a:tailEnd/>
          </a:ln>
        </p:spPr>
      </p:pic>
      <p:sp>
        <p:nvSpPr>
          <p:cNvPr id="4" name="TextBox 3"/>
          <p:cNvSpPr txBox="1"/>
          <p:nvPr/>
        </p:nvSpPr>
        <p:spPr>
          <a:xfrm>
            <a:off x="0" y="4724400"/>
            <a:ext cx="6400800" cy="1569660"/>
          </a:xfrm>
          <a:prstGeom prst="rect">
            <a:avLst/>
          </a:prstGeom>
          <a:noFill/>
        </p:spPr>
        <p:txBody>
          <a:bodyPr wrap="square">
            <a:spAutoFit/>
          </a:bodyPr>
          <a:lstStyle/>
          <a:p>
            <a:pPr>
              <a:defRPr/>
            </a:pPr>
            <a:r>
              <a:rPr lang="en-US" sz="2400" b="1" dirty="0">
                <a:solidFill>
                  <a:prstClr val="black"/>
                </a:solidFill>
              </a:rPr>
              <a:t>Generalized Linear Model</a:t>
            </a:r>
          </a:p>
          <a:p>
            <a:pPr marL="274320" lvl="1">
              <a:defRPr/>
            </a:pPr>
            <a:r>
              <a:rPr lang="en-US" sz="2400" b="1" dirty="0">
                <a:solidFill>
                  <a:prstClr val="black"/>
                </a:solidFill>
              </a:rPr>
              <a:t>Climate</a:t>
            </a:r>
            <a:r>
              <a:rPr lang="en-US" sz="2400" dirty="0">
                <a:solidFill>
                  <a:prstClr val="black"/>
                </a:solidFill>
              </a:rPr>
              <a:t>:  temperature, precipitation, aridity</a:t>
            </a:r>
          </a:p>
          <a:p>
            <a:pPr marL="274320" lvl="1">
              <a:defRPr/>
            </a:pPr>
            <a:r>
              <a:rPr lang="en-US" sz="2400" b="1" dirty="0">
                <a:solidFill>
                  <a:prstClr val="black"/>
                </a:solidFill>
              </a:rPr>
              <a:t>Geography</a:t>
            </a:r>
            <a:r>
              <a:rPr lang="en-US" sz="2400" dirty="0">
                <a:solidFill>
                  <a:prstClr val="black"/>
                </a:solidFill>
              </a:rPr>
              <a:t>:  biogeographic region</a:t>
            </a:r>
          </a:p>
          <a:p>
            <a:pPr marL="274320" lvl="1">
              <a:defRPr/>
            </a:pPr>
            <a:r>
              <a:rPr lang="en-US" sz="2400" b="1" dirty="0">
                <a:solidFill>
                  <a:prstClr val="black"/>
                </a:solidFill>
              </a:rPr>
              <a:t>Interactions</a:t>
            </a:r>
            <a:r>
              <a:rPr lang="en-US" sz="2400" dirty="0">
                <a:solidFill>
                  <a:prstClr val="black"/>
                </a:solidFill>
              </a:rPr>
              <a:t>:  region * climate</a:t>
            </a:r>
          </a:p>
        </p:txBody>
      </p:sp>
      <p:sp>
        <p:nvSpPr>
          <p:cNvPr id="5" name="Rectangle 10"/>
          <p:cNvSpPr>
            <a:spLocks noChangeArrowheads="1"/>
          </p:cNvSpPr>
          <p:nvPr/>
        </p:nvSpPr>
        <p:spPr bwMode="auto">
          <a:xfrm>
            <a:off x="2438400" y="6324600"/>
            <a:ext cx="6934200" cy="369332"/>
          </a:xfrm>
          <a:prstGeom prst="rect">
            <a:avLst/>
          </a:prstGeom>
          <a:noFill/>
          <a:ln w="9525">
            <a:noFill/>
            <a:miter lim="800000"/>
            <a:headEnd/>
            <a:tailEnd/>
          </a:ln>
        </p:spPr>
        <p:txBody>
          <a:bodyPr>
            <a:spAutoFit/>
          </a:bodyPr>
          <a:lstStyle/>
          <a:p>
            <a:pPr algn="ctr" fontAlgn="base">
              <a:spcBef>
                <a:spcPct val="0"/>
              </a:spcBef>
              <a:spcAft>
                <a:spcPct val="0"/>
              </a:spcAft>
            </a:pPr>
            <a:r>
              <a:rPr lang="en-US" dirty="0">
                <a:solidFill>
                  <a:prstClr val="black"/>
                </a:solidFill>
              </a:rPr>
              <a:t>Jenkins </a:t>
            </a:r>
            <a:r>
              <a:rPr lang="en-US" i="1" dirty="0">
                <a:solidFill>
                  <a:prstClr val="black"/>
                </a:solidFill>
              </a:rPr>
              <a:t>et al</a:t>
            </a:r>
            <a:r>
              <a:rPr lang="en-US" dirty="0">
                <a:solidFill>
                  <a:prstClr val="black"/>
                </a:solidFill>
              </a:rPr>
              <a:t>. (2011) </a:t>
            </a:r>
            <a:r>
              <a:rPr lang="en-US" i="1" dirty="0">
                <a:solidFill>
                  <a:prstClr val="black"/>
                </a:solidFill>
              </a:rPr>
              <a:t>Diversity and Distributions</a:t>
            </a:r>
            <a:r>
              <a:rPr lang="en-US" dirty="0">
                <a:solidFill>
                  <a:prstClr val="black"/>
                </a:solidFill>
              </a:rPr>
              <a:t>.</a:t>
            </a:r>
          </a:p>
        </p:txBody>
      </p:sp>
      <p:cxnSp>
        <p:nvCxnSpPr>
          <p:cNvPr id="6" name="Straight Arrow Connector 5"/>
          <p:cNvCxnSpPr/>
          <p:nvPr/>
        </p:nvCxnSpPr>
        <p:spPr>
          <a:xfrm flipH="1" flipV="1">
            <a:off x="3200400" y="3276600"/>
            <a:ext cx="811304" cy="544509"/>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011704" y="3135310"/>
            <a:ext cx="445995" cy="685799"/>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505200" y="3886200"/>
            <a:ext cx="1425390" cy="584775"/>
          </a:xfrm>
          <a:prstGeom prst="rect">
            <a:avLst/>
          </a:prstGeom>
          <a:noFill/>
        </p:spPr>
        <p:txBody>
          <a:bodyPr wrap="none" rtlCol="0">
            <a:spAutoFit/>
          </a:bodyPr>
          <a:lstStyle/>
          <a:p>
            <a:pPr algn="ctr" fontAlgn="base">
              <a:spcBef>
                <a:spcPct val="0"/>
              </a:spcBef>
              <a:spcAft>
                <a:spcPct val="0"/>
              </a:spcAft>
            </a:pPr>
            <a:r>
              <a:rPr lang="en-US" sz="1600" b="1" dirty="0">
                <a:solidFill>
                  <a:prstClr val="black"/>
                </a:solidFill>
                <a:latin typeface="Arial" charset="0"/>
              </a:rPr>
              <a:t>No-analogue</a:t>
            </a:r>
          </a:p>
          <a:p>
            <a:pPr algn="ctr" fontAlgn="base">
              <a:spcBef>
                <a:spcPct val="0"/>
              </a:spcBef>
              <a:spcAft>
                <a:spcPct val="0"/>
              </a:spcAft>
            </a:pPr>
            <a:r>
              <a:rPr lang="en-US" sz="1600" b="1" dirty="0">
                <a:solidFill>
                  <a:prstClr val="black"/>
                </a:solidFill>
                <a:latin typeface="Arial" charset="0"/>
              </a:rPr>
              <a:t>climates</a:t>
            </a:r>
          </a:p>
        </p:txBody>
      </p:sp>
    </p:spTree>
    <p:extLst>
      <p:ext uri="{BB962C8B-B14F-4D97-AF65-F5344CB8AC3E}">
        <p14:creationId xmlns="" xmlns:p14="http://schemas.microsoft.com/office/powerpoint/2010/main" val="39904502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3"/>
          <p:cNvSpPr>
            <a:spLocks noGrp="1"/>
          </p:cNvSpPr>
          <p:nvPr>
            <p:ph type="sldNum" sz="quarter" idx="12"/>
          </p:nvPr>
        </p:nvSpPr>
        <p:spPr>
          <a:noFill/>
        </p:spPr>
        <p:txBody>
          <a:bodyPr/>
          <a:lstStyle/>
          <a:p>
            <a:fld id="{84F6051C-4848-427F-A3FF-FD50FACBEB4F}" type="slidenum">
              <a:rPr lang="en-US"/>
              <a:pPr/>
              <a:t>16</a:t>
            </a:fld>
            <a:endParaRPr lang="en-US"/>
          </a:p>
        </p:txBody>
      </p:sp>
      <p:pic>
        <p:nvPicPr>
          <p:cNvPr id="2051" name="Picture 2" descr="figure1"/>
          <p:cNvPicPr>
            <a:picLocks noChangeAspect="1" noChangeArrowheads="1"/>
          </p:cNvPicPr>
          <p:nvPr/>
        </p:nvPicPr>
        <p:blipFill>
          <a:blip r:embed="rId3" cstate="print"/>
          <a:srcRect/>
          <a:stretch>
            <a:fillRect/>
          </a:stretch>
        </p:blipFill>
        <p:spPr bwMode="auto">
          <a:xfrm>
            <a:off x="169862" y="687895"/>
            <a:ext cx="4325938" cy="5027105"/>
          </a:xfrm>
          <a:prstGeom prst="rect">
            <a:avLst/>
          </a:prstGeom>
          <a:noFill/>
          <a:ln w="9525">
            <a:noFill/>
            <a:miter lim="800000"/>
            <a:headEnd/>
            <a:tailEnd/>
          </a:ln>
        </p:spPr>
      </p:pic>
      <p:sp>
        <p:nvSpPr>
          <p:cNvPr id="2052" name="Text Box 4"/>
          <p:cNvSpPr txBox="1">
            <a:spLocks noChangeArrowheads="1"/>
          </p:cNvSpPr>
          <p:nvPr/>
        </p:nvSpPr>
        <p:spPr bwMode="auto">
          <a:xfrm>
            <a:off x="0" y="6491288"/>
            <a:ext cx="2603500" cy="366712"/>
          </a:xfrm>
          <a:prstGeom prst="rect">
            <a:avLst/>
          </a:prstGeom>
          <a:noFill/>
          <a:ln w="9525">
            <a:noFill/>
            <a:miter lim="800000"/>
            <a:headEnd/>
            <a:tailEnd/>
          </a:ln>
        </p:spPr>
        <p:txBody>
          <a:bodyPr wrap="none">
            <a:spAutoFit/>
          </a:bodyPr>
          <a:lstStyle/>
          <a:p>
            <a:r>
              <a:rPr lang="en-US" sz="1800" dirty="0" err="1">
                <a:latin typeface="Times New Roman" charset="0"/>
              </a:rPr>
              <a:t>Nemani</a:t>
            </a:r>
            <a:r>
              <a:rPr lang="en-US" sz="1800" dirty="0">
                <a:latin typeface="Times New Roman" charset="0"/>
              </a:rPr>
              <a:t> et al., 2003, EOM</a:t>
            </a:r>
          </a:p>
        </p:txBody>
      </p:sp>
      <p:sp>
        <p:nvSpPr>
          <p:cNvPr id="2053" name="Text Box 5"/>
          <p:cNvSpPr txBox="1">
            <a:spLocks noChangeArrowheads="1"/>
          </p:cNvSpPr>
          <p:nvPr/>
        </p:nvSpPr>
        <p:spPr bwMode="auto">
          <a:xfrm>
            <a:off x="4800600" y="6491287"/>
            <a:ext cx="2965450" cy="366713"/>
          </a:xfrm>
          <a:prstGeom prst="rect">
            <a:avLst/>
          </a:prstGeom>
          <a:noFill/>
          <a:ln w="9525">
            <a:noFill/>
            <a:miter lim="800000"/>
            <a:headEnd/>
            <a:tailEnd/>
          </a:ln>
        </p:spPr>
        <p:txBody>
          <a:bodyPr wrap="none">
            <a:spAutoFit/>
          </a:bodyPr>
          <a:lstStyle/>
          <a:p>
            <a:r>
              <a:rPr lang="en-US" sz="1800" dirty="0">
                <a:latin typeface="Times New Roman" charset="0"/>
              </a:rPr>
              <a:t>White &amp; </a:t>
            </a:r>
            <a:r>
              <a:rPr lang="en-US" sz="1800" dirty="0" err="1">
                <a:latin typeface="Times New Roman" charset="0"/>
              </a:rPr>
              <a:t>Nemani</a:t>
            </a:r>
            <a:r>
              <a:rPr lang="en-US" sz="1800" dirty="0">
                <a:latin typeface="Times New Roman" charset="0"/>
              </a:rPr>
              <a:t>, 2004, CJRS</a:t>
            </a:r>
          </a:p>
        </p:txBody>
      </p:sp>
      <p:sp>
        <p:nvSpPr>
          <p:cNvPr id="2054" name="Text Box 8"/>
          <p:cNvSpPr txBox="1">
            <a:spLocks noChangeArrowheads="1"/>
          </p:cNvSpPr>
          <p:nvPr/>
        </p:nvSpPr>
        <p:spPr bwMode="auto">
          <a:xfrm>
            <a:off x="2047875" y="90488"/>
            <a:ext cx="5649913" cy="457200"/>
          </a:xfrm>
          <a:prstGeom prst="rect">
            <a:avLst/>
          </a:prstGeom>
          <a:noFill/>
          <a:ln w="9525">
            <a:noFill/>
            <a:miter lim="800000"/>
            <a:headEnd/>
            <a:tailEnd/>
          </a:ln>
        </p:spPr>
        <p:txBody>
          <a:bodyPr wrap="none">
            <a:spAutoFit/>
          </a:bodyPr>
          <a:lstStyle/>
          <a:p>
            <a:r>
              <a:rPr lang="en-US" sz="2400" b="1"/>
              <a:t>TOPS: Common Modeling Framework</a:t>
            </a:r>
          </a:p>
        </p:txBody>
      </p:sp>
      <p:sp>
        <p:nvSpPr>
          <p:cNvPr id="2055" name="Text Box 9"/>
          <p:cNvSpPr txBox="1">
            <a:spLocks noChangeArrowheads="1"/>
          </p:cNvSpPr>
          <p:nvPr/>
        </p:nvSpPr>
        <p:spPr bwMode="auto">
          <a:xfrm>
            <a:off x="4114800" y="4343400"/>
            <a:ext cx="184150" cy="366713"/>
          </a:xfrm>
          <a:prstGeom prst="rect">
            <a:avLst/>
          </a:prstGeom>
          <a:noFill/>
          <a:ln w="9525">
            <a:noFill/>
            <a:miter lim="800000"/>
            <a:headEnd/>
            <a:tailEnd/>
          </a:ln>
        </p:spPr>
        <p:txBody>
          <a:bodyPr wrap="none">
            <a:spAutoFit/>
          </a:bodyPr>
          <a:lstStyle/>
          <a:p>
            <a:endParaRPr lang="en-US" sz="1800"/>
          </a:p>
        </p:txBody>
      </p:sp>
      <p:pic>
        <p:nvPicPr>
          <p:cNvPr id="2056" name="Picture 14" descr="SystemDiagram3"/>
          <p:cNvPicPr>
            <a:picLocks noChangeAspect="1" noChangeArrowheads="1"/>
          </p:cNvPicPr>
          <p:nvPr/>
        </p:nvPicPr>
        <p:blipFill>
          <a:blip r:embed="rId4" cstate="print"/>
          <a:srcRect/>
          <a:stretch>
            <a:fillRect/>
          </a:stretch>
        </p:blipFill>
        <p:spPr bwMode="auto">
          <a:xfrm>
            <a:off x="4778375" y="762000"/>
            <a:ext cx="4365625" cy="5743344"/>
          </a:xfrm>
          <a:prstGeom prst="rect">
            <a:avLst/>
          </a:prstGeom>
          <a:noFill/>
          <a:ln w="9525">
            <a:noFill/>
            <a:miter lim="800000"/>
            <a:headEnd/>
            <a:tailEnd/>
          </a:ln>
        </p:spPr>
      </p:pic>
      <p:sp>
        <p:nvSpPr>
          <p:cNvPr id="2057" name="Rectangle 15"/>
          <p:cNvSpPr>
            <a:spLocks noChangeArrowheads="1"/>
          </p:cNvSpPr>
          <p:nvPr/>
        </p:nvSpPr>
        <p:spPr bwMode="auto">
          <a:xfrm>
            <a:off x="457200" y="5807075"/>
            <a:ext cx="4572000" cy="517525"/>
          </a:xfrm>
          <a:prstGeom prst="rect">
            <a:avLst/>
          </a:prstGeom>
          <a:noFill/>
          <a:ln w="9525">
            <a:noFill/>
            <a:miter lim="800000"/>
            <a:headEnd/>
            <a:tailEnd/>
          </a:ln>
        </p:spPr>
        <p:txBody>
          <a:bodyPr>
            <a:spAutoFit/>
          </a:bodyPr>
          <a:lstStyle/>
          <a:p>
            <a:r>
              <a:rPr lang="en-US" b="1" i="1" dirty="0"/>
              <a:t>Monitoring, modeling, and forecasting at </a:t>
            </a:r>
          </a:p>
          <a:p>
            <a:r>
              <a:rPr lang="en-US" b="1" i="1" dirty="0"/>
              <a:t>multiple scales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143000"/>
            <a:ext cx="3357266"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Monitoring programs</a:t>
            </a:r>
          </a:p>
        </p:txBody>
      </p:sp>
      <p:sp>
        <p:nvSpPr>
          <p:cNvPr id="5" name="TextBox 4"/>
          <p:cNvSpPr txBox="1"/>
          <p:nvPr/>
        </p:nvSpPr>
        <p:spPr>
          <a:xfrm>
            <a:off x="533400" y="2819400"/>
            <a:ext cx="15240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chemeClr val="tx1"/>
                </a:solidFill>
              </a:rPr>
              <a:t>Species’ ability to adapt</a:t>
            </a:r>
          </a:p>
        </p:txBody>
      </p:sp>
      <p:sp>
        <p:nvSpPr>
          <p:cNvPr id="6" name="TextBox 5"/>
          <p:cNvSpPr txBox="1"/>
          <p:nvPr/>
        </p:nvSpPr>
        <p:spPr>
          <a:xfrm>
            <a:off x="4495800" y="1219200"/>
            <a:ext cx="142009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R</a:t>
            </a:r>
            <a:r>
              <a:rPr lang="en-US" sz="2800" b="1" dirty="0" smtClean="0"/>
              <a:t>ange models </a:t>
            </a:r>
            <a:endParaRPr lang="en-US" sz="2800" dirty="0"/>
          </a:p>
        </p:txBody>
      </p:sp>
      <p:sp>
        <p:nvSpPr>
          <p:cNvPr id="7" name="TextBox 6"/>
          <p:cNvSpPr txBox="1"/>
          <p:nvPr/>
        </p:nvSpPr>
        <p:spPr>
          <a:xfrm>
            <a:off x="3733800" y="2819400"/>
            <a:ext cx="220979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Community structure and dynamics</a:t>
            </a:r>
          </a:p>
        </p:txBody>
      </p:sp>
      <p:cxnSp>
        <p:nvCxnSpPr>
          <p:cNvPr id="9" name="Straight Arrow Connector 8"/>
          <p:cNvCxnSpPr>
            <a:stCxn id="4" idx="2"/>
            <a:endCxn id="5" idx="0"/>
          </p:cNvCxnSpPr>
          <p:nvPr/>
        </p:nvCxnSpPr>
        <p:spPr>
          <a:xfrm flipH="1">
            <a:off x="1295400" y="1666220"/>
            <a:ext cx="840433"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a:endCxn id="7" idx="0"/>
          </p:cNvCxnSpPr>
          <p:nvPr/>
        </p:nvCxnSpPr>
        <p:spPr>
          <a:xfrm>
            <a:off x="2135833" y="1666220"/>
            <a:ext cx="2702867"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6" idx="1"/>
          </p:cNvCxnSpPr>
          <p:nvPr/>
        </p:nvCxnSpPr>
        <p:spPr>
          <a:xfrm>
            <a:off x="3814466" y="1404610"/>
            <a:ext cx="681334" cy="291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2"/>
            <a:endCxn id="7" idx="0"/>
          </p:cNvCxnSpPr>
          <p:nvPr/>
        </p:nvCxnSpPr>
        <p:spPr>
          <a:xfrm flipH="1">
            <a:off x="4838700" y="2173307"/>
            <a:ext cx="367145" cy="646093"/>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5" idx="3"/>
            <a:endCxn id="6" idx="1"/>
          </p:cNvCxnSpPr>
          <p:nvPr/>
        </p:nvCxnSpPr>
        <p:spPr>
          <a:xfrm flipV="1">
            <a:off x="2057400" y="1696254"/>
            <a:ext cx="2438400" cy="1815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66800" y="381000"/>
            <a:ext cx="3023264" cy="523220"/>
          </a:xfrm>
          <a:prstGeom prst="rect">
            <a:avLst/>
          </a:prstGeom>
          <a:noFill/>
        </p:spPr>
        <p:txBody>
          <a:bodyPr wrap="none" rtlCol="0">
            <a:spAutoFit/>
          </a:bodyPr>
          <a:lstStyle/>
          <a:p>
            <a:r>
              <a:rPr lang="en-US" sz="2800" b="1" dirty="0" smtClean="0">
                <a:solidFill>
                  <a:srgbClr val="C00000"/>
                </a:solidFill>
              </a:rPr>
              <a:t>CURRENT BIOLOGY</a:t>
            </a:r>
            <a:endParaRPr lang="en-US" sz="2800" b="1" dirty="0">
              <a:solidFill>
                <a:srgbClr val="C00000"/>
              </a:solidFill>
            </a:endParaRPr>
          </a:p>
        </p:txBody>
      </p:sp>
      <p:sp>
        <p:nvSpPr>
          <p:cNvPr id="35" name="TextBox 34"/>
          <p:cNvSpPr txBox="1"/>
          <p:nvPr/>
        </p:nvSpPr>
        <p:spPr>
          <a:xfrm>
            <a:off x="6934200" y="381000"/>
            <a:ext cx="2104294" cy="523220"/>
          </a:xfrm>
          <a:prstGeom prst="rect">
            <a:avLst/>
          </a:prstGeom>
          <a:noFill/>
        </p:spPr>
        <p:txBody>
          <a:bodyPr wrap="none" rtlCol="0">
            <a:spAutoFit/>
          </a:bodyPr>
          <a:lstStyle/>
          <a:p>
            <a:r>
              <a:rPr lang="en-US" sz="2800" b="1" dirty="0" smtClean="0">
                <a:solidFill>
                  <a:srgbClr val="C00000"/>
                </a:solidFill>
              </a:rPr>
              <a:t>FORCASTING</a:t>
            </a:r>
            <a:endParaRPr lang="en-US" sz="2800" b="1" dirty="0">
              <a:solidFill>
                <a:srgbClr val="C00000"/>
              </a:solidFill>
            </a:endParaRPr>
          </a:p>
        </p:txBody>
      </p:sp>
      <p:sp>
        <p:nvSpPr>
          <p:cNvPr id="36" name="TextBox 35"/>
          <p:cNvSpPr txBox="1"/>
          <p:nvPr/>
        </p:nvSpPr>
        <p:spPr>
          <a:xfrm>
            <a:off x="6934200" y="1905000"/>
            <a:ext cx="2057400" cy="1077218"/>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smtClean="0"/>
              <a:t>Integrative models</a:t>
            </a:r>
          </a:p>
        </p:txBody>
      </p:sp>
      <p:cxnSp>
        <p:nvCxnSpPr>
          <p:cNvPr id="44" name="Straight Arrow Connector 43"/>
          <p:cNvCxnSpPr/>
          <p:nvPr/>
        </p:nvCxnSpPr>
        <p:spPr>
          <a:xfrm>
            <a:off x="4114800" y="671945"/>
            <a:ext cx="26670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057400" y="5410200"/>
            <a:ext cx="4334200" cy="523220"/>
          </a:xfrm>
          <a:prstGeom prst="rect">
            <a:avLst/>
          </a:prstGeom>
          <a:noFill/>
        </p:spPr>
        <p:txBody>
          <a:bodyPr wrap="none" rtlCol="0">
            <a:spAutoFit/>
          </a:bodyPr>
          <a:lstStyle/>
          <a:p>
            <a:r>
              <a:rPr lang="en-US" sz="2800" b="1" dirty="0" smtClean="0">
                <a:solidFill>
                  <a:srgbClr val="C00000"/>
                </a:solidFill>
              </a:rPr>
              <a:t>ECOSYSTEM MANAGEMENT</a:t>
            </a:r>
            <a:endParaRPr lang="en-US" sz="2800" b="1" dirty="0">
              <a:solidFill>
                <a:srgbClr val="C00000"/>
              </a:solidFill>
            </a:endParaRPr>
          </a:p>
        </p:txBody>
      </p:sp>
      <p:grpSp>
        <p:nvGrpSpPr>
          <p:cNvPr id="2" name="Group 54"/>
          <p:cNvGrpSpPr/>
          <p:nvPr/>
        </p:nvGrpSpPr>
        <p:grpSpPr>
          <a:xfrm>
            <a:off x="914400" y="4572000"/>
            <a:ext cx="7086600" cy="457200"/>
            <a:chOff x="914400" y="4191000"/>
            <a:chExt cx="7086600" cy="457200"/>
          </a:xfrm>
        </p:grpSpPr>
        <p:cxnSp>
          <p:nvCxnSpPr>
            <p:cNvPr id="49" name="Straight Connector 48"/>
            <p:cNvCxnSpPr/>
            <p:nvPr/>
          </p:nvCxnSpPr>
          <p:spPr>
            <a:xfrm>
              <a:off x="914400" y="4191000"/>
              <a:ext cx="70866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1" name="Down Arrow 50"/>
            <p:cNvSpPr/>
            <p:nvPr/>
          </p:nvSpPr>
          <p:spPr>
            <a:xfrm>
              <a:off x="4419600" y="4191000"/>
              <a:ext cx="381000"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a:stCxn id="5" idx="3"/>
            <a:endCxn id="7" idx="1"/>
          </p:cNvCxnSpPr>
          <p:nvPr/>
        </p:nvCxnSpPr>
        <p:spPr>
          <a:xfrm>
            <a:off x="2057400" y="3511898"/>
            <a:ext cx="1676400"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324600" y="1219200"/>
            <a:ext cx="0" cy="2667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8" name="Down Arrow 57"/>
          <p:cNvSpPr/>
          <p:nvPr/>
        </p:nvSpPr>
        <p:spPr>
          <a:xfrm rot="16200000">
            <a:off x="6361676" y="2342331"/>
            <a:ext cx="383048"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33400" y="2819400"/>
            <a:ext cx="4876800" cy="2308324"/>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smtClean="0">
                <a:solidFill>
                  <a:schemeClr val="tx1"/>
                </a:solidFill>
              </a:rPr>
              <a:t>Species’ ability to adapt</a:t>
            </a:r>
          </a:p>
          <a:p>
            <a:pPr>
              <a:buFont typeface="Arial" pitchFamily="34" charset="0"/>
              <a:buChar char="•"/>
            </a:pPr>
            <a:r>
              <a:rPr lang="en-US" sz="3600" dirty="0" smtClean="0"/>
              <a:t>Genetic variation</a:t>
            </a:r>
          </a:p>
          <a:p>
            <a:pPr>
              <a:buFont typeface="Arial" pitchFamily="34" charset="0"/>
              <a:buChar char="•"/>
            </a:pPr>
            <a:r>
              <a:rPr lang="en-US" sz="3600" dirty="0" smtClean="0"/>
              <a:t>Phenotypic plasticity</a:t>
            </a:r>
          </a:p>
          <a:p>
            <a:pPr>
              <a:buFont typeface="Arial" pitchFamily="34" charset="0"/>
              <a:buChar char="•"/>
            </a:pPr>
            <a:r>
              <a:rPr lang="en-US" sz="3600" dirty="0" smtClean="0"/>
              <a:t>Migration</a:t>
            </a:r>
            <a:endParaRPr lang="en-US" sz="3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dirty="0" smtClean="0"/>
              <a:t>Genetic and morphological variation across </a:t>
            </a:r>
            <a:r>
              <a:rPr lang="en-US" sz="3200" dirty="0" err="1" smtClean="0"/>
              <a:t>taxa</a:t>
            </a:r>
            <a:r>
              <a:rPr lang="en-US" sz="3200" dirty="0" smtClean="0"/>
              <a:t> mapped using RS data (MODIS products, Q-scat)</a:t>
            </a:r>
            <a:endParaRPr lang="en-US" sz="3200" dirty="0"/>
          </a:p>
        </p:txBody>
      </p:sp>
      <p:pic>
        <p:nvPicPr>
          <p:cNvPr id="24578" name="Picture 2"/>
          <p:cNvPicPr>
            <a:picLocks noChangeAspect="1" noChangeArrowheads="1"/>
          </p:cNvPicPr>
          <p:nvPr/>
        </p:nvPicPr>
        <p:blipFill>
          <a:blip r:embed="rId2" cstate="print"/>
          <a:srcRect/>
          <a:stretch>
            <a:fillRect/>
          </a:stretch>
        </p:blipFill>
        <p:spPr bwMode="auto">
          <a:xfrm>
            <a:off x="142378" y="1219200"/>
            <a:ext cx="9001622" cy="4876800"/>
          </a:xfrm>
          <a:prstGeom prst="rect">
            <a:avLst/>
          </a:prstGeom>
          <a:noFill/>
          <a:ln w="9525">
            <a:noFill/>
            <a:miter lim="800000"/>
            <a:headEnd/>
            <a:tailEnd/>
          </a:ln>
        </p:spPr>
      </p:pic>
      <p:sp>
        <p:nvSpPr>
          <p:cNvPr id="7" name="TextBox 6"/>
          <p:cNvSpPr txBox="1"/>
          <p:nvPr/>
        </p:nvSpPr>
        <p:spPr>
          <a:xfrm>
            <a:off x="6858000" y="3733800"/>
            <a:ext cx="2057400" cy="2862322"/>
          </a:xfrm>
          <a:prstGeom prst="rect">
            <a:avLst/>
          </a:prstGeom>
          <a:noFill/>
        </p:spPr>
        <p:txBody>
          <a:bodyPr wrap="square" rtlCol="0">
            <a:spAutoFit/>
          </a:bodyPr>
          <a:lstStyle/>
          <a:p>
            <a:r>
              <a:rPr lang="en-US" sz="2000" dirty="0" smtClean="0"/>
              <a:t>Red – genetic diversity</a:t>
            </a:r>
          </a:p>
          <a:p>
            <a:endParaRPr lang="en-US" sz="2000" dirty="0" smtClean="0"/>
          </a:p>
          <a:p>
            <a:r>
              <a:rPr lang="en-US" sz="2000" dirty="0" smtClean="0"/>
              <a:t>Blue – morphological diversity</a:t>
            </a:r>
          </a:p>
          <a:p>
            <a:endParaRPr lang="en-US" sz="2000" dirty="0" smtClean="0"/>
          </a:p>
          <a:p>
            <a:r>
              <a:rPr lang="en-US" sz="2000" dirty="0" smtClean="0"/>
              <a:t>Yellow - both</a:t>
            </a:r>
          </a:p>
          <a:p>
            <a:endParaRPr lang="en-US" sz="2000" dirty="0"/>
          </a:p>
        </p:txBody>
      </p:sp>
      <p:sp>
        <p:nvSpPr>
          <p:cNvPr id="9" name="TextBox 8"/>
          <p:cNvSpPr txBox="1"/>
          <p:nvPr/>
        </p:nvSpPr>
        <p:spPr>
          <a:xfrm>
            <a:off x="228600" y="6248400"/>
            <a:ext cx="2291397" cy="369332"/>
          </a:xfrm>
          <a:prstGeom prst="rect">
            <a:avLst/>
          </a:prstGeom>
          <a:noFill/>
        </p:spPr>
        <p:txBody>
          <a:bodyPr wrap="none" rtlCol="0">
            <a:spAutoFit/>
          </a:bodyPr>
          <a:lstStyle/>
          <a:p>
            <a:r>
              <a:rPr lang="en-US" dirty="0" err="1" smtClean="0"/>
              <a:t>Thomassen</a:t>
            </a:r>
            <a:r>
              <a:rPr lang="en-US" dirty="0" smtClean="0"/>
              <a:t> et al. 2011</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143000"/>
            <a:ext cx="3357266"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Monitoring programs</a:t>
            </a:r>
          </a:p>
        </p:txBody>
      </p:sp>
      <p:sp>
        <p:nvSpPr>
          <p:cNvPr id="5" name="TextBox 4"/>
          <p:cNvSpPr txBox="1"/>
          <p:nvPr/>
        </p:nvSpPr>
        <p:spPr>
          <a:xfrm>
            <a:off x="533400" y="2819400"/>
            <a:ext cx="15240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chemeClr val="tx1"/>
                </a:solidFill>
              </a:rPr>
              <a:t>Species’ ability to adapt</a:t>
            </a:r>
          </a:p>
        </p:txBody>
      </p:sp>
      <p:sp>
        <p:nvSpPr>
          <p:cNvPr id="6" name="TextBox 5"/>
          <p:cNvSpPr txBox="1"/>
          <p:nvPr/>
        </p:nvSpPr>
        <p:spPr>
          <a:xfrm>
            <a:off x="4495800" y="1219200"/>
            <a:ext cx="142009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R</a:t>
            </a:r>
            <a:r>
              <a:rPr lang="en-US" sz="2800" b="1" dirty="0" smtClean="0"/>
              <a:t>ange models </a:t>
            </a:r>
            <a:endParaRPr lang="en-US" sz="2800" dirty="0"/>
          </a:p>
        </p:txBody>
      </p:sp>
      <p:sp>
        <p:nvSpPr>
          <p:cNvPr id="7" name="TextBox 6"/>
          <p:cNvSpPr txBox="1"/>
          <p:nvPr/>
        </p:nvSpPr>
        <p:spPr>
          <a:xfrm>
            <a:off x="3733800" y="2819400"/>
            <a:ext cx="220979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Community structure and dynamics</a:t>
            </a:r>
          </a:p>
        </p:txBody>
      </p:sp>
      <p:cxnSp>
        <p:nvCxnSpPr>
          <p:cNvPr id="9" name="Straight Arrow Connector 8"/>
          <p:cNvCxnSpPr>
            <a:stCxn id="4" idx="2"/>
            <a:endCxn id="5" idx="0"/>
          </p:cNvCxnSpPr>
          <p:nvPr/>
        </p:nvCxnSpPr>
        <p:spPr>
          <a:xfrm flipH="1">
            <a:off x="1295400" y="1666220"/>
            <a:ext cx="840433"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a:endCxn id="7" idx="0"/>
          </p:cNvCxnSpPr>
          <p:nvPr/>
        </p:nvCxnSpPr>
        <p:spPr>
          <a:xfrm>
            <a:off x="2135833" y="1666220"/>
            <a:ext cx="2702867"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6" idx="1"/>
          </p:cNvCxnSpPr>
          <p:nvPr/>
        </p:nvCxnSpPr>
        <p:spPr>
          <a:xfrm>
            <a:off x="3814466" y="1404610"/>
            <a:ext cx="681334" cy="291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2"/>
            <a:endCxn id="7" idx="0"/>
          </p:cNvCxnSpPr>
          <p:nvPr/>
        </p:nvCxnSpPr>
        <p:spPr>
          <a:xfrm flipH="1">
            <a:off x="4838700" y="2173307"/>
            <a:ext cx="367145" cy="646093"/>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5" idx="3"/>
            <a:endCxn id="6" idx="1"/>
          </p:cNvCxnSpPr>
          <p:nvPr/>
        </p:nvCxnSpPr>
        <p:spPr>
          <a:xfrm flipV="1">
            <a:off x="2057400" y="1696254"/>
            <a:ext cx="2438400" cy="1815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66800" y="381000"/>
            <a:ext cx="3023264" cy="523220"/>
          </a:xfrm>
          <a:prstGeom prst="rect">
            <a:avLst/>
          </a:prstGeom>
          <a:noFill/>
        </p:spPr>
        <p:txBody>
          <a:bodyPr wrap="none" rtlCol="0">
            <a:spAutoFit/>
          </a:bodyPr>
          <a:lstStyle/>
          <a:p>
            <a:r>
              <a:rPr lang="en-US" sz="2800" b="1" dirty="0" smtClean="0">
                <a:solidFill>
                  <a:srgbClr val="C00000"/>
                </a:solidFill>
              </a:rPr>
              <a:t>CURRENT BIOLOGY</a:t>
            </a:r>
            <a:endParaRPr lang="en-US" sz="2800" b="1" dirty="0">
              <a:solidFill>
                <a:srgbClr val="C00000"/>
              </a:solidFill>
            </a:endParaRPr>
          </a:p>
        </p:txBody>
      </p:sp>
      <p:sp>
        <p:nvSpPr>
          <p:cNvPr id="35" name="TextBox 34"/>
          <p:cNvSpPr txBox="1"/>
          <p:nvPr/>
        </p:nvSpPr>
        <p:spPr>
          <a:xfrm>
            <a:off x="6934200" y="381000"/>
            <a:ext cx="2104294" cy="523220"/>
          </a:xfrm>
          <a:prstGeom prst="rect">
            <a:avLst/>
          </a:prstGeom>
          <a:noFill/>
        </p:spPr>
        <p:txBody>
          <a:bodyPr wrap="none" rtlCol="0">
            <a:spAutoFit/>
          </a:bodyPr>
          <a:lstStyle/>
          <a:p>
            <a:r>
              <a:rPr lang="en-US" sz="2800" b="1" dirty="0" smtClean="0">
                <a:solidFill>
                  <a:srgbClr val="C00000"/>
                </a:solidFill>
              </a:rPr>
              <a:t>FORCASTING</a:t>
            </a:r>
            <a:endParaRPr lang="en-US" sz="2800" b="1" dirty="0">
              <a:solidFill>
                <a:srgbClr val="C00000"/>
              </a:solidFill>
            </a:endParaRPr>
          </a:p>
        </p:txBody>
      </p:sp>
      <p:sp>
        <p:nvSpPr>
          <p:cNvPr id="36" name="TextBox 35"/>
          <p:cNvSpPr txBox="1"/>
          <p:nvPr/>
        </p:nvSpPr>
        <p:spPr>
          <a:xfrm>
            <a:off x="6858000" y="1905000"/>
            <a:ext cx="2209800" cy="1077218"/>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smtClean="0"/>
              <a:t>Integrative models</a:t>
            </a:r>
          </a:p>
        </p:txBody>
      </p:sp>
      <p:cxnSp>
        <p:nvCxnSpPr>
          <p:cNvPr id="44" name="Straight Arrow Connector 43"/>
          <p:cNvCxnSpPr/>
          <p:nvPr/>
        </p:nvCxnSpPr>
        <p:spPr>
          <a:xfrm>
            <a:off x="4114800" y="671945"/>
            <a:ext cx="26670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057400" y="5410200"/>
            <a:ext cx="4334200" cy="523220"/>
          </a:xfrm>
          <a:prstGeom prst="rect">
            <a:avLst/>
          </a:prstGeom>
          <a:noFill/>
        </p:spPr>
        <p:txBody>
          <a:bodyPr wrap="none" rtlCol="0">
            <a:spAutoFit/>
          </a:bodyPr>
          <a:lstStyle/>
          <a:p>
            <a:r>
              <a:rPr lang="en-US" sz="2800" b="1" dirty="0" smtClean="0">
                <a:solidFill>
                  <a:srgbClr val="C00000"/>
                </a:solidFill>
              </a:rPr>
              <a:t>ECOSYSTEM MANAGEMENT</a:t>
            </a:r>
            <a:endParaRPr lang="en-US" sz="2800" b="1" dirty="0">
              <a:solidFill>
                <a:srgbClr val="C00000"/>
              </a:solidFill>
            </a:endParaRPr>
          </a:p>
        </p:txBody>
      </p:sp>
      <p:grpSp>
        <p:nvGrpSpPr>
          <p:cNvPr id="2" name="Group 54"/>
          <p:cNvGrpSpPr/>
          <p:nvPr/>
        </p:nvGrpSpPr>
        <p:grpSpPr>
          <a:xfrm>
            <a:off x="914400" y="4572000"/>
            <a:ext cx="7086600" cy="457200"/>
            <a:chOff x="914400" y="4191000"/>
            <a:chExt cx="7086600" cy="457200"/>
          </a:xfrm>
        </p:grpSpPr>
        <p:cxnSp>
          <p:nvCxnSpPr>
            <p:cNvPr id="49" name="Straight Connector 48"/>
            <p:cNvCxnSpPr/>
            <p:nvPr/>
          </p:nvCxnSpPr>
          <p:spPr>
            <a:xfrm>
              <a:off x="914400" y="4191000"/>
              <a:ext cx="70866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1" name="Down Arrow 50"/>
            <p:cNvSpPr/>
            <p:nvPr/>
          </p:nvSpPr>
          <p:spPr>
            <a:xfrm>
              <a:off x="4419600" y="4191000"/>
              <a:ext cx="381000"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a:stCxn id="5" idx="3"/>
            <a:endCxn id="7" idx="1"/>
          </p:cNvCxnSpPr>
          <p:nvPr/>
        </p:nvCxnSpPr>
        <p:spPr>
          <a:xfrm>
            <a:off x="2057400" y="3511898"/>
            <a:ext cx="1676400"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324600" y="1219200"/>
            <a:ext cx="0" cy="2667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8" name="Down Arrow 57"/>
          <p:cNvSpPr/>
          <p:nvPr/>
        </p:nvSpPr>
        <p:spPr>
          <a:xfrm rot="16200000">
            <a:off x="6361676" y="2342331"/>
            <a:ext cx="383048"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71600" y="990600"/>
            <a:ext cx="4724400" cy="2554545"/>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t>R</a:t>
            </a:r>
            <a:r>
              <a:rPr lang="en-US" sz="3200" b="1" dirty="0" smtClean="0"/>
              <a:t>ange models (species/functional group)</a:t>
            </a:r>
          </a:p>
          <a:p>
            <a:pPr>
              <a:buFont typeface="Arial" pitchFamily="34" charset="0"/>
              <a:buChar char="•"/>
            </a:pPr>
            <a:r>
              <a:rPr lang="en-US" sz="3200" b="1" dirty="0" smtClean="0">
                <a:solidFill>
                  <a:srgbClr val="FF0000"/>
                </a:solidFill>
              </a:rPr>
              <a:t>Correlative</a:t>
            </a:r>
          </a:p>
          <a:p>
            <a:pPr>
              <a:buFont typeface="Arial" pitchFamily="34" charset="0"/>
              <a:buChar char="•"/>
            </a:pPr>
            <a:r>
              <a:rPr lang="en-US" sz="3200" dirty="0" smtClean="0"/>
              <a:t>Physiological</a:t>
            </a:r>
          </a:p>
          <a:p>
            <a:pPr>
              <a:buFont typeface="Arial" pitchFamily="34" charset="0"/>
              <a:buChar char="•"/>
            </a:pPr>
            <a:r>
              <a:rPr lang="en-US" sz="3200" dirty="0" smtClean="0"/>
              <a:t>Population dynamics</a:t>
            </a:r>
            <a:endParaRPr lang="en-US" sz="3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19200"/>
            <a:ext cx="7924800" cy="6617196"/>
          </a:xfrm>
          <a:prstGeom prst="rect">
            <a:avLst/>
          </a:prstGeom>
          <a:noFill/>
        </p:spPr>
        <p:txBody>
          <a:bodyPr wrap="square" rtlCol="0">
            <a:spAutoFit/>
          </a:bodyPr>
          <a:lstStyle/>
          <a:p>
            <a:pPr algn="ctr"/>
            <a:r>
              <a:rPr lang="en-US" sz="4000" dirty="0" smtClean="0"/>
              <a:t>Remote Sensing for </a:t>
            </a:r>
            <a:r>
              <a:rPr lang="en-US" sz="4000" dirty="0" smtClean="0">
                <a:solidFill>
                  <a:srgbClr val="FF0000"/>
                </a:solidFill>
              </a:rPr>
              <a:t>Biodiversity Conservation</a:t>
            </a:r>
            <a:r>
              <a:rPr lang="en-US" sz="4000" dirty="0" smtClean="0"/>
              <a:t>, </a:t>
            </a:r>
            <a:r>
              <a:rPr lang="en-US" sz="4000" dirty="0" smtClean="0">
                <a:solidFill>
                  <a:srgbClr val="FFC000"/>
                </a:solidFill>
              </a:rPr>
              <a:t>Land cover and Land use Change </a:t>
            </a:r>
            <a:r>
              <a:rPr lang="en-US" sz="4000" dirty="0" smtClean="0"/>
              <a:t>and </a:t>
            </a:r>
            <a:r>
              <a:rPr lang="en-US" sz="4000" dirty="0" smtClean="0">
                <a:solidFill>
                  <a:srgbClr val="FFFF00"/>
                </a:solidFill>
              </a:rPr>
              <a:t>Carbon/Ecosystem Management</a:t>
            </a:r>
          </a:p>
          <a:p>
            <a:pPr algn="ctr"/>
            <a:endParaRPr lang="en-US" sz="4000" dirty="0" smtClean="0"/>
          </a:p>
          <a:p>
            <a:pPr algn="ctr"/>
            <a:r>
              <a:rPr lang="en-US" sz="4000" dirty="0" smtClean="0"/>
              <a:t>Catherine Graham </a:t>
            </a:r>
          </a:p>
          <a:p>
            <a:pPr algn="ctr"/>
            <a:r>
              <a:rPr lang="en-US" sz="4000" dirty="0" smtClean="0"/>
              <a:t>Stony Brook </a:t>
            </a:r>
            <a:r>
              <a:rPr lang="en-US" sz="4000" dirty="0" smtClean="0"/>
              <a:t>University</a:t>
            </a:r>
          </a:p>
          <a:p>
            <a:pPr algn="ctr"/>
            <a:r>
              <a:rPr lang="en-US" sz="2400" dirty="0" smtClean="0"/>
              <a:t>(many contributions – individual slides)</a:t>
            </a:r>
          </a:p>
          <a:p>
            <a:pPr algn="ctr"/>
            <a:endParaRPr lang="en-US" sz="4000" dirty="0" smtClean="0"/>
          </a:p>
          <a:p>
            <a:pPr algn="ctr"/>
            <a:endParaRPr lang="en-US" sz="4000" dirty="0" smtClean="0"/>
          </a:p>
          <a:p>
            <a:pPr algn="ctr"/>
            <a:endParaRPr lang="en-US" sz="4000" dirty="0"/>
          </a:p>
        </p:txBody>
      </p:sp>
      <p:pic>
        <p:nvPicPr>
          <p:cNvPr id="3" name="Picture 123"/>
          <p:cNvPicPr>
            <a:picLocks noChangeAspect="1" noChangeArrowheads="1"/>
          </p:cNvPicPr>
          <p:nvPr/>
        </p:nvPicPr>
        <p:blipFill>
          <a:blip r:embed="rId2" cstate="print"/>
          <a:srcRect/>
          <a:stretch>
            <a:fillRect/>
          </a:stretch>
        </p:blipFill>
        <p:spPr bwMode="auto">
          <a:xfrm>
            <a:off x="7467600" y="5410200"/>
            <a:ext cx="1189511" cy="914400"/>
          </a:xfrm>
          <a:prstGeom prst="rect">
            <a:avLst/>
          </a:prstGeom>
          <a:noFill/>
          <a:ln w="9525">
            <a:solidFill>
              <a:srgbClr val="CC0000"/>
            </a:solid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srcRect/>
          <a:stretch>
            <a:fillRect/>
          </a:stretch>
        </p:blipFill>
        <p:spPr bwMode="auto">
          <a:xfrm>
            <a:off x="0" y="0"/>
            <a:ext cx="8871857" cy="6553200"/>
          </a:xfrm>
          <a:prstGeom prst="rect">
            <a:avLst/>
          </a:prstGeom>
          <a:noFill/>
          <a:ln w="9525">
            <a:noFill/>
            <a:miter lim="800000"/>
            <a:headEnd/>
            <a:tailEnd/>
          </a:ln>
        </p:spPr>
      </p:pic>
      <p:sp>
        <p:nvSpPr>
          <p:cNvPr id="5" name="Rectangle 4"/>
          <p:cNvSpPr/>
          <p:nvPr/>
        </p:nvSpPr>
        <p:spPr>
          <a:xfrm>
            <a:off x="2133600" y="6596390"/>
            <a:ext cx="6705600" cy="523220"/>
          </a:xfrm>
          <a:prstGeom prst="rect">
            <a:avLst/>
          </a:prstGeom>
        </p:spPr>
        <p:txBody>
          <a:bodyPr wrap="square">
            <a:spAutoFit/>
          </a:bodyPr>
          <a:lstStyle/>
          <a:p>
            <a:r>
              <a:rPr lang="en-US" sz="1400" dirty="0" err="1" smtClean="0"/>
              <a:t>Manderson</a:t>
            </a:r>
            <a:r>
              <a:rPr lang="en-US" sz="1400" dirty="0" smtClean="0"/>
              <a:t>,  </a:t>
            </a:r>
            <a:r>
              <a:rPr lang="en-US" sz="1400" dirty="0" err="1" smtClean="0"/>
              <a:t>Palamara</a:t>
            </a:r>
            <a:r>
              <a:rPr lang="en-US" sz="1400" dirty="0" smtClean="0"/>
              <a:t>, </a:t>
            </a:r>
            <a:r>
              <a:rPr lang="en-US" sz="1400" dirty="0" err="1" smtClean="0"/>
              <a:t>Kohut</a:t>
            </a:r>
            <a:r>
              <a:rPr lang="en-US" sz="1400" dirty="0" smtClean="0"/>
              <a:t> , Oliver in press. Marine Ecology Progress Series</a:t>
            </a:r>
          </a:p>
          <a:p>
            <a:r>
              <a:rPr lang="en-US" sz="1400" dirty="0" smtClean="0"/>
              <a:t> </a:t>
            </a:r>
            <a:endParaRPr lang="en-US" sz="1400" dirty="0"/>
          </a:p>
        </p:txBody>
      </p:sp>
      <p:sp>
        <p:nvSpPr>
          <p:cNvPr id="6" name="TextBox 5"/>
          <p:cNvSpPr txBox="1"/>
          <p:nvPr/>
        </p:nvSpPr>
        <p:spPr>
          <a:xfrm>
            <a:off x="76200" y="4495800"/>
            <a:ext cx="1799916" cy="369332"/>
          </a:xfrm>
          <a:prstGeom prst="rect">
            <a:avLst/>
          </a:prstGeom>
          <a:solidFill>
            <a:schemeClr val="bg1"/>
          </a:solidFill>
        </p:spPr>
        <p:txBody>
          <a:bodyPr wrap="none" rtlCol="0">
            <a:spAutoFit/>
          </a:bodyPr>
          <a:lstStyle/>
          <a:p>
            <a:r>
              <a:rPr lang="en-US" dirty="0" smtClean="0"/>
              <a:t>Sea surface temp</a:t>
            </a:r>
            <a:endParaRPr lang="en-US" dirty="0"/>
          </a:p>
        </p:txBody>
      </p:sp>
      <p:sp>
        <p:nvSpPr>
          <p:cNvPr id="7" name="TextBox 6"/>
          <p:cNvSpPr txBox="1"/>
          <p:nvPr/>
        </p:nvSpPr>
        <p:spPr>
          <a:xfrm>
            <a:off x="1905000" y="4507468"/>
            <a:ext cx="2144305" cy="369332"/>
          </a:xfrm>
          <a:prstGeom prst="rect">
            <a:avLst/>
          </a:prstGeom>
          <a:solidFill>
            <a:schemeClr val="bg1"/>
          </a:solidFill>
        </p:spPr>
        <p:txBody>
          <a:bodyPr wrap="none" rtlCol="0">
            <a:spAutoFit/>
          </a:bodyPr>
          <a:lstStyle/>
          <a:p>
            <a:r>
              <a:rPr lang="en-US" dirty="0" smtClean="0"/>
              <a:t>Divergence, HF radar</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838200" y="228601"/>
            <a:ext cx="8077200" cy="1371600"/>
            <a:chOff x="230188" y="685800"/>
            <a:chExt cx="8685212" cy="2073275"/>
          </a:xfrm>
        </p:grpSpPr>
        <p:grpSp>
          <p:nvGrpSpPr>
            <p:cNvPr id="3" name="Group 16"/>
            <p:cNvGrpSpPr>
              <a:grpSpLocks/>
            </p:cNvGrpSpPr>
            <p:nvPr/>
          </p:nvGrpSpPr>
          <p:grpSpPr bwMode="auto">
            <a:xfrm>
              <a:off x="304800" y="781050"/>
              <a:ext cx="950913" cy="1200150"/>
              <a:chOff x="816" y="6048"/>
              <a:chExt cx="1796" cy="2269"/>
            </a:xfrm>
          </p:grpSpPr>
          <p:pic>
            <p:nvPicPr>
              <p:cNvPr id="52" name="Picture 17" descr="USA_blank_map"/>
              <p:cNvPicPr>
                <a:picLocks noChangeAspect="1" noChangeArrowheads="1"/>
              </p:cNvPicPr>
              <p:nvPr/>
            </p:nvPicPr>
            <p:blipFill>
              <a:blip r:embed="rId2" cstate="print"/>
              <a:srcRect t="7967" r="76617" b="49786"/>
              <a:stretch>
                <a:fillRect/>
              </a:stretch>
            </p:blipFill>
            <p:spPr bwMode="auto">
              <a:xfrm>
                <a:off x="816" y="6048"/>
                <a:ext cx="1796" cy="2269"/>
              </a:xfrm>
              <a:prstGeom prst="rect">
                <a:avLst/>
              </a:prstGeom>
              <a:noFill/>
              <a:ln w="9525">
                <a:solidFill>
                  <a:schemeClr val="tx1"/>
                </a:solidFill>
                <a:miter lim="800000"/>
                <a:headEnd/>
                <a:tailEnd/>
              </a:ln>
            </p:spPr>
          </p:pic>
          <p:sp>
            <p:nvSpPr>
              <p:cNvPr id="53" name="AutoShape 18"/>
              <p:cNvSpPr>
                <a:spLocks noChangeAspect="1" noChangeArrowheads="1"/>
              </p:cNvSpPr>
              <p:nvPr/>
            </p:nvSpPr>
            <p:spPr bwMode="auto">
              <a:xfrm>
                <a:off x="1248" y="76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54" name="AutoShape 19"/>
              <p:cNvSpPr>
                <a:spLocks noChangeAspect="1" noChangeArrowheads="1"/>
              </p:cNvSpPr>
              <p:nvPr/>
            </p:nvSpPr>
            <p:spPr bwMode="auto">
              <a:xfrm>
                <a:off x="1392" y="7488"/>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55" name="AutoShape 20"/>
              <p:cNvSpPr>
                <a:spLocks noChangeAspect="1" noChangeArrowheads="1"/>
              </p:cNvSpPr>
              <p:nvPr/>
            </p:nvSpPr>
            <p:spPr bwMode="auto">
              <a:xfrm>
                <a:off x="1200" y="7584"/>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56" name="AutoShape 21"/>
              <p:cNvSpPr>
                <a:spLocks noChangeAspect="1" noChangeArrowheads="1"/>
              </p:cNvSpPr>
              <p:nvPr/>
            </p:nvSpPr>
            <p:spPr bwMode="auto">
              <a:xfrm>
                <a:off x="1392" y="7392"/>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57" name="AutoShape 22"/>
              <p:cNvSpPr>
                <a:spLocks noChangeAspect="1" noChangeArrowheads="1"/>
              </p:cNvSpPr>
              <p:nvPr/>
            </p:nvSpPr>
            <p:spPr bwMode="auto">
              <a:xfrm>
                <a:off x="1200" y="7536"/>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58" name="AutoShape 23"/>
              <p:cNvSpPr>
                <a:spLocks noChangeAspect="1" noChangeArrowheads="1"/>
              </p:cNvSpPr>
              <p:nvPr/>
            </p:nvSpPr>
            <p:spPr bwMode="auto">
              <a:xfrm>
                <a:off x="1344" y="7584"/>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59" name="AutoShape 24"/>
              <p:cNvSpPr>
                <a:spLocks noChangeAspect="1" noChangeArrowheads="1"/>
              </p:cNvSpPr>
              <p:nvPr/>
            </p:nvSpPr>
            <p:spPr bwMode="auto">
              <a:xfrm>
                <a:off x="1200" y="744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60" name="AutoShape 25"/>
              <p:cNvSpPr>
                <a:spLocks noChangeAspect="1" noChangeArrowheads="1"/>
              </p:cNvSpPr>
              <p:nvPr/>
            </p:nvSpPr>
            <p:spPr bwMode="auto">
              <a:xfrm>
                <a:off x="1152" y="76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61" name="AutoShape 26"/>
              <p:cNvSpPr>
                <a:spLocks noChangeAspect="1" noChangeArrowheads="1"/>
              </p:cNvSpPr>
              <p:nvPr/>
            </p:nvSpPr>
            <p:spPr bwMode="auto">
              <a:xfrm>
                <a:off x="1334" y="74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62" name="AutoShape 27"/>
              <p:cNvSpPr>
                <a:spLocks noChangeAspect="1" noChangeArrowheads="1"/>
              </p:cNvSpPr>
              <p:nvPr/>
            </p:nvSpPr>
            <p:spPr bwMode="auto">
              <a:xfrm>
                <a:off x="1478" y="7288"/>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63" name="AutoShape 28"/>
              <p:cNvSpPr>
                <a:spLocks noChangeAspect="1" noChangeArrowheads="1"/>
              </p:cNvSpPr>
              <p:nvPr/>
            </p:nvSpPr>
            <p:spPr bwMode="auto">
              <a:xfrm>
                <a:off x="1200" y="7344"/>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64" name="AutoShape 29"/>
              <p:cNvSpPr>
                <a:spLocks noChangeAspect="1" noChangeArrowheads="1"/>
              </p:cNvSpPr>
              <p:nvPr/>
            </p:nvSpPr>
            <p:spPr bwMode="auto">
              <a:xfrm>
                <a:off x="1392" y="7296"/>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65" name="AutoShape 30"/>
              <p:cNvSpPr>
                <a:spLocks noChangeAspect="1" noChangeArrowheads="1"/>
              </p:cNvSpPr>
              <p:nvPr/>
            </p:nvSpPr>
            <p:spPr bwMode="auto">
              <a:xfrm>
                <a:off x="1200" y="7296"/>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66" name="AutoShape 31"/>
              <p:cNvSpPr>
                <a:spLocks noChangeAspect="1" noChangeArrowheads="1"/>
              </p:cNvSpPr>
              <p:nvPr/>
            </p:nvSpPr>
            <p:spPr bwMode="auto">
              <a:xfrm>
                <a:off x="1440" y="7392"/>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67" name="AutoShape 32"/>
              <p:cNvSpPr>
                <a:spLocks noChangeAspect="1" noChangeArrowheads="1"/>
              </p:cNvSpPr>
              <p:nvPr/>
            </p:nvSpPr>
            <p:spPr bwMode="auto">
              <a:xfrm>
                <a:off x="1200" y="7248"/>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68" name="AutoShape 33"/>
              <p:cNvSpPr>
                <a:spLocks noChangeAspect="1" noChangeArrowheads="1"/>
              </p:cNvSpPr>
              <p:nvPr/>
            </p:nvSpPr>
            <p:spPr bwMode="auto">
              <a:xfrm>
                <a:off x="1238" y="74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69" name="AutoShape 34"/>
              <p:cNvSpPr>
                <a:spLocks noChangeAspect="1" noChangeArrowheads="1"/>
              </p:cNvSpPr>
              <p:nvPr/>
            </p:nvSpPr>
            <p:spPr bwMode="auto">
              <a:xfrm>
                <a:off x="1248" y="7632"/>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70" name="AutoShape 35"/>
              <p:cNvSpPr>
                <a:spLocks noChangeAspect="1" noChangeArrowheads="1"/>
              </p:cNvSpPr>
              <p:nvPr/>
            </p:nvSpPr>
            <p:spPr bwMode="auto">
              <a:xfrm>
                <a:off x="1344" y="76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71" name="AutoShape 36"/>
              <p:cNvSpPr>
                <a:spLocks noChangeAspect="1" noChangeArrowheads="1"/>
              </p:cNvSpPr>
              <p:nvPr/>
            </p:nvSpPr>
            <p:spPr bwMode="auto">
              <a:xfrm>
                <a:off x="1296" y="7056"/>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72" name="AutoShape 37"/>
              <p:cNvSpPr>
                <a:spLocks noChangeAspect="1" noChangeArrowheads="1"/>
              </p:cNvSpPr>
              <p:nvPr/>
            </p:nvSpPr>
            <p:spPr bwMode="auto">
              <a:xfrm>
                <a:off x="1536" y="7104"/>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grpSp>
        <p:sp>
          <p:nvSpPr>
            <p:cNvPr id="6" name="Rectangle 80"/>
            <p:cNvSpPr>
              <a:spLocks noChangeArrowheads="1"/>
            </p:cNvSpPr>
            <p:nvPr/>
          </p:nvSpPr>
          <p:spPr bwMode="auto">
            <a:xfrm>
              <a:off x="2057400" y="711200"/>
              <a:ext cx="1143000" cy="1193800"/>
            </a:xfrm>
            <a:prstGeom prst="rect">
              <a:avLst/>
            </a:prstGeom>
            <a:solidFill>
              <a:srgbClr val="FFFFFF"/>
            </a:solidFill>
            <a:ln w="25400" algn="ctr">
              <a:solidFill>
                <a:srgbClr val="BFBFBF"/>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7" name="Freeform 6"/>
            <p:cNvSpPr/>
            <p:nvPr/>
          </p:nvSpPr>
          <p:spPr>
            <a:xfrm>
              <a:off x="2082800" y="1093788"/>
              <a:ext cx="1058863" cy="96837"/>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6"/>
            </a:lnRef>
            <a:fillRef idx="2">
              <a:schemeClr val="accent6"/>
            </a:fillRef>
            <a:effectRef idx="1">
              <a:schemeClr val="accent6"/>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8" name="Freeform 7"/>
            <p:cNvSpPr/>
            <p:nvPr/>
          </p:nvSpPr>
          <p:spPr>
            <a:xfrm>
              <a:off x="2082800" y="968375"/>
              <a:ext cx="1058863"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5"/>
            </a:lnRef>
            <a:fillRef idx="2">
              <a:schemeClr val="accent5"/>
            </a:fillRef>
            <a:effectRef idx="1">
              <a:schemeClr val="accent5"/>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9" name="Freeform 8"/>
            <p:cNvSpPr/>
            <p:nvPr/>
          </p:nvSpPr>
          <p:spPr>
            <a:xfrm>
              <a:off x="2082800" y="842963"/>
              <a:ext cx="1058863" cy="96837"/>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4"/>
            </a:lnRef>
            <a:fillRef idx="2">
              <a:schemeClr val="accent4"/>
            </a:fillRef>
            <a:effectRef idx="1">
              <a:schemeClr val="accent4"/>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0" name="TextBox 50"/>
            <p:cNvSpPr txBox="1">
              <a:spLocks noChangeArrowheads="1"/>
            </p:cNvSpPr>
            <p:nvPr/>
          </p:nvSpPr>
          <p:spPr bwMode="auto">
            <a:xfrm>
              <a:off x="2159000" y="685800"/>
              <a:ext cx="911225" cy="184150"/>
            </a:xfrm>
            <a:prstGeom prst="rect">
              <a:avLst/>
            </a:prstGeom>
            <a:noFill/>
            <a:ln w="9525">
              <a:noFill/>
              <a:miter lim="800000"/>
              <a:headEnd/>
              <a:tailEnd/>
            </a:ln>
          </p:spPr>
          <p:txBody>
            <a:bodyPr lIns="30477" tIns="15238" rIns="30477" bIns="15238">
              <a:spAutoFit/>
            </a:bodyPr>
            <a:lstStyle/>
            <a:p>
              <a:pPr algn="ctr" defTabSz="1358900"/>
              <a:r>
                <a:rPr lang="en-US" sz="1000" b="1" u="sng">
                  <a:latin typeface="Calibri" pitchFamily="34" charset="0"/>
                </a:rPr>
                <a:t>Dynamic layers</a:t>
              </a:r>
              <a:endParaRPr lang="en-US" sz="1000" b="1">
                <a:latin typeface="Calibri" pitchFamily="34" charset="0"/>
              </a:endParaRPr>
            </a:p>
          </p:txBody>
        </p:sp>
        <p:sp>
          <p:nvSpPr>
            <p:cNvPr id="11" name="Right Arrow 51"/>
            <p:cNvSpPr>
              <a:spLocks noChangeArrowheads="1"/>
            </p:cNvSpPr>
            <p:nvPr/>
          </p:nvSpPr>
          <p:spPr bwMode="auto">
            <a:xfrm>
              <a:off x="3149600" y="939800"/>
              <a:ext cx="155575" cy="195263"/>
            </a:xfrm>
            <a:prstGeom prst="rightArrow">
              <a:avLst>
                <a:gd name="adj1" fmla="val 50000"/>
                <a:gd name="adj2" fmla="val 50000"/>
              </a:avLst>
            </a:prstGeom>
            <a:solidFill>
              <a:schemeClr val="accent1"/>
            </a:solidFill>
            <a:ln w="25400" algn="ctr">
              <a:solidFill>
                <a:srgbClr val="385D8A"/>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12" name="Freeform 11"/>
            <p:cNvSpPr/>
            <p:nvPr/>
          </p:nvSpPr>
          <p:spPr>
            <a:xfrm>
              <a:off x="2112963" y="1749425"/>
              <a:ext cx="1058862"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3"/>
            </a:lnRef>
            <a:fillRef idx="2">
              <a:schemeClr val="accent3"/>
            </a:fillRef>
            <a:effectRef idx="1">
              <a:schemeClr val="accent3"/>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3" name="Freeform 12"/>
            <p:cNvSpPr/>
            <p:nvPr/>
          </p:nvSpPr>
          <p:spPr>
            <a:xfrm>
              <a:off x="2112963" y="1625600"/>
              <a:ext cx="1058862"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dk1"/>
            </a:lnRef>
            <a:fillRef idx="2">
              <a:schemeClr val="dk1"/>
            </a:fillRef>
            <a:effectRef idx="1">
              <a:schemeClr val="dk1"/>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4" name="Freeform 13"/>
            <p:cNvSpPr/>
            <p:nvPr/>
          </p:nvSpPr>
          <p:spPr>
            <a:xfrm>
              <a:off x="2112963" y="1500188"/>
              <a:ext cx="1058862" cy="96837"/>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2"/>
            </a:lnRef>
            <a:fillRef idx="2">
              <a:schemeClr val="accent2"/>
            </a:fillRef>
            <a:effectRef idx="1">
              <a:schemeClr val="accent2"/>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5" name="Rectangle 55"/>
            <p:cNvSpPr>
              <a:spLocks noChangeArrowheads="1"/>
            </p:cNvSpPr>
            <p:nvPr/>
          </p:nvSpPr>
          <p:spPr bwMode="auto">
            <a:xfrm>
              <a:off x="3327400" y="736600"/>
              <a:ext cx="608013" cy="531813"/>
            </a:xfrm>
            <a:prstGeom prst="rect">
              <a:avLst/>
            </a:prstGeom>
            <a:solidFill>
              <a:schemeClr val="tx1"/>
            </a:solidFill>
            <a:ln w="25400" algn="ctr">
              <a:solidFill>
                <a:srgbClr val="000000"/>
              </a:solidFill>
              <a:miter lim="800000"/>
              <a:headEnd/>
              <a:tailEnd/>
            </a:ln>
          </p:spPr>
          <p:txBody>
            <a:bodyPr lIns="30477" tIns="15238" rIns="30477" bIns="15238" anchor="ctr"/>
            <a:lstStyle/>
            <a:p>
              <a:pPr algn="ctr" defTabSz="1358900"/>
              <a:r>
                <a:rPr lang="en-US" sz="1200" b="1">
                  <a:solidFill>
                    <a:srgbClr val="FFFFFF"/>
                  </a:solidFill>
                  <a:latin typeface="Calibri" pitchFamily="34" charset="0"/>
                </a:rPr>
                <a:t>Climate model</a:t>
              </a:r>
            </a:p>
          </p:txBody>
        </p:sp>
        <p:sp>
          <p:nvSpPr>
            <p:cNvPr id="16" name="Cross 58"/>
            <p:cNvSpPr>
              <a:spLocks noChangeArrowheads="1"/>
            </p:cNvSpPr>
            <p:nvPr/>
          </p:nvSpPr>
          <p:spPr bwMode="auto">
            <a:xfrm>
              <a:off x="2590800" y="1219200"/>
              <a:ext cx="125413" cy="130175"/>
            </a:xfrm>
            <a:prstGeom prst="plus">
              <a:avLst>
                <a:gd name="adj" fmla="val 25000"/>
              </a:avLst>
            </a:prstGeom>
            <a:solidFill>
              <a:schemeClr val="accent1"/>
            </a:solidFill>
            <a:ln w="25400" algn="ctr">
              <a:solidFill>
                <a:srgbClr val="385D8A"/>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17" name="Freeform 16"/>
            <p:cNvSpPr/>
            <p:nvPr/>
          </p:nvSpPr>
          <p:spPr>
            <a:xfrm>
              <a:off x="4165600" y="1092200"/>
              <a:ext cx="1058863"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p:spPr>
          <p:style>
            <a:lnRef idx="1">
              <a:schemeClr val="accent6"/>
            </a:lnRef>
            <a:fillRef idx="2">
              <a:schemeClr val="accent6"/>
            </a:fillRef>
            <a:effectRef idx="1">
              <a:schemeClr val="accent6"/>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8" name="Freeform 17"/>
            <p:cNvSpPr/>
            <p:nvPr/>
          </p:nvSpPr>
          <p:spPr>
            <a:xfrm>
              <a:off x="4165600" y="965200"/>
              <a:ext cx="1058863"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9" name="Freeform 18"/>
            <p:cNvSpPr/>
            <p:nvPr/>
          </p:nvSpPr>
          <p:spPr>
            <a:xfrm>
              <a:off x="4165600" y="838200"/>
              <a:ext cx="1058863"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6200000" scaled="1"/>
              <a:tileRect/>
            </a:gradFill>
          </p:spPr>
          <p:style>
            <a:lnRef idx="1">
              <a:schemeClr val="accent4"/>
            </a:lnRef>
            <a:fillRef idx="2">
              <a:schemeClr val="accent4"/>
            </a:fillRef>
            <a:effectRef idx="1">
              <a:schemeClr val="accent4"/>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20" name="Right Arrow 62"/>
            <p:cNvSpPr>
              <a:spLocks noChangeArrowheads="1"/>
            </p:cNvSpPr>
            <p:nvPr/>
          </p:nvSpPr>
          <p:spPr bwMode="auto">
            <a:xfrm>
              <a:off x="3962400" y="939800"/>
              <a:ext cx="155575" cy="195263"/>
            </a:xfrm>
            <a:prstGeom prst="rightArrow">
              <a:avLst>
                <a:gd name="adj1" fmla="val 50000"/>
                <a:gd name="adj2" fmla="val 50000"/>
              </a:avLst>
            </a:prstGeom>
            <a:solidFill>
              <a:schemeClr val="accent1"/>
            </a:solidFill>
            <a:ln w="25400" algn="ctr">
              <a:solidFill>
                <a:srgbClr val="385D8A"/>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21" name="TextBox 63"/>
            <p:cNvSpPr txBox="1">
              <a:spLocks noChangeArrowheads="1"/>
            </p:cNvSpPr>
            <p:nvPr/>
          </p:nvSpPr>
          <p:spPr bwMode="auto">
            <a:xfrm>
              <a:off x="2260600" y="1346200"/>
              <a:ext cx="809625" cy="336550"/>
            </a:xfrm>
            <a:prstGeom prst="rect">
              <a:avLst/>
            </a:prstGeom>
            <a:noFill/>
            <a:ln w="9525">
              <a:noFill/>
              <a:miter lim="800000"/>
              <a:headEnd/>
              <a:tailEnd/>
            </a:ln>
          </p:spPr>
          <p:txBody>
            <a:bodyPr lIns="30477" tIns="15238" rIns="30477" bIns="15238">
              <a:spAutoFit/>
            </a:bodyPr>
            <a:lstStyle/>
            <a:p>
              <a:pPr algn="ctr" defTabSz="1358900"/>
              <a:r>
                <a:rPr lang="en-US" sz="1000" b="1" u="sng">
                  <a:latin typeface="Calibri" pitchFamily="34" charset="0"/>
                </a:rPr>
                <a:t>Static layers</a:t>
              </a:r>
            </a:p>
            <a:p>
              <a:pPr algn="ctr" defTabSz="1358900"/>
              <a:endParaRPr lang="en-US" sz="1000" b="1">
                <a:latin typeface="Calibri" pitchFamily="34" charset="0"/>
              </a:endParaRPr>
            </a:p>
          </p:txBody>
        </p:sp>
        <p:sp>
          <p:nvSpPr>
            <p:cNvPr id="22" name="Freeform 21"/>
            <p:cNvSpPr/>
            <p:nvPr/>
          </p:nvSpPr>
          <p:spPr>
            <a:xfrm>
              <a:off x="4148138" y="1749425"/>
              <a:ext cx="1058862"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3"/>
            </a:lnRef>
            <a:fillRef idx="2">
              <a:schemeClr val="accent3"/>
            </a:fillRef>
            <a:effectRef idx="1">
              <a:schemeClr val="accent3"/>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23" name="Freeform 22"/>
            <p:cNvSpPr/>
            <p:nvPr/>
          </p:nvSpPr>
          <p:spPr>
            <a:xfrm>
              <a:off x="4148138" y="1625600"/>
              <a:ext cx="1058862"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dk1"/>
            </a:lnRef>
            <a:fillRef idx="2">
              <a:schemeClr val="dk1"/>
            </a:fillRef>
            <a:effectRef idx="1">
              <a:schemeClr val="dk1"/>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24" name="Freeform 23"/>
            <p:cNvSpPr/>
            <p:nvPr/>
          </p:nvSpPr>
          <p:spPr>
            <a:xfrm>
              <a:off x="4148138" y="1500188"/>
              <a:ext cx="1058862" cy="96837"/>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2"/>
            </a:lnRef>
            <a:fillRef idx="2">
              <a:schemeClr val="accent2"/>
            </a:fillRef>
            <a:effectRef idx="1">
              <a:schemeClr val="accent2"/>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25" name="Cross 67"/>
            <p:cNvSpPr>
              <a:spLocks noChangeArrowheads="1"/>
            </p:cNvSpPr>
            <p:nvPr/>
          </p:nvSpPr>
          <p:spPr bwMode="auto">
            <a:xfrm>
              <a:off x="4597400" y="1219200"/>
              <a:ext cx="125413" cy="130175"/>
            </a:xfrm>
            <a:prstGeom prst="plus">
              <a:avLst>
                <a:gd name="adj" fmla="val 25000"/>
              </a:avLst>
            </a:prstGeom>
            <a:solidFill>
              <a:schemeClr val="accent1"/>
            </a:solidFill>
            <a:ln w="25400" algn="ctr">
              <a:solidFill>
                <a:srgbClr val="385D8A"/>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26" name="TextBox 71"/>
            <p:cNvSpPr txBox="1">
              <a:spLocks noChangeArrowheads="1"/>
            </p:cNvSpPr>
            <p:nvPr/>
          </p:nvSpPr>
          <p:spPr bwMode="auto">
            <a:xfrm>
              <a:off x="508000" y="2001838"/>
              <a:ext cx="1115099" cy="548961"/>
            </a:xfrm>
            <a:prstGeom prst="rect">
              <a:avLst/>
            </a:prstGeom>
            <a:noFill/>
            <a:ln w="9525">
              <a:noFill/>
              <a:miter lim="800000"/>
              <a:headEnd/>
              <a:tailEnd/>
            </a:ln>
          </p:spPr>
          <p:txBody>
            <a:bodyPr wrap="square" lIns="30477" tIns="15238" rIns="30477" bIns="15238">
              <a:spAutoFit/>
            </a:bodyPr>
            <a:lstStyle/>
            <a:p>
              <a:pPr defTabSz="1358900">
                <a:lnSpc>
                  <a:spcPct val="90000"/>
                </a:lnSpc>
                <a:defRPr/>
              </a:pPr>
              <a:r>
                <a:rPr lang="en-US" sz="1200" b="1" dirty="0">
                  <a:effectLst>
                    <a:outerShdw blurRad="38100" dist="38100" dir="2700000" algn="tl">
                      <a:srgbClr val="C0C0C0"/>
                    </a:outerShdw>
                  </a:effectLst>
                  <a:latin typeface="Arial" charset="0"/>
                  <a:cs typeface="Arial" charset="0"/>
                </a:rPr>
                <a:t>Current occurrences</a:t>
              </a:r>
            </a:p>
          </p:txBody>
        </p:sp>
        <p:sp>
          <p:nvSpPr>
            <p:cNvPr id="27" name="TextBox 72"/>
            <p:cNvSpPr txBox="1">
              <a:spLocks noChangeArrowheads="1"/>
            </p:cNvSpPr>
            <p:nvPr/>
          </p:nvSpPr>
          <p:spPr bwMode="auto">
            <a:xfrm>
              <a:off x="6477000" y="2362200"/>
              <a:ext cx="2438400" cy="396875"/>
            </a:xfrm>
            <a:prstGeom prst="rect">
              <a:avLst/>
            </a:prstGeom>
            <a:noFill/>
            <a:ln w="9525">
              <a:noFill/>
              <a:miter lim="800000"/>
              <a:headEnd/>
              <a:tailEnd/>
            </a:ln>
          </p:spPr>
          <p:txBody>
            <a:bodyPr lIns="30477" tIns="15238" rIns="30477" bIns="15238">
              <a:spAutoFit/>
            </a:bodyPr>
            <a:lstStyle/>
            <a:p>
              <a:pPr defTabSz="1358900">
                <a:defRPr/>
              </a:pPr>
              <a:r>
                <a:rPr lang="en-US" sz="1200" b="1">
                  <a:effectLst>
                    <a:outerShdw blurRad="38100" dist="38100" dir="2700000" algn="tl">
                      <a:srgbClr val="C0C0C0"/>
                    </a:outerShdw>
                  </a:effectLst>
                  <a:latin typeface="Arial" charset="0"/>
                  <a:cs typeface="Arial" charset="0"/>
                </a:rPr>
                <a:t>Future projected species  habitat (time series of maps)</a:t>
              </a:r>
            </a:p>
          </p:txBody>
        </p:sp>
        <p:sp>
          <p:nvSpPr>
            <p:cNvPr id="28" name="TextBox 73"/>
            <p:cNvSpPr txBox="1">
              <a:spLocks noChangeArrowheads="1"/>
            </p:cNvSpPr>
            <p:nvPr/>
          </p:nvSpPr>
          <p:spPr bwMode="auto">
            <a:xfrm>
              <a:off x="2082800" y="1905000"/>
              <a:ext cx="1498600" cy="579438"/>
            </a:xfrm>
            <a:prstGeom prst="rect">
              <a:avLst/>
            </a:prstGeom>
            <a:noFill/>
            <a:ln w="9525">
              <a:noFill/>
              <a:miter lim="800000"/>
              <a:headEnd/>
              <a:tailEnd/>
            </a:ln>
          </p:spPr>
          <p:txBody>
            <a:bodyPr lIns="30477" tIns="15238" rIns="30477" bIns="15238">
              <a:spAutoFit/>
            </a:bodyPr>
            <a:lstStyle/>
            <a:p>
              <a:pPr defTabSz="1358900"/>
              <a:r>
                <a:rPr lang="en-US" sz="1200" b="1">
                  <a:cs typeface="Arial" pitchFamily="34" charset="0"/>
                </a:rPr>
                <a:t>Current environmental conditions</a:t>
              </a:r>
            </a:p>
          </p:txBody>
        </p:sp>
        <p:sp>
          <p:nvSpPr>
            <p:cNvPr id="29" name="TextBox 74"/>
            <p:cNvSpPr txBox="1">
              <a:spLocks noChangeArrowheads="1"/>
            </p:cNvSpPr>
            <p:nvPr/>
          </p:nvSpPr>
          <p:spPr bwMode="auto">
            <a:xfrm>
              <a:off x="4114800" y="1930400"/>
              <a:ext cx="1371600" cy="396875"/>
            </a:xfrm>
            <a:prstGeom prst="rect">
              <a:avLst/>
            </a:prstGeom>
            <a:noFill/>
            <a:ln w="9525">
              <a:noFill/>
              <a:miter lim="800000"/>
              <a:headEnd/>
              <a:tailEnd/>
            </a:ln>
          </p:spPr>
          <p:txBody>
            <a:bodyPr lIns="30477" tIns="15238" rIns="30477" bIns="15238">
              <a:spAutoFit/>
            </a:bodyPr>
            <a:lstStyle/>
            <a:p>
              <a:pPr defTabSz="1358900"/>
              <a:r>
                <a:rPr lang="en-US" sz="1200" b="1">
                  <a:cs typeface="Arial" pitchFamily="34" charset="0"/>
                </a:rPr>
                <a:t>Projected future conditions</a:t>
              </a:r>
            </a:p>
          </p:txBody>
        </p:sp>
        <p:sp>
          <p:nvSpPr>
            <p:cNvPr id="30" name="Rectangle 81"/>
            <p:cNvSpPr>
              <a:spLocks noChangeArrowheads="1"/>
            </p:cNvSpPr>
            <p:nvPr/>
          </p:nvSpPr>
          <p:spPr bwMode="auto">
            <a:xfrm>
              <a:off x="4114800" y="711200"/>
              <a:ext cx="1143000" cy="1193800"/>
            </a:xfrm>
            <a:prstGeom prst="rect">
              <a:avLst/>
            </a:prstGeom>
            <a:noFill/>
            <a:ln w="25400" algn="ctr">
              <a:solidFill>
                <a:srgbClr val="BFBFBF"/>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31" name="TextBox 112"/>
            <p:cNvSpPr txBox="1">
              <a:spLocks noChangeArrowheads="1"/>
            </p:cNvSpPr>
            <p:nvPr/>
          </p:nvSpPr>
          <p:spPr bwMode="auto">
            <a:xfrm>
              <a:off x="230188" y="1981200"/>
              <a:ext cx="381000" cy="304800"/>
            </a:xfrm>
            <a:prstGeom prst="rect">
              <a:avLst/>
            </a:prstGeom>
            <a:noFill/>
            <a:ln w="9525">
              <a:noFill/>
              <a:miter lim="800000"/>
              <a:headEnd/>
              <a:tailEnd/>
            </a:ln>
          </p:spPr>
          <p:txBody>
            <a:bodyPr lIns="30477" tIns="15238" rIns="30477" bIns="15238">
              <a:spAutoFit/>
            </a:bodyPr>
            <a:lstStyle/>
            <a:p>
              <a:pPr algn="ctr" defTabSz="1358900"/>
              <a:r>
                <a:rPr lang="en-US" b="1">
                  <a:solidFill>
                    <a:srgbClr val="604A7B"/>
                  </a:solidFill>
                  <a:latin typeface="Calibri" pitchFamily="34" charset="0"/>
                </a:rPr>
                <a:t>1.</a:t>
              </a:r>
            </a:p>
          </p:txBody>
        </p:sp>
        <p:sp>
          <p:nvSpPr>
            <p:cNvPr id="32" name="TextBox 113"/>
            <p:cNvSpPr txBox="1">
              <a:spLocks noChangeArrowheads="1"/>
            </p:cNvSpPr>
            <p:nvPr/>
          </p:nvSpPr>
          <p:spPr bwMode="auto">
            <a:xfrm>
              <a:off x="1828800" y="2006600"/>
              <a:ext cx="254000" cy="304800"/>
            </a:xfrm>
            <a:prstGeom prst="rect">
              <a:avLst/>
            </a:prstGeom>
            <a:noFill/>
            <a:ln w="9525">
              <a:noFill/>
              <a:miter lim="800000"/>
              <a:headEnd/>
              <a:tailEnd/>
            </a:ln>
          </p:spPr>
          <p:txBody>
            <a:bodyPr lIns="30477" tIns="15238" rIns="30477" bIns="15238">
              <a:spAutoFit/>
            </a:bodyPr>
            <a:lstStyle/>
            <a:p>
              <a:pPr algn="ctr" defTabSz="1358900"/>
              <a:r>
                <a:rPr lang="en-US" b="1">
                  <a:solidFill>
                    <a:srgbClr val="604A7B"/>
                  </a:solidFill>
                  <a:latin typeface="Calibri" pitchFamily="34" charset="0"/>
                </a:rPr>
                <a:t>2.</a:t>
              </a:r>
            </a:p>
          </p:txBody>
        </p:sp>
        <p:sp>
          <p:nvSpPr>
            <p:cNvPr id="33" name="TextBox 114"/>
            <p:cNvSpPr txBox="1">
              <a:spLocks noChangeArrowheads="1"/>
            </p:cNvSpPr>
            <p:nvPr/>
          </p:nvSpPr>
          <p:spPr bwMode="auto">
            <a:xfrm>
              <a:off x="3810000" y="1930400"/>
              <a:ext cx="304800" cy="304800"/>
            </a:xfrm>
            <a:prstGeom prst="rect">
              <a:avLst/>
            </a:prstGeom>
            <a:noFill/>
            <a:ln w="9525">
              <a:noFill/>
              <a:miter lim="800000"/>
              <a:headEnd/>
              <a:tailEnd/>
            </a:ln>
          </p:spPr>
          <p:txBody>
            <a:bodyPr lIns="30477" tIns="15238" rIns="30477" bIns="15238">
              <a:spAutoFit/>
            </a:bodyPr>
            <a:lstStyle/>
            <a:p>
              <a:pPr algn="ctr" defTabSz="1358900"/>
              <a:r>
                <a:rPr lang="en-US" b="1">
                  <a:solidFill>
                    <a:srgbClr val="604A7B"/>
                  </a:solidFill>
                  <a:latin typeface="Calibri" pitchFamily="34" charset="0"/>
                </a:rPr>
                <a:t>3.</a:t>
              </a:r>
            </a:p>
          </p:txBody>
        </p:sp>
        <p:sp>
          <p:nvSpPr>
            <p:cNvPr id="34" name="TextBox 115"/>
            <p:cNvSpPr txBox="1">
              <a:spLocks noChangeArrowheads="1"/>
            </p:cNvSpPr>
            <p:nvPr/>
          </p:nvSpPr>
          <p:spPr bwMode="auto">
            <a:xfrm>
              <a:off x="6248400" y="2362200"/>
              <a:ext cx="279400" cy="304800"/>
            </a:xfrm>
            <a:prstGeom prst="rect">
              <a:avLst/>
            </a:prstGeom>
            <a:noFill/>
            <a:ln w="9525">
              <a:noFill/>
              <a:miter lim="800000"/>
              <a:headEnd/>
              <a:tailEnd/>
            </a:ln>
          </p:spPr>
          <p:txBody>
            <a:bodyPr lIns="30477" tIns="15238" rIns="30477" bIns="15238">
              <a:spAutoFit/>
            </a:bodyPr>
            <a:lstStyle/>
            <a:p>
              <a:pPr algn="ctr" defTabSz="1358900"/>
              <a:r>
                <a:rPr lang="en-US" b="1">
                  <a:solidFill>
                    <a:srgbClr val="604A7B"/>
                  </a:solidFill>
                  <a:latin typeface="Calibri" pitchFamily="34" charset="0"/>
                </a:rPr>
                <a:t>4.</a:t>
              </a:r>
            </a:p>
          </p:txBody>
        </p:sp>
        <p:grpSp>
          <p:nvGrpSpPr>
            <p:cNvPr id="4" name="Group 81"/>
            <p:cNvGrpSpPr>
              <a:grpSpLocks/>
            </p:cNvGrpSpPr>
            <p:nvPr/>
          </p:nvGrpSpPr>
          <p:grpSpPr bwMode="auto">
            <a:xfrm>
              <a:off x="6629400" y="688975"/>
              <a:ext cx="2057400" cy="1597025"/>
              <a:chOff x="3768" y="6147"/>
              <a:chExt cx="1944" cy="1509"/>
            </a:xfrm>
          </p:grpSpPr>
          <p:pic>
            <p:nvPicPr>
              <p:cNvPr id="41" name="Picture 82"/>
              <p:cNvPicPr>
                <a:picLocks noChangeAspect="1" noChangeArrowheads="1"/>
              </p:cNvPicPr>
              <p:nvPr/>
            </p:nvPicPr>
            <p:blipFill>
              <a:blip r:embed="rId3" cstate="print"/>
              <a:srcRect l="11087" t="5171" r="11087" b="12067"/>
              <a:stretch>
                <a:fillRect/>
              </a:stretch>
            </p:blipFill>
            <p:spPr bwMode="auto">
              <a:xfrm>
                <a:off x="4848" y="6167"/>
                <a:ext cx="861" cy="1177"/>
              </a:xfrm>
              <a:prstGeom prst="rect">
                <a:avLst/>
              </a:prstGeom>
              <a:noFill/>
              <a:ln w="25400">
                <a:solidFill>
                  <a:srgbClr val="FF6600"/>
                </a:solidFill>
                <a:miter lim="800000"/>
                <a:headEnd/>
                <a:tailEnd/>
              </a:ln>
            </p:spPr>
          </p:pic>
          <p:sp>
            <p:nvSpPr>
              <p:cNvPr id="42" name="Text Box 83"/>
              <p:cNvSpPr txBox="1">
                <a:spLocks noChangeArrowheads="1"/>
              </p:cNvSpPr>
              <p:nvPr/>
            </p:nvSpPr>
            <p:spPr bwMode="auto">
              <a:xfrm>
                <a:off x="5376" y="6147"/>
                <a:ext cx="336" cy="173"/>
              </a:xfrm>
              <a:prstGeom prst="rect">
                <a:avLst/>
              </a:prstGeom>
              <a:noFill/>
              <a:ln w="9525">
                <a:noFill/>
                <a:miter lim="800000"/>
                <a:headEnd/>
                <a:tailEnd/>
              </a:ln>
            </p:spPr>
            <p:txBody>
              <a:bodyPr lIns="30477" tIns="15238" rIns="30477" bIns="15238">
                <a:spAutoFit/>
              </a:bodyPr>
              <a:lstStyle/>
              <a:p>
                <a:pPr defTabSz="352425"/>
                <a:r>
                  <a:rPr lang="en-US" sz="1000" b="1">
                    <a:solidFill>
                      <a:srgbClr val="FF6600"/>
                    </a:solidFill>
                  </a:rPr>
                  <a:t>2100</a:t>
                </a:r>
              </a:p>
            </p:txBody>
          </p:sp>
          <p:pic>
            <p:nvPicPr>
              <p:cNvPr id="43" name="Picture 84"/>
              <p:cNvPicPr>
                <a:picLocks noChangeAspect="1" noChangeArrowheads="1"/>
              </p:cNvPicPr>
              <p:nvPr/>
            </p:nvPicPr>
            <p:blipFill>
              <a:blip r:embed="rId3" cstate="print"/>
              <a:srcRect l="11087" t="5171" r="11087" b="12067"/>
              <a:stretch>
                <a:fillRect/>
              </a:stretch>
            </p:blipFill>
            <p:spPr bwMode="auto">
              <a:xfrm>
                <a:off x="4224" y="6243"/>
                <a:ext cx="861" cy="1177"/>
              </a:xfrm>
              <a:prstGeom prst="rect">
                <a:avLst/>
              </a:prstGeom>
              <a:noFill/>
              <a:ln w="25400">
                <a:solidFill>
                  <a:srgbClr val="FF6600"/>
                </a:solidFill>
                <a:miter lim="800000"/>
                <a:headEnd/>
                <a:tailEnd/>
              </a:ln>
            </p:spPr>
          </p:pic>
          <p:pic>
            <p:nvPicPr>
              <p:cNvPr id="44" name="Picture 85"/>
              <p:cNvPicPr>
                <a:picLocks noChangeAspect="1" noChangeArrowheads="1"/>
              </p:cNvPicPr>
              <p:nvPr/>
            </p:nvPicPr>
            <p:blipFill>
              <a:blip r:embed="rId3" cstate="print"/>
              <a:srcRect l="11087" t="5171" r="11087" b="12067"/>
              <a:stretch>
                <a:fillRect/>
              </a:stretch>
            </p:blipFill>
            <p:spPr bwMode="auto">
              <a:xfrm>
                <a:off x="4152" y="6279"/>
                <a:ext cx="861" cy="1177"/>
              </a:xfrm>
              <a:prstGeom prst="rect">
                <a:avLst/>
              </a:prstGeom>
              <a:noFill/>
              <a:ln w="25400">
                <a:solidFill>
                  <a:srgbClr val="FF6600"/>
                </a:solidFill>
                <a:miter lim="800000"/>
                <a:headEnd/>
                <a:tailEnd/>
              </a:ln>
            </p:spPr>
          </p:pic>
          <p:pic>
            <p:nvPicPr>
              <p:cNvPr id="45" name="Picture 86"/>
              <p:cNvPicPr>
                <a:picLocks noChangeAspect="1" noChangeArrowheads="1"/>
              </p:cNvPicPr>
              <p:nvPr/>
            </p:nvPicPr>
            <p:blipFill>
              <a:blip r:embed="rId3" cstate="print"/>
              <a:srcRect l="11087" t="5171" r="11087" b="12067"/>
              <a:stretch>
                <a:fillRect/>
              </a:stretch>
            </p:blipFill>
            <p:spPr bwMode="auto">
              <a:xfrm>
                <a:off x="4080" y="6315"/>
                <a:ext cx="861" cy="1177"/>
              </a:xfrm>
              <a:prstGeom prst="rect">
                <a:avLst/>
              </a:prstGeom>
              <a:noFill/>
              <a:ln w="25400">
                <a:solidFill>
                  <a:srgbClr val="FF6600"/>
                </a:solidFill>
                <a:miter lim="800000"/>
                <a:headEnd/>
                <a:tailEnd/>
              </a:ln>
            </p:spPr>
          </p:pic>
          <p:pic>
            <p:nvPicPr>
              <p:cNvPr id="46" name="Picture 87"/>
              <p:cNvPicPr>
                <a:picLocks noChangeAspect="1" noChangeArrowheads="1"/>
              </p:cNvPicPr>
              <p:nvPr/>
            </p:nvPicPr>
            <p:blipFill>
              <a:blip r:embed="rId3" cstate="print"/>
              <a:srcRect l="11087" t="5171" r="11087" b="12067"/>
              <a:stretch>
                <a:fillRect/>
              </a:stretch>
            </p:blipFill>
            <p:spPr bwMode="auto">
              <a:xfrm>
                <a:off x="4008" y="6351"/>
                <a:ext cx="861" cy="1177"/>
              </a:xfrm>
              <a:prstGeom prst="rect">
                <a:avLst/>
              </a:prstGeom>
              <a:noFill/>
              <a:ln w="25400">
                <a:solidFill>
                  <a:srgbClr val="FF6600"/>
                </a:solidFill>
                <a:miter lim="800000"/>
                <a:headEnd/>
                <a:tailEnd/>
              </a:ln>
            </p:spPr>
          </p:pic>
          <p:pic>
            <p:nvPicPr>
              <p:cNvPr id="47" name="Picture 88"/>
              <p:cNvPicPr>
                <a:picLocks noChangeAspect="1" noChangeArrowheads="1"/>
              </p:cNvPicPr>
              <p:nvPr/>
            </p:nvPicPr>
            <p:blipFill>
              <a:blip r:embed="rId3" cstate="print"/>
              <a:srcRect l="11087" t="5171" r="11087" b="12067"/>
              <a:stretch>
                <a:fillRect/>
              </a:stretch>
            </p:blipFill>
            <p:spPr bwMode="auto">
              <a:xfrm>
                <a:off x="3936" y="6387"/>
                <a:ext cx="861" cy="1177"/>
              </a:xfrm>
              <a:prstGeom prst="rect">
                <a:avLst/>
              </a:prstGeom>
              <a:noFill/>
              <a:ln w="25400">
                <a:solidFill>
                  <a:srgbClr val="FF6600"/>
                </a:solidFill>
                <a:miter lim="800000"/>
                <a:headEnd/>
                <a:tailEnd/>
              </a:ln>
            </p:spPr>
          </p:pic>
          <p:pic>
            <p:nvPicPr>
              <p:cNvPr id="48" name="Picture 89"/>
              <p:cNvPicPr>
                <a:picLocks noChangeAspect="1" noChangeArrowheads="1"/>
              </p:cNvPicPr>
              <p:nvPr/>
            </p:nvPicPr>
            <p:blipFill>
              <a:blip r:embed="rId3" cstate="print"/>
              <a:srcRect l="11087" t="5171" r="11087" b="12067"/>
              <a:stretch>
                <a:fillRect/>
              </a:stretch>
            </p:blipFill>
            <p:spPr bwMode="auto">
              <a:xfrm>
                <a:off x="3864" y="6423"/>
                <a:ext cx="861" cy="1177"/>
              </a:xfrm>
              <a:prstGeom prst="rect">
                <a:avLst/>
              </a:prstGeom>
              <a:noFill/>
              <a:ln w="25400">
                <a:solidFill>
                  <a:srgbClr val="FF6600"/>
                </a:solidFill>
                <a:miter lim="800000"/>
                <a:headEnd/>
                <a:tailEnd/>
              </a:ln>
            </p:spPr>
          </p:pic>
          <p:grpSp>
            <p:nvGrpSpPr>
              <p:cNvPr id="5" name="Group 90"/>
              <p:cNvGrpSpPr>
                <a:grpSpLocks/>
              </p:cNvGrpSpPr>
              <p:nvPr/>
            </p:nvGrpSpPr>
            <p:grpSpPr bwMode="auto">
              <a:xfrm>
                <a:off x="3768" y="6459"/>
                <a:ext cx="888" cy="1197"/>
                <a:chOff x="9696" y="14406"/>
                <a:chExt cx="1776" cy="2395"/>
              </a:xfrm>
            </p:grpSpPr>
            <p:pic>
              <p:nvPicPr>
                <p:cNvPr id="50" name="Picture 91"/>
                <p:cNvPicPr>
                  <a:picLocks noChangeAspect="1" noChangeArrowheads="1"/>
                </p:cNvPicPr>
                <p:nvPr/>
              </p:nvPicPr>
              <p:blipFill>
                <a:blip r:embed="rId4" cstate="print"/>
                <a:srcRect l="11113" t="5171" r="11113" b="12067"/>
                <a:stretch>
                  <a:fillRect/>
                </a:stretch>
              </p:blipFill>
              <p:spPr bwMode="auto">
                <a:xfrm>
                  <a:off x="9696" y="14448"/>
                  <a:ext cx="1716" cy="2353"/>
                </a:xfrm>
                <a:prstGeom prst="rect">
                  <a:avLst/>
                </a:prstGeom>
                <a:noFill/>
                <a:ln w="25400">
                  <a:solidFill>
                    <a:srgbClr val="FF6600"/>
                  </a:solidFill>
                  <a:miter lim="800000"/>
                  <a:headEnd/>
                  <a:tailEnd/>
                </a:ln>
              </p:spPr>
            </p:pic>
            <p:sp>
              <p:nvSpPr>
                <p:cNvPr id="51" name="Text Box 92"/>
                <p:cNvSpPr txBox="1">
                  <a:spLocks noChangeArrowheads="1"/>
                </p:cNvSpPr>
                <p:nvPr/>
              </p:nvSpPr>
              <p:spPr bwMode="auto">
                <a:xfrm>
                  <a:off x="10790" y="14406"/>
                  <a:ext cx="682" cy="346"/>
                </a:xfrm>
                <a:prstGeom prst="rect">
                  <a:avLst/>
                </a:prstGeom>
                <a:noFill/>
                <a:ln w="9525">
                  <a:noFill/>
                  <a:miter lim="800000"/>
                  <a:headEnd/>
                  <a:tailEnd/>
                </a:ln>
              </p:spPr>
              <p:txBody>
                <a:bodyPr lIns="30477" tIns="15238" rIns="30477" bIns="15238">
                  <a:spAutoFit/>
                </a:bodyPr>
                <a:lstStyle/>
                <a:p>
                  <a:pPr defTabSz="352425"/>
                  <a:r>
                    <a:rPr lang="en-US" sz="1000" b="1">
                      <a:solidFill>
                        <a:srgbClr val="FF6600"/>
                      </a:solidFill>
                    </a:rPr>
                    <a:t>2010</a:t>
                  </a:r>
                </a:p>
              </p:txBody>
            </p:sp>
          </p:grpSp>
        </p:grpSp>
        <p:sp>
          <p:nvSpPr>
            <p:cNvPr id="36" name="AutoShape 112"/>
            <p:cNvSpPr>
              <a:spLocks noChangeArrowheads="1"/>
            </p:cNvSpPr>
            <p:nvPr/>
          </p:nvSpPr>
          <p:spPr bwMode="auto">
            <a:xfrm>
              <a:off x="3276600" y="1600200"/>
              <a:ext cx="787400" cy="228600"/>
            </a:xfrm>
            <a:prstGeom prst="rightArrow">
              <a:avLst>
                <a:gd name="adj1" fmla="val 50000"/>
                <a:gd name="adj2" fmla="val 86111"/>
              </a:avLst>
            </a:prstGeom>
            <a:solidFill>
              <a:schemeClr val="accent1"/>
            </a:solidFill>
            <a:ln w="9525">
              <a:solidFill>
                <a:schemeClr val="tx1"/>
              </a:solidFill>
              <a:miter lim="800000"/>
              <a:headEnd/>
              <a:tailEnd/>
            </a:ln>
          </p:spPr>
          <p:txBody>
            <a:bodyPr wrap="none" anchor="ctr"/>
            <a:lstStyle/>
            <a:p>
              <a:endParaRPr lang="en-US"/>
            </a:p>
          </p:txBody>
        </p:sp>
        <p:grpSp>
          <p:nvGrpSpPr>
            <p:cNvPr id="35" name="Group 120"/>
            <p:cNvGrpSpPr>
              <a:grpSpLocks/>
            </p:cNvGrpSpPr>
            <p:nvPr/>
          </p:nvGrpSpPr>
          <p:grpSpPr bwMode="auto">
            <a:xfrm>
              <a:off x="5410200" y="1219200"/>
              <a:ext cx="1066800" cy="406400"/>
              <a:chOff x="3360" y="768"/>
              <a:chExt cx="672" cy="256"/>
            </a:xfrm>
          </p:grpSpPr>
          <p:sp>
            <p:nvSpPr>
              <p:cNvPr id="39" name="AutoShape 113"/>
              <p:cNvSpPr>
                <a:spLocks noChangeArrowheads="1"/>
              </p:cNvSpPr>
              <p:nvPr/>
            </p:nvSpPr>
            <p:spPr bwMode="auto">
              <a:xfrm rot="-5400000">
                <a:off x="3568" y="560"/>
                <a:ext cx="256" cy="672"/>
              </a:xfrm>
              <a:prstGeom prst="downArrow">
                <a:avLst>
                  <a:gd name="adj1" fmla="val 54694"/>
                  <a:gd name="adj2" fmla="val 52354"/>
                </a:avLst>
              </a:prstGeom>
              <a:solidFill>
                <a:schemeClr val="accent1"/>
              </a:solidFill>
              <a:ln w="9525">
                <a:solidFill>
                  <a:schemeClr val="tx1"/>
                </a:solidFill>
                <a:miter lim="800000"/>
                <a:headEnd/>
                <a:tailEnd/>
              </a:ln>
            </p:spPr>
            <p:txBody>
              <a:bodyPr vert="eaVert" wrap="none" anchor="ctr"/>
              <a:lstStyle/>
              <a:p>
                <a:endParaRPr lang="en-US"/>
              </a:p>
            </p:txBody>
          </p:sp>
          <p:sp>
            <p:nvSpPr>
              <p:cNvPr id="40" name="Rectangle 55"/>
              <p:cNvSpPr>
                <a:spLocks noChangeArrowheads="1"/>
              </p:cNvSpPr>
              <p:nvPr/>
            </p:nvSpPr>
            <p:spPr bwMode="auto">
              <a:xfrm>
                <a:off x="3470" y="768"/>
                <a:ext cx="336" cy="240"/>
              </a:xfrm>
              <a:prstGeom prst="rect">
                <a:avLst/>
              </a:prstGeom>
              <a:solidFill>
                <a:schemeClr val="tx1"/>
              </a:solidFill>
              <a:ln w="25400" algn="ctr">
                <a:solidFill>
                  <a:srgbClr val="000000"/>
                </a:solidFill>
                <a:miter lim="800000"/>
                <a:headEnd/>
                <a:tailEnd/>
              </a:ln>
            </p:spPr>
            <p:txBody>
              <a:bodyPr lIns="30477" tIns="15238" rIns="30477" bIns="15238" anchor="ctr"/>
              <a:lstStyle/>
              <a:p>
                <a:pPr algn="ctr" defTabSz="1358900"/>
                <a:r>
                  <a:rPr lang="en-US" sz="1600" b="1">
                    <a:solidFill>
                      <a:srgbClr val="FFFFFF"/>
                    </a:solidFill>
                    <a:latin typeface="Calibri" pitchFamily="34" charset="0"/>
                  </a:rPr>
                  <a:t>SDM</a:t>
                </a:r>
              </a:p>
            </p:txBody>
          </p:sp>
        </p:grpSp>
        <p:sp>
          <p:nvSpPr>
            <p:cNvPr id="38" name="AutoShape 122"/>
            <p:cNvSpPr>
              <a:spLocks noChangeArrowheads="1"/>
            </p:cNvSpPr>
            <p:nvPr/>
          </p:nvSpPr>
          <p:spPr bwMode="auto">
            <a:xfrm>
              <a:off x="1436688" y="1208088"/>
              <a:ext cx="479425" cy="455612"/>
            </a:xfrm>
            <a:prstGeom prst="plus">
              <a:avLst>
                <a:gd name="adj" fmla="val 36981"/>
              </a:avLst>
            </a:prstGeom>
            <a:solidFill>
              <a:schemeClr val="accent1"/>
            </a:solidFill>
            <a:ln w="9525">
              <a:solidFill>
                <a:schemeClr val="tx1"/>
              </a:solidFill>
              <a:miter lim="800000"/>
              <a:headEnd/>
              <a:tailEnd/>
            </a:ln>
          </p:spPr>
          <p:txBody>
            <a:bodyPr wrap="none" anchor="ctr"/>
            <a:lstStyle/>
            <a:p>
              <a:endParaRPr lang="en-US"/>
            </a:p>
          </p:txBody>
        </p:sp>
      </p:grpSp>
      <p:pic>
        <p:nvPicPr>
          <p:cNvPr id="73" name="Picture 72" descr="C:\Users\Jorge\Documents\My Papers\climate change\Figure 3. Panel.jpg"/>
          <p:cNvPicPr/>
          <p:nvPr/>
        </p:nvPicPr>
        <p:blipFill>
          <a:blip r:embed="rId5"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t="50449" b="-1611"/>
          <a:stretch>
            <a:fillRect/>
          </a:stretch>
        </p:blipFill>
        <p:spPr bwMode="auto">
          <a:xfrm>
            <a:off x="2819400" y="2362200"/>
            <a:ext cx="5791200" cy="4267200"/>
          </a:xfrm>
          <a:prstGeom prst="rect">
            <a:avLst/>
          </a:prstGeom>
          <a:noFill/>
          <a:ln>
            <a:noFill/>
          </a:ln>
        </p:spPr>
      </p:pic>
      <p:sp>
        <p:nvSpPr>
          <p:cNvPr id="75" name="TextBox 74"/>
          <p:cNvSpPr txBox="1"/>
          <p:nvPr/>
        </p:nvSpPr>
        <p:spPr>
          <a:xfrm>
            <a:off x="0" y="6488668"/>
            <a:ext cx="3886200" cy="338554"/>
          </a:xfrm>
          <a:prstGeom prst="rect">
            <a:avLst/>
          </a:prstGeom>
          <a:noFill/>
        </p:spPr>
        <p:txBody>
          <a:bodyPr wrap="square" rtlCol="0">
            <a:spAutoFit/>
          </a:bodyPr>
          <a:lstStyle/>
          <a:p>
            <a:r>
              <a:rPr lang="en-US" sz="1600" dirty="0" smtClean="0"/>
              <a:t>Velasquez, </a:t>
            </a:r>
            <a:r>
              <a:rPr lang="en-US" sz="1600" dirty="0" err="1" smtClean="0"/>
              <a:t>Salaman</a:t>
            </a:r>
            <a:r>
              <a:rPr lang="en-US" sz="1600" dirty="0" smtClean="0"/>
              <a:t> and Graham</a:t>
            </a:r>
            <a:endParaRPr lang="en-US" sz="1600" dirty="0"/>
          </a:p>
        </p:txBody>
      </p:sp>
      <p:sp>
        <p:nvSpPr>
          <p:cNvPr id="74" name="TextBox 73"/>
          <p:cNvSpPr txBox="1"/>
          <p:nvPr/>
        </p:nvSpPr>
        <p:spPr>
          <a:xfrm>
            <a:off x="0" y="2209800"/>
            <a:ext cx="2895600" cy="3046988"/>
          </a:xfrm>
          <a:prstGeom prst="rect">
            <a:avLst/>
          </a:prstGeom>
          <a:noFill/>
        </p:spPr>
        <p:txBody>
          <a:bodyPr wrap="square" rtlCol="0">
            <a:spAutoFit/>
          </a:bodyPr>
          <a:lstStyle/>
          <a:p>
            <a:r>
              <a:rPr lang="en-US" sz="3200" dirty="0" smtClean="0"/>
              <a:t>More Andean bird species are predicted to loose habitat than to gain it with climate</a:t>
            </a:r>
            <a:endParaRPr lang="en-US" sz="3200" dirty="0"/>
          </a:p>
        </p:txBody>
      </p:sp>
      <p:sp>
        <p:nvSpPr>
          <p:cNvPr id="76" name="TextBox 75"/>
          <p:cNvSpPr txBox="1"/>
          <p:nvPr/>
        </p:nvSpPr>
        <p:spPr>
          <a:xfrm>
            <a:off x="2971800" y="1981200"/>
            <a:ext cx="2219005" cy="461665"/>
          </a:xfrm>
          <a:prstGeom prst="rect">
            <a:avLst/>
          </a:prstGeom>
          <a:noFill/>
        </p:spPr>
        <p:txBody>
          <a:bodyPr wrap="none" rtlCol="0">
            <a:spAutoFit/>
          </a:bodyPr>
          <a:lstStyle/>
          <a:p>
            <a:r>
              <a:rPr lang="en-US" sz="2400" dirty="0" smtClean="0"/>
              <a:t>COLONIZATIONS</a:t>
            </a:r>
            <a:endParaRPr lang="en-US" sz="2400" dirty="0"/>
          </a:p>
        </p:txBody>
      </p:sp>
      <p:sp>
        <p:nvSpPr>
          <p:cNvPr id="77" name="TextBox 76"/>
          <p:cNvSpPr txBox="1"/>
          <p:nvPr/>
        </p:nvSpPr>
        <p:spPr>
          <a:xfrm>
            <a:off x="6629400" y="1981200"/>
            <a:ext cx="1082219" cy="461665"/>
          </a:xfrm>
          <a:prstGeom prst="rect">
            <a:avLst/>
          </a:prstGeom>
          <a:noFill/>
        </p:spPr>
        <p:txBody>
          <a:bodyPr wrap="none" rtlCol="0">
            <a:spAutoFit/>
          </a:bodyPr>
          <a:lstStyle/>
          <a:p>
            <a:r>
              <a:rPr lang="en-US" sz="2400" dirty="0" smtClean="0"/>
              <a:t>LOSSES</a:t>
            </a:r>
            <a:endParaRPr lang="en-US" sz="2400" dirty="0"/>
          </a:p>
        </p:txBody>
      </p:sp>
      <p:sp>
        <p:nvSpPr>
          <p:cNvPr id="78" name="TextBox 77"/>
          <p:cNvSpPr txBox="1"/>
          <p:nvPr/>
        </p:nvSpPr>
        <p:spPr>
          <a:xfrm>
            <a:off x="228600" y="5562600"/>
            <a:ext cx="1742785" cy="923330"/>
          </a:xfrm>
          <a:prstGeom prst="rect">
            <a:avLst/>
          </a:prstGeom>
          <a:noFill/>
        </p:spPr>
        <p:txBody>
          <a:bodyPr wrap="none" rtlCol="0">
            <a:spAutoFit/>
          </a:bodyPr>
          <a:lstStyle/>
          <a:p>
            <a:r>
              <a:rPr lang="en-US" b="1" i="1" dirty="0" smtClean="0">
                <a:solidFill>
                  <a:schemeClr val="tx2">
                    <a:lumMod val="60000"/>
                    <a:lumOff val="40000"/>
                  </a:schemeClr>
                </a:solidFill>
              </a:rPr>
              <a:t>RS data used:</a:t>
            </a:r>
          </a:p>
          <a:p>
            <a:r>
              <a:rPr lang="en-US" b="1" i="1" dirty="0" smtClean="0">
                <a:solidFill>
                  <a:schemeClr val="tx2">
                    <a:lumMod val="60000"/>
                    <a:lumOff val="40000"/>
                  </a:schemeClr>
                </a:solidFill>
              </a:rPr>
              <a:t>MODIS products</a:t>
            </a:r>
          </a:p>
          <a:p>
            <a:r>
              <a:rPr lang="en-US" b="1" i="1" dirty="0" smtClean="0">
                <a:solidFill>
                  <a:schemeClr val="tx2">
                    <a:lumMod val="60000"/>
                    <a:lumOff val="40000"/>
                  </a:schemeClr>
                </a:solidFill>
              </a:rPr>
              <a:t>Q-Scat</a:t>
            </a:r>
            <a:endParaRPr lang="en-US" b="1" i="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Distribution of Antarctic and </a:t>
            </a:r>
            <a:r>
              <a:rPr lang="en-US" dirty="0" smtClean="0"/>
              <a:t>sub- </a:t>
            </a:r>
            <a:r>
              <a:rPr lang="en-US" dirty="0" smtClean="0"/>
              <a:t>Antarctic penguin colonies</a:t>
            </a:r>
            <a:endParaRPr lang="en-US" dirty="0"/>
          </a:p>
        </p:txBody>
      </p:sp>
      <p:pic>
        <p:nvPicPr>
          <p:cNvPr id="4" name="Picture 3"/>
          <p:cNvPicPr>
            <a:picLocks noChangeAspect="1"/>
          </p:cNvPicPr>
          <p:nvPr/>
        </p:nvPicPr>
        <p:blipFill>
          <a:blip r:embed="rId2" cstate="print"/>
          <a:srcRect t="10526"/>
          <a:stretch>
            <a:fillRect/>
          </a:stretch>
        </p:blipFill>
        <p:spPr>
          <a:xfrm>
            <a:off x="2514600" y="1676400"/>
            <a:ext cx="5791200" cy="5181600"/>
          </a:xfrm>
          <a:prstGeom prst="rect">
            <a:avLst/>
          </a:prstGeom>
        </p:spPr>
      </p:pic>
      <p:sp>
        <p:nvSpPr>
          <p:cNvPr id="5" name="Oval 4"/>
          <p:cNvSpPr/>
          <p:nvPr/>
        </p:nvSpPr>
        <p:spPr>
          <a:xfrm>
            <a:off x="3200400" y="2362200"/>
            <a:ext cx="1981200" cy="19050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1905000"/>
            <a:ext cx="2362200" cy="1077218"/>
          </a:xfrm>
          <a:prstGeom prst="rect">
            <a:avLst/>
          </a:prstGeom>
          <a:noFill/>
        </p:spPr>
        <p:txBody>
          <a:bodyPr wrap="square" rtlCol="0">
            <a:spAutoFit/>
          </a:bodyPr>
          <a:lstStyle/>
          <a:p>
            <a:r>
              <a:rPr lang="en-US" sz="3200" dirty="0" smtClean="0"/>
              <a:t>Rapid warming</a:t>
            </a:r>
            <a:endParaRPr lang="en-US" sz="3200" dirty="0"/>
          </a:p>
        </p:txBody>
      </p:sp>
      <p:cxnSp>
        <p:nvCxnSpPr>
          <p:cNvPr id="8" name="Straight Arrow Connector 7"/>
          <p:cNvCxnSpPr/>
          <p:nvPr/>
        </p:nvCxnSpPr>
        <p:spPr>
          <a:xfrm>
            <a:off x="1905000" y="2590800"/>
            <a:ext cx="1143000" cy="304800"/>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8600" y="6488668"/>
            <a:ext cx="2240998" cy="369332"/>
          </a:xfrm>
          <a:prstGeom prst="rect">
            <a:avLst/>
          </a:prstGeom>
          <a:noFill/>
        </p:spPr>
        <p:txBody>
          <a:bodyPr wrap="none" rtlCol="0">
            <a:spAutoFit/>
          </a:bodyPr>
          <a:lstStyle/>
          <a:p>
            <a:r>
              <a:rPr lang="en-US" dirty="0" smtClean="0"/>
              <a:t>Olivier and colleagues</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srcRect l="14261"/>
          <a:stretch>
            <a:fillRect/>
          </a:stretch>
        </p:blipFill>
        <p:spPr>
          <a:xfrm>
            <a:off x="2362200" y="3067337"/>
            <a:ext cx="3250060" cy="3790663"/>
          </a:xfrm>
          <a:prstGeom prst="rect">
            <a:avLst/>
          </a:prstGeom>
        </p:spPr>
      </p:pic>
      <p:pic>
        <p:nvPicPr>
          <p:cNvPr id="8" name="Picture 7"/>
          <p:cNvPicPr>
            <a:picLocks noChangeAspect="1"/>
          </p:cNvPicPr>
          <p:nvPr/>
        </p:nvPicPr>
        <p:blipFill>
          <a:blip r:embed="rId4" cstate="print"/>
          <a:srcRect l="18000" b="18000"/>
          <a:stretch>
            <a:fillRect/>
          </a:stretch>
        </p:blipFill>
        <p:spPr>
          <a:xfrm>
            <a:off x="152400" y="0"/>
            <a:ext cx="3124200" cy="3124200"/>
          </a:xfrm>
          <a:prstGeom prst="rect">
            <a:avLst/>
          </a:prstGeom>
        </p:spPr>
      </p:pic>
      <p:pic>
        <p:nvPicPr>
          <p:cNvPr id="6" name="Picture 5"/>
          <p:cNvPicPr>
            <a:picLocks noChangeAspect="1"/>
          </p:cNvPicPr>
          <p:nvPr/>
        </p:nvPicPr>
        <p:blipFill>
          <a:blip r:embed="rId5" cstate="print"/>
          <a:srcRect l="15233"/>
          <a:stretch>
            <a:fillRect/>
          </a:stretch>
        </p:blipFill>
        <p:spPr>
          <a:xfrm>
            <a:off x="5791200" y="2438400"/>
            <a:ext cx="3315628" cy="3911470"/>
          </a:xfrm>
          <a:prstGeom prst="rect">
            <a:avLst/>
          </a:prstGeom>
        </p:spPr>
      </p:pic>
      <p:sp>
        <p:nvSpPr>
          <p:cNvPr id="7" name="TextBox 6"/>
          <p:cNvSpPr txBox="1"/>
          <p:nvPr/>
        </p:nvSpPr>
        <p:spPr>
          <a:xfrm>
            <a:off x="4114800" y="609600"/>
            <a:ext cx="3512457" cy="1477328"/>
          </a:xfrm>
          <a:prstGeom prst="rect">
            <a:avLst/>
          </a:prstGeom>
          <a:noFill/>
          <a:ln>
            <a:noFill/>
          </a:ln>
        </p:spPr>
        <p:txBody>
          <a:bodyPr wrap="square" rtlCol="0">
            <a:spAutoFit/>
          </a:bodyPr>
          <a:lstStyle/>
          <a:p>
            <a:pPr algn="ctr"/>
            <a:r>
              <a:rPr lang="en-US" sz="3000" dirty="0" smtClean="0"/>
              <a:t>Significant Changes in Ideal Breeding Habitats: 1978-2010</a:t>
            </a:r>
            <a:endParaRPr lang="en-US" sz="3000" dirty="0"/>
          </a:p>
        </p:txBody>
      </p:sp>
      <p:sp>
        <p:nvSpPr>
          <p:cNvPr id="11" name="TextBox 10"/>
          <p:cNvSpPr txBox="1"/>
          <p:nvPr/>
        </p:nvSpPr>
        <p:spPr>
          <a:xfrm>
            <a:off x="3048000" y="6324600"/>
            <a:ext cx="2032000" cy="369332"/>
          </a:xfrm>
          <a:prstGeom prst="rect">
            <a:avLst/>
          </a:prstGeom>
          <a:noFill/>
        </p:spPr>
        <p:txBody>
          <a:bodyPr wrap="square" rtlCol="0">
            <a:spAutoFit/>
          </a:bodyPr>
          <a:lstStyle/>
          <a:p>
            <a:r>
              <a:rPr lang="en-US" dirty="0" smtClean="0"/>
              <a:t>Chinstrap Habitats</a:t>
            </a:r>
          </a:p>
        </p:txBody>
      </p:sp>
      <p:sp>
        <p:nvSpPr>
          <p:cNvPr id="9" name="TextBox 8"/>
          <p:cNvSpPr txBox="1"/>
          <p:nvPr/>
        </p:nvSpPr>
        <p:spPr>
          <a:xfrm>
            <a:off x="228600" y="3200400"/>
            <a:ext cx="2032000" cy="369332"/>
          </a:xfrm>
          <a:prstGeom prst="rect">
            <a:avLst/>
          </a:prstGeom>
          <a:noFill/>
        </p:spPr>
        <p:txBody>
          <a:bodyPr wrap="square" rtlCol="0">
            <a:spAutoFit/>
          </a:bodyPr>
          <a:lstStyle/>
          <a:p>
            <a:r>
              <a:rPr lang="en-US" dirty="0" smtClean="0"/>
              <a:t>Adelie Habitats</a:t>
            </a:r>
          </a:p>
        </p:txBody>
      </p:sp>
      <p:sp>
        <p:nvSpPr>
          <p:cNvPr id="12" name="TextBox 11"/>
          <p:cNvSpPr txBox="1"/>
          <p:nvPr/>
        </p:nvSpPr>
        <p:spPr>
          <a:xfrm>
            <a:off x="6477000" y="5943600"/>
            <a:ext cx="2032000" cy="369332"/>
          </a:xfrm>
          <a:prstGeom prst="rect">
            <a:avLst/>
          </a:prstGeom>
          <a:noFill/>
        </p:spPr>
        <p:txBody>
          <a:bodyPr wrap="square" rtlCol="0">
            <a:spAutoFit/>
          </a:bodyPr>
          <a:lstStyle/>
          <a:p>
            <a:r>
              <a:rPr lang="en-US" dirty="0" smtClean="0"/>
              <a:t>Gentoo Habitats</a:t>
            </a:r>
          </a:p>
        </p:txBody>
      </p:sp>
      <p:sp>
        <p:nvSpPr>
          <p:cNvPr id="14" name="TextBox 13"/>
          <p:cNvSpPr txBox="1"/>
          <p:nvPr/>
        </p:nvSpPr>
        <p:spPr>
          <a:xfrm>
            <a:off x="228600" y="6488668"/>
            <a:ext cx="2240998" cy="369332"/>
          </a:xfrm>
          <a:prstGeom prst="rect">
            <a:avLst/>
          </a:prstGeom>
          <a:noFill/>
        </p:spPr>
        <p:txBody>
          <a:bodyPr wrap="none" rtlCol="0">
            <a:spAutoFit/>
          </a:bodyPr>
          <a:lstStyle/>
          <a:p>
            <a:r>
              <a:rPr lang="en-US" dirty="0" smtClean="0"/>
              <a:t>Olivier and colleagues</a:t>
            </a:r>
            <a:endParaRPr lang="en-US" dirty="0"/>
          </a:p>
        </p:txBody>
      </p:sp>
    </p:spTree>
    <p:extLst>
      <p:ext uri="{BB962C8B-B14F-4D97-AF65-F5344CB8AC3E}">
        <p14:creationId xmlns="" xmlns:p14="http://schemas.microsoft.com/office/powerpoint/2010/main" val="3205416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srcRect l="11411" t="7151" r="9149"/>
          <a:stretch>
            <a:fillRect/>
          </a:stretch>
        </p:blipFill>
        <p:spPr bwMode="auto">
          <a:xfrm>
            <a:off x="4724400" y="1752600"/>
            <a:ext cx="4419600" cy="3282592"/>
          </a:xfrm>
          <a:prstGeom prst="rect">
            <a:avLst/>
          </a:prstGeom>
          <a:noFill/>
          <a:ln w="9525">
            <a:noFill/>
            <a:miter lim="800000"/>
            <a:headEnd/>
            <a:tailEnd/>
          </a:ln>
        </p:spPr>
      </p:pic>
      <p:sp>
        <p:nvSpPr>
          <p:cNvPr id="8" name="TextBox 7"/>
          <p:cNvSpPr txBox="1"/>
          <p:nvPr/>
        </p:nvSpPr>
        <p:spPr>
          <a:xfrm>
            <a:off x="0" y="304800"/>
            <a:ext cx="9144000" cy="1384995"/>
          </a:xfrm>
          <a:prstGeom prst="rect">
            <a:avLst/>
          </a:prstGeom>
          <a:noFill/>
        </p:spPr>
        <p:txBody>
          <a:bodyPr wrap="square" rtlCol="0">
            <a:spAutoFit/>
          </a:bodyPr>
          <a:lstStyle/>
          <a:p>
            <a:pPr algn="ctr"/>
            <a:r>
              <a:rPr lang="en-US" sz="2800" dirty="0" smtClean="0"/>
              <a:t>Changes in penguin habitat suitability correspond to empirical changes in abundance of penguins at the Palmer Station, Antarctica</a:t>
            </a:r>
            <a:endParaRPr lang="en-US" sz="2800" dirty="0"/>
          </a:p>
        </p:txBody>
      </p:sp>
      <p:sp>
        <p:nvSpPr>
          <p:cNvPr id="9" name="TextBox 8"/>
          <p:cNvSpPr txBox="1"/>
          <p:nvPr/>
        </p:nvSpPr>
        <p:spPr>
          <a:xfrm>
            <a:off x="67734" y="5943600"/>
            <a:ext cx="4199466" cy="830997"/>
          </a:xfrm>
          <a:prstGeom prst="rect">
            <a:avLst/>
          </a:prstGeom>
          <a:noFill/>
        </p:spPr>
        <p:txBody>
          <a:bodyPr wrap="square" rtlCol="0">
            <a:spAutoFit/>
          </a:bodyPr>
          <a:lstStyle/>
          <a:p>
            <a:r>
              <a:rPr lang="en-US" sz="2400" dirty="0" smtClean="0"/>
              <a:t>Changes in habitat suitability within 75 km of Palmer Station. </a:t>
            </a:r>
            <a:endParaRPr lang="en-US" sz="2400" dirty="0"/>
          </a:p>
        </p:txBody>
      </p:sp>
      <p:sp>
        <p:nvSpPr>
          <p:cNvPr id="11" name="TextBox 10"/>
          <p:cNvSpPr txBox="1"/>
          <p:nvPr/>
        </p:nvSpPr>
        <p:spPr>
          <a:xfrm>
            <a:off x="5215467" y="5105400"/>
            <a:ext cx="3386666" cy="1569660"/>
          </a:xfrm>
          <a:prstGeom prst="rect">
            <a:avLst/>
          </a:prstGeom>
          <a:noFill/>
        </p:spPr>
        <p:txBody>
          <a:bodyPr wrap="square" rtlCol="0">
            <a:spAutoFit/>
          </a:bodyPr>
          <a:lstStyle/>
          <a:p>
            <a:r>
              <a:rPr lang="en-US" sz="2400" dirty="0" smtClean="0"/>
              <a:t>Percent change in </a:t>
            </a:r>
            <a:r>
              <a:rPr lang="en-US" sz="2400" dirty="0"/>
              <a:t>p</a:t>
            </a:r>
            <a:r>
              <a:rPr lang="en-US" sz="2400" dirty="0" smtClean="0"/>
              <a:t>opulation trends from initial sampling (Ducklow </a:t>
            </a:r>
            <a:r>
              <a:rPr lang="en-US" sz="2400" i="1" dirty="0">
                <a:solidFill>
                  <a:srgbClr val="000000"/>
                </a:solidFill>
                <a:latin typeface="Times"/>
                <a:ea typeface="ＭＳ 明朝"/>
                <a:cs typeface="Times New Roman"/>
              </a:rPr>
              <a:t>et al. </a:t>
            </a:r>
            <a:r>
              <a:rPr lang="en-US" sz="2400" dirty="0">
                <a:solidFill>
                  <a:srgbClr val="000000"/>
                </a:solidFill>
                <a:latin typeface="Times"/>
                <a:ea typeface="ＭＳ 明朝"/>
                <a:cs typeface="Times New Roman"/>
              </a:rPr>
              <a:t>2007</a:t>
            </a:r>
            <a:r>
              <a:rPr lang="en-US" sz="2400" dirty="0" smtClean="0">
                <a:solidFill>
                  <a:srgbClr val="000000"/>
                </a:solidFill>
                <a:latin typeface="Times"/>
                <a:ea typeface="ＭＳ 明朝"/>
                <a:cs typeface="Times New Roman"/>
              </a:rPr>
              <a:t>)</a:t>
            </a:r>
            <a:endParaRPr lang="en-US" sz="2400" dirty="0">
              <a:solidFill>
                <a:srgbClr val="000000"/>
              </a:solidFill>
            </a:endParaRPr>
          </a:p>
        </p:txBody>
      </p:sp>
      <p:pic>
        <p:nvPicPr>
          <p:cNvPr id="3" name="Picture 2"/>
          <p:cNvPicPr>
            <a:picLocks noChangeAspect="1"/>
          </p:cNvPicPr>
          <p:nvPr/>
        </p:nvPicPr>
        <p:blipFill>
          <a:blip r:embed="rId4" cstate="print"/>
          <a:stretch>
            <a:fillRect/>
          </a:stretch>
        </p:blipFill>
        <p:spPr>
          <a:xfrm>
            <a:off x="0" y="1676400"/>
            <a:ext cx="4572000" cy="4190183"/>
          </a:xfrm>
          <a:prstGeom prst="rect">
            <a:avLst/>
          </a:prstGeom>
        </p:spPr>
      </p:pic>
      <p:sp>
        <p:nvSpPr>
          <p:cNvPr id="13" name="Down Arrow 12"/>
          <p:cNvSpPr/>
          <p:nvPr/>
        </p:nvSpPr>
        <p:spPr>
          <a:xfrm rot="5210082">
            <a:off x="4584159" y="4664682"/>
            <a:ext cx="457200" cy="6096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Down Arrow 13"/>
          <p:cNvSpPr/>
          <p:nvPr/>
        </p:nvSpPr>
        <p:spPr>
          <a:xfrm rot="14367447">
            <a:off x="7084279" y="2772425"/>
            <a:ext cx="457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6060526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838200" y="1066800"/>
            <a:ext cx="7260020" cy="4601980"/>
          </a:xfrm>
          <a:prstGeom prst="rect">
            <a:avLst/>
          </a:prstGeom>
          <a:noFill/>
          <a:ln w="9525">
            <a:noFill/>
            <a:miter lim="800000"/>
            <a:headEnd/>
            <a:tailEnd/>
          </a:ln>
        </p:spPr>
      </p:pic>
      <p:sp>
        <p:nvSpPr>
          <p:cNvPr id="5" name="Rectangle 4"/>
          <p:cNvSpPr/>
          <p:nvPr/>
        </p:nvSpPr>
        <p:spPr>
          <a:xfrm>
            <a:off x="0" y="0"/>
            <a:ext cx="5105400" cy="1077218"/>
          </a:xfrm>
          <a:prstGeom prst="rect">
            <a:avLst/>
          </a:prstGeom>
        </p:spPr>
        <p:txBody>
          <a:bodyPr wrap="square">
            <a:spAutoFit/>
          </a:bodyPr>
          <a:lstStyle/>
          <a:p>
            <a:r>
              <a:rPr lang="en-US" sz="3200" dirty="0" smtClean="0"/>
              <a:t>Can richness be monitored and forecasted?</a:t>
            </a:r>
          </a:p>
        </p:txBody>
      </p:sp>
      <p:sp>
        <p:nvSpPr>
          <p:cNvPr id="9" name="TextBox 8"/>
          <p:cNvSpPr txBox="1"/>
          <p:nvPr/>
        </p:nvSpPr>
        <p:spPr>
          <a:xfrm>
            <a:off x="5181600" y="228600"/>
            <a:ext cx="3962400" cy="584775"/>
          </a:xfrm>
          <a:prstGeom prst="rect">
            <a:avLst/>
          </a:prstGeom>
          <a:noFill/>
        </p:spPr>
        <p:txBody>
          <a:bodyPr wrap="square" rtlCol="0">
            <a:spAutoFit/>
          </a:bodyPr>
          <a:lstStyle/>
          <a:p>
            <a:r>
              <a:rPr lang="en-US" sz="1600" dirty="0" smtClean="0"/>
              <a:t>Coops, </a:t>
            </a:r>
            <a:r>
              <a:rPr lang="en-US" sz="1600" dirty="0" err="1" smtClean="0"/>
              <a:t>Waring</a:t>
            </a:r>
            <a:r>
              <a:rPr lang="en-US" sz="1600" dirty="0" smtClean="0"/>
              <a:t>, </a:t>
            </a:r>
            <a:r>
              <a:rPr lang="en-US" sz="1600" dirty="0" err="1" smtClean="0"/>
              <a:t>Wulder</a:t>
            </a:r>
            <a:r>
              <a:rPr lang="en-US" sz="1600" dirty="0" smtClean="0"/>
              <a:t>, </a:t>
            </a:r>
            <a:r>
              <a:rPr lang="en-US" sz="1600" dirty="0" err="1" smtClean="0"/>
              <a:t>Pidgeon</a:t>
            </a:r>
            <a:r>
              <a:rPr lang="en-US" sz="1600" dirty="0" smtClean="0"/>
              <a:t> and </a:t>
            </a:r>
            <a:r>
              <a:rPr lang="en-US" sz="1600" dirty="0" err="1" smtClean="0"/>
              <a:t>Radeloff</a:t>
            </a:r>
            <a:r>
              <a:rPr lang="en-US" sz="1600" dirty="0" smtClean="0"/>
              <a:t>. 2010. Journal of biogeography</a:t>
            </a:r>
            <a:endParaRPr lang="en-US" sz="1600" dirty="0"/>
          </a:p>
        </p:txBody>
      </p:sp>
      <p:sp>
        <p:nvSpPr>
          <p:cNvPr id="7" name="Rectangle 6"/>
          <p:cNvSpPr/>
          <p:nvPr/>
        </p:nvSpPr>
        <p:spPr>
          <a:xfrm>
            <a:off x="304800" y="5715000"/>
            <a:ext cx="8229600" cy="1200329"/>
          </a:xfrm>
          <a:prstGeom prst="rect">
            <a:avLst/>
          </a:prstGeom>
        </p:spPr>
        <p:txBody>
          <a:bodyPr wrap="square">
            <a:spAutoFit/>
          </a:bodyPr>
          <a:lstStyle/>
          <a:p>
            <a:r>
              <a:rPr lang="en-US" sz="2400" dirty="0" smtClean="0"/>
              <a:t>Based on the annual sum, the minimum, and the seasonal variation in monthly </a:t>
            </a:r>
            <a:r>
              <a:rPr lang="en-US" sz="2400" dirty="0" err="1" smtClean="0"/>
              <a:t>photosynthetically</a:t>
            </a:r>
            <a:r>
              <a:rPr lang="en-US" sz="2400" dirty="0" smtClean="0"/>
              <a:t> active radiation, </a:t>
            </a:r>
            <a:r>
              <a:rPr lang="en-US" sz="2400" dirty="0" err="1" smtClean="0"/>
              <a:t>fPAR</a:t>
            </a:r>
            <a:r>
              <a:rPr lang="en-US" sz="2400" dirty="0" smtClean="0"/>
              <a:t> from MODIS</a:t>
            </a:r>
            <a:endParaRPr lang="en-US" sz="2400" dirty="0"/>
          </a:p>
        </p:txBody>
      </p:sp>
      <p:sp>
        <p:nvSpPr>
          <p:cNvPr id="6" name="TextBox 5"/>
          <p:cNvSpPr txBox="1"/>
          <p:nvPr/>
        </p:nvSpPr>
        <p:spPr>
          <a:xfrm>
            <a:off x="3733800" y="1066800"/>
            <a:ext cx="3960764" cy="584775"/>
          </a:xfrm>
          <a:prstGeom prst="rect">
            <a:avLst/>
          </a:prstGeom>
          <a:noFill/>
        </p:spPr>
        <p:txBody>
          <a:bodyPr wrap="none" rtlCol="0">
            <a:spAutoFit/>
          </a:bodyPr>
          <a:lstStyle/>
          <a:p>
            <a:r>
              <a:rPr lang="en-US" sz="3200" dirty="0" smtClean="0"/>
              <a:t>Dynamic Habitat </a:t>
            </a:r>
            <a:r>
              <a:rPr lang="en-US" sz="3200" dirty="0" smtClean="0"/>
              <a:t>Index</a:t>
            </a:r>
            <a:endParaRPr lang="en-US"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Woodland bird species richness can be predicted by the Dynamic Habitat Index</a:t>
            </a:r>
            <a:endParaRPr lang="en-US" sz="3200" dirty="0"/>
          </a:p>
        </p:txBody>
      </p:sp>
      <p:pic>
        <p:nvPicPr>
          <p:cNvPr id="4" name="Picture 3"/>
          <p:cNvPicPr>
            <a:picLocks noChangeAspect="1" noChangeArrowheads="1"/>
          </p:cNvPicPr>
          <p:nvPr/>
        </p:nvPicPr>
        <p:blipFill>
          <a:blip r:embed="rId2" cstate="print"/>
          <a:srcRect/>
          <a:stretch>
            <a:fillRect/>
          </a:stretch>
        </p:blipFill>
        <p:spPr bwMode="auto">
          <a:xfrm>
            <a:off x="1600200" y="1371600"/>
            <a:ext cx="6705600" cy="524551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3600"/>
            <a:ext cx="3886200" cy="1143000"/>
          </a:xfrm>
        </p:spPr>
        <p:txBody>
          <a:bodyPr>
            <a:noAutofit/>
          </a:bodyPr>
          <a:lstStyle/>
          <a:p>
            <a:pPr algn="l"/>
            <a:r>
              <a:rPr lang="en-US" sz="3600" dirty="0" smtClean="0"/>
              <a:t>Dynamic habitat index </a:t>
            </a:r>
            <a:r>
              <a:rPr lang="en-US" sz="3600" dirty="0" smtClean="0"/>
              <a:t>can be used to forecast patterns of species richness</a:t>
            </a:r>
            <a:br>
              <a:rPr lang="en-US" sz="3600" dirty="0" smtClean="0"/>
            </a:br>
            <a:r>
              <a:rPr lang="en-US" sz="3600" dirty="0" smtClean="0"/>
              <a:t>of woodland/forest birds.</a:t>
            </a:r>
            <a:endParaRPr lang="en-US" sz="3600" dirty="0"/>
          </a:p>
        </p:txBody>
      </p:sp>
      <p:pic>
        <p:nvPicPr>
          <p:cNvPr id="4098" name="Picture 2"/>
          <p:cNvPicPr>
            <a:picLocks noChangeAspect="1" noChangeArrowheads="1"/>
          </p:cNvPicPr>
          <p:nvPr/>
        </p:nvPicPr>
        <p:blipFill>
          <a:blip r:embed="rId2" cstate="print"/>
          <a:srcRect/>
          <a:stretch>
            <a:fillRect/>
          </a:stretch>
        </p:blipFill>
        <p:spPr bwMode="auto">
          <a:xfrm rot="5400000">
            <a:off x="3018990" y="809190"/>
            <a:ext cx="6992220" cy="5257800"/>
          </a:xfrm>
          <a:prstGeom prst="rect">
            <a:avLst/>
          </a:prstGeom>
          <a:noFill/>
          <a:ln w="9525">
            <a:noFill/>
            <a:miter lim="800000"/>
            <a:headEnd/>
            <a:tailEnd/>
          </a:ln>
        </p:spPr>
      </p:pic>
      <p:sp>
        <p:nvSpPr>
          <p:cNvPr id="5" name="Rectangle 4"/>
          <p:cNvSpPr/>
          <p:nvPr/>
        </p:nvSpPr>
        <p:spPr>
          <a:xfrm>
            <a:off x="0" y="5867400"/>
            <a:ext cx="3962400" cy="584775"/>
          </a:xfrm>
          <a:prstGeom prst="rect">
            <a:avLst/>
          </a:prstGeom>
        </p:spPr>
        <p:txBody>
          <a:bodyPr wrap="square">
            <a:spAutoFit/>
          </a:bodyPr>
          <a:lstStyle/>
          <a:p>
            <a:r>
              <a:rPr lang="en-US" sz="1600" dirty="0" smtClean="0"/>
              <a:t>Coops, </a:t>
            </a:r>
            <a:r>
              <a:rPr lang="en-US" sz="1600" dirty="0" err="1" smtClean="0"/>
              <a:t>Waring</a:t>
            </a:r>
            <a:r>
              <a:rPr lang="en-US" sz="1600" dirty="0" smtClean="0"/>
              <a:t>, </a:t>
            </a:r>
            <a:r>
              <a:rPr lang="en-US" sz="1600" dirty="0" err="1" smtClean="0"/>
              <a:t>Wulder</a:t>
            </a:r>
            <a:r>
              <a:rPr lang="en-US" sz="1600" dirty="0" smtClean="0"/>
              <a:t>, </a:t>
            </a:r>
            <a:r>
              <a:rPr lang="en-US" sz="1600" dirty="0" err="1" smtClean="0"/>
              <a:t>Pidgeon</a:t>
            </a:r>
            <a:r>
              <a:rPr lang="en-US" sz="1600" dirty="0" smtClean="0"/>
              <a:t> and </a:t>
            </a:r>
            <a:r>
              <a:rPr lang="en-US" sz="1600" dirty="0" err="1" smtClean="0"/>
              <a:t>Radeloff</a:t>
            </a:r>
            <a:r>
              <a:rPr lang="en-US" sz="1600" dirty="0" smtClean="0"/>
              <a:t>. 2010. Journal of biogeography</a:t>
            </a:r>
            <a:endParaRPr lang="en-US" sz="1600" dirty="0"/>
          </a:p>
        </p:txBody>
      </p:sp>
      <p:sp>
        <p:nvSpPr>
          <p:cNvPr id="6" name="TextBox 5"/>
          <p:cNvSpPr txBox="1"/>
          <p:nvPr/>
        </p:nvSpPr>
        <p:spPr>
          <a:xfrm>
            <a:off x="7239000" y="381000"/>
            <a:ext cx="1390124" cy="400110"/>
          </a:xfrm>
          <a:prstGeom prst="rect">
            <a:avLst/>
          </a:prstGeom>
          <a:noFill/>
        </p:spPr>
        <p:txBody>
          <a:bodyPr wrap="none" rtlCol="0">
            <a:spAutoFit/>
          </a:bodyPr>
          <a:lstStyle/>
          <a:p>
            <a:r>
              <a:rPr lang="en-US" sz="2000" b="1" dirty="0" smtClean="0">
                <a:solidFill>
                  <a:srgbClr val="FF0000"/>
                </a:solidFill>
              </a:rPr>
              <a:t>OBSER VED</a:t>
            </a:r>
            <a:endParaRPr lang="en-US" sz="2000" b="1" dirty="0">
              <a:solidFill>
                <a:srgbClr val="FF0000"/>
              </a:solidFill>
            </a:endParaRPr>
          </a:p>
        </p:txBody>
      </p:sp>
      <p:sp>
        <p:nvSpPr>
          <p:cNvPr id="7" name="TextBox 6"/>
          <p:cNvSpPr txBox="1"/>
          <p:nvPr/>
        </p:nvSpPr>
        <p:spPr>
          <a:xfrm>
            <a:off x="7239000" y="3810000"/>
            <a:ext cx="1372171" cy="400110"/>
          </a:xfrm>
          <a:prstGeom prst="rect">
            <a:avLst/>
          </a:prstGeom>
          <a:noFill/>
        </p:spPr>
        <p:txBody>
          <a:bodyPr wrap="none" rtlCol="0">
            <a:spAutoFit/>
          </a:bodyPr>
          <a:lstStyle/>
          <a:p>
            <a:r>
              <a:rPr lang="en-US" sz="2000" b="1" dirty="0" smtClean="0">
                <a:solidFill>
                  <a:srgbClr val="FF0000"/>
                </a:solidFill>
              </a:rPr>
              <a:t>PREDICTED</a:t>
            </a:r>
            <a:endParaRPr lang="en-US" sz="2000" b="1" dirty="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Content Placeholder 3" descr="Fig9b-predictions-continuous.png"/>
          <p:cNvPicPr>
            <a:picLocks noGrp="1" noChangeAspect="1"/>
          </p:cNvPicPr>
          <p:nvPr>
            <p:ph idx="1"/>
          </p:nvPr>
        </p:nvPicPr>
        <p:blipFill>
          <a:blip r:embed="rId3" cstate="print"/>
          <a:srcRect l="52728" t="9412" b="47414"/>
          <a:stretch>
            <a:fillRect/>
          </a:stretch>
        </p:blipFill>
        <p:spPr>
          <a:xfrm>
            <a:off x="1219200" y="1219200"/>
            <a:ext cx="7341564" cy="5181600"/>
          </a:xfrm>
        </p:spPr>
      </p:pic>
      <p:sp>
        <p:nvSpPr>
          <p:cNvPr id="3077" name="TextBox 5"/>
          <p:cNvSpPr txBox="1">
            <a:spLocks noChangeArrowheads="1"/>
          </p:cNvSpPr>
          <p:nvPr/>
        </p:nvSpPr>
        <p:spPr bwMode="auto">
          <a:xfrm>
            <a:off x="0" y="0"/>
            <a:ext cx="8450769" cy="1200329"/>
          </a:xfrm>
          <a:prstGeom prst="rect">
            <a:avLst/>
          </a:prstGeom>
          <a:solidFill>
            <a:schemeClr val="bg1"/>
          </a:solidFill>
          <a:ln w="9525">
            <a:noFill/>
            <a:miter lim="800000"/>
            <a:headEnd/>
            <a:tailEnd/>
          </a:ln>
        </p:spPr>
        <p:txBody>
          <a:bodyPr wrap="square">
            <a:spAutoFit/>
          </a:bodyPr>
          <a:lstStyle/>
          <a:p>
            <a:r>
              <a:rPr lang="en-US" sz="3600" dirty="0" smtClean="0"/>
              <a:t>Broad scale estimates of f</a:t>
            </a:r>
            <a:r>
              <a:rPr lang="en-US" sz="3600" dirty="0" smtClean="0">
                <a:solidFill>
                  <a:schemeClr val="tx1"/>
                </a:solidFill>
              </a:rPr>
              <a:t>orest bird species richness are consistent across studies</a:t>
            </a:r>
            <a:endParaRPr lang="en-US" sz="3600" dirty="0">
              <a:solidFill>
                <a:schemeClr val="tx1"/>
              </a:solidFill>
            </a:endParaRPr>
          </a:p>
        </p:txBody>
      </p:sp>
      <p:pic>
        <p:nvPicPr>
          <p:cNvPr id="3080" name="Picture 19" descr="WHRC-logo.jpg"/>
          <p:cNvPicPr>
            <a:picLocks noChangeAspect="1"/>
          </p:cNvPicPr>
          <p:nvPr/>
        </p:nvPicPr>
        <p:blipFill>
          <a:blip r:embed="rId4" cstate="print"/>
          <a:srcRect/>
          <a:stretch>
            <a:fillRect/>
          </a:stretch>
        </p:blipFill>
        <p:spPr bwMode="auto">
          <a:xfrm>
            <a:off x="152400" y="5867400"/>
            <a:ext cx="1011238" cy="838200"/>
          </a:xfrm>
          <a:prstGeom prst="rect">
            <a:avLst/>
          </a:prstGeom>
          <a:noFill/>
          <a:ln w="9525">
            <a:noFill/>
            <a:miter lim="800000"/>
            <a:headEnd/>
            <a:tailEnd/>
          </a:ln>
        </p:spPr>
      </p:pic>
      <p:sp>
        <p:nvSpPr>
          <p:cNvPr id="9" name="Title 1"/>
          <p:cNvSpPr txBox="1">
            <a:spLocks/>
          </p:cNvSpPr>
          <p:nvPr/>
        </p:nvSpPr>
        <p:spPr bwMode="auto">
          <a:xfrm>
            <a:off x="304800" y="4953000"/>
            <a:ext cx="3200400" cy="762000"/>
          </a:xfrm>
          <a:prstGeom prst="rect">
            <a:avLst/>
          </a:prstGeom>
          <a:noFill/>
          <a:ln w="9525">
            <a:noFill/>
            <a:miter lim="800000"/>
            <a:headEnd/>
            <a:tailEnd/>
          </a:ln>
        </p:spPr>
        <p:txBody>
          <a:bodyPr anchor="ctr"/>
          <a:lstStyle/>
          <a:p>
            <a:pPr algn="ctr" eaLnBrk="0" hangingPunct="0">
              <a:defRPr/>
            </a:pPr>
            <a:r>
              <a:rPr lang="en-US" sz="2000" kern="0" dirty="0">
                <a:solidFill>
                  <a:schemeClr val="tx1"/>
                </a:solidFill>
                <a:latin typeface="+mj-lt"/>
                <a:cs typeface="ＭＳ Ｐゴシック" charset="-128"/>
              </a:rPr>
              <a:t>Models derived from </a:t>
            </a:r>
            <a:r>
              <a:rPr lang="en-US" sz="2000" kern="0" dirty="0" smtClean="0">
                <a:solidFill>
                  <a:schemeClr val="tx1"/>
                </a:solidFill>
                <a:latin typeface="+mj-lt"/>
                <a:cs typeface="ＭＳ Ｐゴシック" charset="-128"/>
              </a:rPr>
              <a:t>BBS</a:t>
            </a:r>
          </a:p>
          <a:p>
            <a:pPr algn="ctr" eaLnBrk="0" hangingPunct="0">
              <a:defRPr/>
            </a:pPr>
            <a:r>
              <a:rPr lang="en-US" sz="2000" i="1" kern="0" dirty="0" smtClean="0">
                <a:solidFill>
                  <a:schemeClr val="tx2">
                    <a:lumMod val="60000"/>
                    <a:lumOff val="40000"/>
                  </a:schemeClr>
                </a:solidFill>
                <a:latin typeface="+mj-lt"/>
                <a:cs typeface="ＭＳ Ｐゴシック" charset="-128"/>
              </a:rPr>
              <a:t>RS data – </a:t>
            </a:r>
            <a:r>
              <a:rPr lang="en-US" sz="2000" i="1" kern="0" dirty="0" err="1" smtClean="0">
                <a:solidFill>
                  <a:schemeClr val="tx2">
                    <a:lumMod val="60000"/>
                    <a:lumOff val="40000"/>
                  </a:schemeClr>
                </a:solidFill>
                <a:latin typeface="+mj-lt"/>
                <a:cs typeface="ＭＳ Ｐゴシック" charset="-128"/>
              </a:rPr>
              <a:t>Lidar</a:t>
            </a:r>
            <a:r>
              <a:rPr lang="en-US" sz="2000" i="1" kern="0" dirty="0" smtClean="0">
                <a:solidFill>
                  <a:schemeClr val="tx2">
                    <a:lumMod val="60000"/>
                    <a:lumOff val="40000"/>
                  </a:schemeClr>
                </a:solidFill>
                <a:latin typeface="+mj-lt"/>
                <a:cs typeface="ＭＳ Ｐゴシック" charset="-128"/>
              </a:rPr>
              <a:t> canopy structure predictor variables, </a:t>
            </a:r>
            <a:r>
              <a:rPr lang="en-US" sz="2000" i="1" kern="0" dirty="0" err="1" smtClean="0">
                <a:solidFill>
                  <a:schemeClr val="tx2">
                    <a:lumMod val="60000"/>
                    <a:lumOff val="40000"/>
                  </a:schemeClr>
                </a:solidFill>
                <a:latin typeface="+mj-lt"/>
                <a:cs typeface="ＭＳ Ｐゴシック" charset="-128"/>
              </a:rPr>
              <a:t>mODIS</a:t>
            </a:r>
            <a:endParaRPr lang="en-US" sz="2000" i="1" kern="0" dirty="0">
              <a:solidFill>
                <a:schemeClr val="tx2">
                  <a:lumMod val="60000"/>
                  <a:lumOff val="40000"/>
                </a:schemeClr>
              </a:solidFill>
              <a:latin typeface="+mj-lt"/>
              <a:cs typeface="ＭＳ Ｐゴシック" charset="-128"/>
            </a:endParaRPr>
          </a:p>
        </p:txBody>
      </p:sp>
      <p:sp>
        <p:nvSpPr>
          <p:cNvPr id="3082" name="Text Box 7"/>
          <p:cNvSpPr txBox="1">
            <a:spLocks noChangeArrowheads="1"/>
          </p:cNvSpPr>
          <p:nvPr/>
        </p:nvSpPr>
        <p:spPr bwMode="auto">
          <a:xfrm>
            <a:off x="1447800" y="6096000"/>
            <a:ext cx="5562600" cy="584775"/>
          </a:xfrm>
          <a:prstGeom prst="rect">
            <a:avLst/>
          </a:prstGeom>
          <a:noFill/>
          <a:ln w="9525">
            <a:noFill/>
            <a:miter lim="800000"/>
            <a:headEnd/>
            <a:tailEnd/>
          </a:ln>
        </p:spPr>
        <p:txBody>
          <a:bodyPr wrap="square">
            <a:spAutoFit/>
          </a:bodyPr>
          <a:lstStyle/>
          <a:p>
            <a:pPr algn="ctr"/>
            <a:r>
              <a:rPr lang="en-US" sz="1600" i="1" dirty="0">
                <a:solidFill>
                  <a:srgbClr val="000000"/>
                </a:solidFill>
              </a:rPr>
              <a:t>Goetz et al. (forthcoming) </a:t>
            </a:r>
          </a:p>
          <a:p>
            <a:pPr algn="ctr"/>
            <a:r>
              <a:rPr lang="en-US" sz="1600" i="1" dirty="0">
                <a:solidFill>
                  <a:srgbClr val="000000"/>
                </a:solidFill>
              </a:rPr>
              <a:t>Global Ecology &amp; Biogeography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7" descr="Goetz09-1670R1_fig3-small.jpg"/>
          <p:cNvPicPr>
            <a:picLocks noChangeAspect="1"/>
          </p:cNvPicPr>
          <p:nvPr/>
        </p:nvPicPr>
        <p:blipFill>
          <a:blip r:embed="rId3" cstate="print"/>
          <a:srcRect/>
          <a:stretch>
            <a:fillRect/>
          </a:stretch>
        </p:blipFill>
        <p:spPr bwMode="auto">
          <a:xfrm>
            <a:off x="3657600" y="381000"/>
            <a:ext cx="5462588" cy="3581400"/>
          </a:xfrm>
          <a:prstGeom prst="rect">
            <a:avLst/>
          </a:prstGeom>
          <a:noFill/>
          <a:ln w="9525">
            <a:noFill/>
            <a:miter lim="800000"/>
            <a:headEnd/>
            <a:tailEnd/>
          </a:ln>
        </p:spPr>
      </p:pic>
      <p:sp>
        <p:nvSpPr>
          <p:cNvPr id="2051" name="Text Box 6"/>
          <p:cNvSpPr txBox="1">
            <a:spLocks noChangeArrowheads="1"/>
          </p:cNvSpPr>
          <p:nvPr/>
        </p:nvSpPr>
        <p:spPr bwMode="auto">
          <a:xfrm>
            <a:off x="47625" y="-76200"/>
            <a:ext cx="9020175" cy="4619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rPr>
              <a:t>Lidar used to map multi-year prevalence / optimal breeding </a:t>
            </a:r>
            <a:r>
              <a:rPr lang="en-US" sz="2400">
                <a:solidFill>
                  <a:srgbClr val="000000"/>
                </a:solidFill>
                <a:cs typeface="Times New Roman" pitchFamily="18" charset="0"/>
              </a:rPr>
              <a:t>habitat..</a:t>
            </a:r>
          </a:p>
        </p:txBody>
      </p:sp>
      <p:grpSp>
        <p:nvGrpSpPr>
          <p:cNvPr id="2" name="Group 16"/>
          <p:cNvGrpSpPr>
            <a:grpSpLocks/>
          </p:cNvGrpSpPr>
          <p:nvPr/>
        </p:nvGrpSpPr>
        <p:grpSpPr bwMode="auto">
          <a:xfrm>
            <a:off x="76200" y="381000"/>
            <a:ext cx="8794750" cy="6604000"/>
            <a:chOff x="152400" y="381000"/>
            <a:chExt cx="8794750" cy="6604576"/>
          </a:xfrm>
        </p:grpSpPr>
        <p:pic>
          <p:nvPicPr>
            <p:cNvPr id="2058" name="Picture 5"/>
            <p:cNvPicPr>
              <a:picLocks noChangeAspect="1" noChangeArrowheads="1"/>
            </p:cNvPicPr>
            <p:nvPr/>
          </p:nvPicPr>
          <p:blipFill>
            <a:blip r:embed="rId4" cstate="print"/>
            <a:srcRect r="34137" b="8177"/>
            <a:stretch>
              <a:fillRect/>
            </a:stretch>
          </p:blipFill>
          <p:spPr bwMode="auto">
            <a:xfrm>
              <a:off x="3994150" y="3384550"/>
              <a:ext cx="4953000" cy="3399332"/>
            </a:xfrm>
            <a:prstGeom prst="rect">
              <a:avLst/>
            </a:prstGeom>
            <a:noFill/>
            <a:ln w="9525">
              <a:noFill/>
              <a:miter lim="800000"/>
              <a:headEnd/>
              <a:tailEnd/>
            </a:ln>
          </p:spPr>
        </p:pic>
        <p:pic>
          <p:nvPicPr>
            <p:cNvPr id="2059" name="Picture 10" descr="BTBW-occupancy-complexity"/>
            <p:cNvPicPr>
              <a:picLocks noChangeAspect="1" noChangeArrowheads="1"/>
            </p:cNvPicPr>
            <p:nvPr/>
          </p:nvPicPr>
          <p:blipFill>
            <a:blip r:embed="rId5" cstate="print"/>
            <a:srcRect/>
            <a:stretch>
              <a:fillRect/>
            </a:stretch>
          </p:blipFill>
          <p:spPr bwMode="auto">
            <a:xfrm>
              <a:off x="257175" y="3362325"/>
              <a:ext cx="4087813" cy="3495675"/>
            </a:xfrm>
            <a:prstGeom prst="rect">
              <a:avLst/>
            </a:prstGeom>
            <a:noFill/>
            <a:ln w="9525">
              <a:noFill/>
              <a:miter lim="800000"/>
              <a:headEnd/>
              <a:tailEnd/>
            </a:ln>
          </p:spPr>
        </p:pic>
        <p:sp>
          <p:nvSpPr>
            <p:cNvPr id="2060" name="Text Box 11"/>
            <p:cNvSpPr txBox="1">
              <a:spLocks noChangeArrowheads="1"/>
            </p:cNvSpPr>
            <p:nvPr/>
          </p:nvSpPr>
          <p:spPr bwMode="auto">
            <a:xfrm>
              <a:off x="6500813" y="6477000"/>
              <a:ext cx="184150" cy="304800"/>
            </a:xfrm>
            <a:prstGeom prst="rect">
              <a:avLst/>
            </a:prstGeom>
            <a:noFill/>
            <a:ln w="9525">
              <a:noFill/>
              <a:miter lim="800000"/>
              <a:headEnd/>
              <a:tailEnd/>
            </a:ln>
          </p:spPr>
          <p:txBody>
            <a:bodyPr wrap="none">
              <a:spAutoFit/>
            </a:bodyPr>
            <a:lstStyle/>
            <a:p>
              <a:endParaRPr lang="en-US" sz="1400" i="1">
                <a:solidFill>
                  <a:srgbClr val="000000"/>
                </a:solidFill>
              </a:endParaRPr>
            </a:p>
          </p:txBody>
        </p:sp>
        <p:pic>
          <p:nvPicPr>
            <p:cNvPr id="2061" name="Picture 13" descr="btbw-pic"/>
            <p:cNvPicPr>
              <a:picLocks noChangeAspect="1" noChangeArrowheads="1"/>
            </p:cNvPicPr>
            <p:nvPr/>
          </p:nvPicPr>
          <p:blipFill>
            <a:blip r:embed="rId6" cstate="print"/>
            <a:srcRect/>
            <a:stretch>
              <a:fillRect/>
            </a:stretch>
          </p:blipFill>
          <p:spPr bwMode="auto">
            <a:xfrm>
              <a:off x="152400" y="381000"/>
              <a:ext cx="3733800" cy="2743200"/>
            </a:xfrm>
            <a:prstGeom prst="rect">
              <a:avLst/>
            </a:prstGeom>
            <a:noFill/>
            <a:ln w="9525">
              <a:noFill/>
              <a:miter lim="800000"/>
              <a:headEnd/>
              <a:tailEnd/>
            </a:ln>
          </p:spPr>
        </p:pic>
        <p:sp>
          <p:nvSpPr>
            <p:cNvPr id="2062" name="Text Box 16"/>
            <p:cNvSpPr txBox="1">
              <a:spLocks noChangeArrowheads="1"/>
            </p:cNvSpPr>
            <p:nvPr/>
          </p:nvSpPr>
          <p:spPr bwMode="auto">
            <a:xfrm>
              <a:off x="4371975" y="6400800"/>
              <a:ext cx="184666" cy="584776"/>
            </a:xfrm>
            <a:prstGeom prst="rect">
              <a:avLst/>
            </a:prstGeom>
            <a:noFill/>
            <a:ln w="9525">
              <a:noFill/>
              <a:miter lim="800000"/>
              <a:headEnd/>
              <a:tailEnd/>
            </a:ln>
          </p:spPr>
          <p:txBody>
            <a:bodyPr wrap="none">
              <a:spAutoFit/>
            </a:bodyPr>
            <a:lstStyle/>
            <a:p>
              <a:endParaRPr lang="en-US">
                <a:solidFill>
                  <a:srgbClr val="000000"/>
                </a:solidFill>
              </a:endParaRPr>
            </a:p>
          </p:txBody>
        </p:sp>
      </p:grpSp>
      <p:sp>
        <p:nvSpPr>
          <p:cNvPr id="2053" name="TextBox 18"/>
          <p:cNvSpPr txBox="1">
            <a:spLocks noChangeArrowheads="1"/>
          </p:cNvSpPr>
          <p:nvPr/>
        </p:nvSpPr>
        <p:spPr bwMode="auto">
          <a:xfrm>
            <a:off x="376238" y="2362200"/>
            <a:ext cx="1300162" cy="523875"/>
          </a:xfrm>
          <a:prstGeom prst="rect">
            <a:avLst/>
          </a:prstGeom>
          <a:noFill/>
          <a:ln w="9525">
            <a:noFill/>
            <a:miter lim="800000"/>
            <a:headEnd/>
            <a:tailEnd/>
          </a:ln>
        </p:spPr>
        <p:txBody>
          <a:bodyPr wrap="none">
            <a:spAutoFit/>
          </a:bodyPr>
          <a:lstStyle/>
          <a:p>
            <a:r>
              <a:rPr lang="en-US" sz="1400" i="1">
                <a:solidFill>
                  <a:srgbClr val="000000"/>
                </a:solidFill>
              </a:rPr>
              <a:t>Black throated</a:t>
            </a:r>
          </a:p>
          <a:p>
            <a:r>
              <a:rPr lang="en-US" sz="1400" i="1">
                <a:solidFill>
                  <a:srgbClr val="000000"/>
                </a:solidFill>
              </a:rPr>
              <a:t>blue warbler</a:t>
            </a:r>
          </a:p>
        </p:txBody>
      </p:sp>
      <p:pic>
        <p:nvPicPr>
          <p:cNvPr id="2054" name="Picture 19" descr="WHRC-logo.jpg"/>
          <p:cNvPicPr>
            <a:picLocks noChangeAspect="1"/>
          </p:cNvPicPr>
          <p:nvPr/>
        </p:nvPicPr>
        <p:blipFill>
          <a:blip r:embed="rId7" cstate="print"/>
          <a:srcRect/>
          <a:stretch>
            <a:fillRect/>
          </a:stretch>
        </p:blipFill>
        <p:spPr bwMode="auto">
          <a:xfrm>
            <a:off x="7818438" y="3429000"/>
            <a:ext cx="1173162" cy="973138"/>
          </a:xfrm>
          <a:prstGeom prst="rect">
            <a:avLst/>
          </a:prstGeom>
          <a:noFill/>
          <a:ln w="9525">
            <a:noFill/>
            <a:miter lim="800000"/>
            <a:headEnd/>
            <a:tailEnd/>
          </a:ln>
        </p:spPr>
      </p:pic>
      <p:pic>
        <p:nvPicPr>
          <p:cNvPr id="2055" name="Picture 20" descr="NASA.png"/>
          <p:cNvPicPr>
            <a:picLocks noChangeAspect="1"/>
          </p:cNvPicPr>
          <p:nvPr/>
        </p:nvPicPr>
        <p:blipFill>
          <a:blip r:embed="rId8" cstate="print"/>
          <a:srcRect/>
          <a:stretch>
            <a:fillRect/>
          </a:stretch>
        </p:blipFill>
        <p:spPr bwMode="auto">
          <a:xfrm>
            <a:off x="8077200" y="4554538"/>
            <a:ext cx="930275" cy="768350"/>
          </a:xfrm>
          <a:prstGeom prst="rect">
            <a:avLst/>
          </a:prstGeom>
          <a:noFill/>
          <a:ln w="9525">
            <a:noFill/>
            <a:miter lim="800000"/>
            <a:headEnd/>
            <a:tailEnd/>
          </a:ln>
        </p:spPr>
      </p:pic>
      <p:sp>
        <p:nvSpPr>
          <p:cNvPr id="2056" name="Text Box 7"/>
          <p:cNvSpPr txBox="1">
            <a:spLocks noChangeArrowheads="1"/>
          </p:cNvSpPr>
          <p:nvPr/>
        </p:nvSpPr>
        <p:spPr bwMode="auto">
          <a:xfrm>
            <a:off x="1828800" y="6477000"/>
            <a:ext cx="6934200" cy="307975"/>
          </a:xfrm>
          <a:prstGeom prst="rect">
            <a:avLst/>
          </a:prstGeom>
          <a:noFill/>
          <a:ln w="9525">
            <a:noFill/>
            <a:miter lim="800000"/>
            <a:headEnd/>
            <a:tailEnd/>
          </a:ln>
        </p:spPr>
        <p:txBody>
          <a:bodyPr>
            <a:spAutoFit/>
          </a:bodyPr>
          <a:lstStyle/>
          <a:p>
            <a:pPr algn="ctr"/>
            <a:r>
              <a:rPr lang="en-US" sz="1400" i="1">
                <a:solidFill>
                  <a:srgbClr val="000000"/>
                </a:solidFill>
              </a:rPr>
              <a:t>Goetz et al. (2010) Ecology 91:1569-1576 </a:t>
            </a:r>
          </a:p>
        </p:txBody>
      </p:sp>
      <p:sp>
        <p:nvSpPr>
          <p:cNvPr id="2057" name="TextBox 13"/>
          <p:cNvSpPr txBox="1">
            <a:spLocks noChangeArrowheads="1"/>
          </p:cNvSpPr>
          <p:nvPr/>
        </p:nvSpPr>
        <p:spPr bwMode="auto">
          <a:xfrm>
            <a:off x="2438400" y="285750"/>
            <a:ext cx="3938588" cy="400050"/>
          </a:xfrm>
          <a:prstGeom prst="rect">
            <a:avLst/>
          </a:prstGeom>
          <a:noFill/>
          <a:ln w="9525">
            <a:noFill/>
            <a:miter lim="800000"/>
            <a:headEnd/>
            <a:tailEnd/>
          </a:ln>
        </p:spPr>
        <p:txBody>
          <a:bodyPr wrap="none">
            <a:spAutoFit/>
          </a:bodyPr>
          <a:lstStyle/>
          <a:p>
            <a:r>
              <a:rPr lang="en-US" sz="2000">
                <a:solidFill>
                  <a:srgbClr val="000000"/>
                </a:solidFill>
              </a:rPr>
              <a:t>Hubbard Brook Experimental Forest </a:t>
            </a:r>
            <a:endParaRPr lang="en-US" sz="20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Improving assessment and </a:t>
            </a:r>
            <a:r>
              <a:rPr lang="en-US" sz="3200" dirty="0" err="1" smtClean="0"/>
              <a:t>modelling</a:t>
            </a:r>
            <a:r>
              <a:rPr lang="en-US" sz="3200" dirty="0" smtClean="0"/>
              <a:t> of climate change impacts on global terrestrial biodiversity – McMahon et al. 2011</a:t>
            </a:r>
            <a:endParaRPr lang="en-US" sz="3200" dirty="0"/>
          </a:p>
        </p:txBody>
      </p:sp>
      <p:sp>
        <p:nvSpPr>
          <p:cNvPr id="3" name="Content Placeholder 2"/>
          <p:cNvSpPr>
            <a:spLocks noGrp="1"/>
          </p:cNvSpPr>
          <p:nvPr>
            <p:ph idx="1"/>
          </p:nvPr>
        </p:nvSpPr>
        <p:spPr>
          <a:xfrm>
            <a:off x="304800" y="1905000"/>
            <a:ext cx="8610600" cy="4525963"/>
          </a:xfrm>
        </p:spPr>
        <p:txBody>
          <a:bodyPr>
            <a:normAutofit fontScale="85000" lnSpcReduction="20000"/>
          </a:bodyPr>
          <a:lstStyle/>
          <a:p>
            <a:endParaRPr lang="en-US" b="1" dirty="0" smtClean="0"/>
          </a:p>
          <a:p>
            <a:r>
              <a:rPr lang="en-US" b="1" dirty="0" smtClean="0"/>
              <a:t>Critical challenges were presented at the IPCC Working Group 2  (2007) – still many gaps in knowledge remain.</a:t>
            </a:r>
          </a:p>
          <a:p>
            <a:endParaRPr lang="en-US" b="1" dirty="0" smtClean="0"/>
          </a:p>
          <a:p>
            <a:r>
              <a:rPr lang="en-US" b="1" dirty="0" smtClean="0"/>
              <a:t>“</a:t>
            </a:r>
            <a:r>
              <a:rPr lang="en-US" b="1" i="1" dirty="0" smtClean="0"/>
              <a:t>In common with other areas of global change science, the credibility of these predictions is limited by incomplete theoretical understanding, predictive tools that are acknowledged to be imperfect, and insufficient data to test, develop and improve model predictions.</a:t>
            </a:r>
            <a:r>
              <a:rPr lang="en-US" b="1" dirty="0" smtClean="0"/>
              <a:t>”</a:t>
            </a:r>
          </a:p>
          <a:p>
            <a:endParaRPr lang="en-US" b="1" dirty="0" smtClean="0"/>
          </a:p>
          <a:p>
            <a:r>
              <a:rPr lang="en-US" b="1" dirty="0" smtClean="0"/>
              <a:t>What are these </a:t>
            </a:r>
            <a:r>
              <a:rPr lang="en-US" b="1" dirty="0" smtClean="0"/>
              <a:t>gaps? </a:t>
            </a:r>
            <a:r>
              <a:rPr lang="en-US" b="1" dirty="0" smtClean="0"/>
              <a:t>and </a:t>
            </a:r>
            <a:r>
              <a:rPr lang="en-US" b="1" dirty="0" smtClean="0"/>
              <a:t>How </a:t>
            </a:r>
            <a:r>
              <a:rPr lang="en-US" b="1" dirty="0" smtClean="0"/>
              <a:t>is NASA science filling them?</a:t>
            </a:r>
            <a:endParaRPr lang="en-US"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val 2"/>
          <p:cNvSpPr>
            <a:spLocks noChangeArrowheads="1"/>
          </p:cNvSpPr>
          <p:nvPr/>
        </p:nvSpPr>
        <p:spPr bwMode="auto">
          <a:xfrm>
            <a:off x="306388" y="1757363"/>
            <a:ext cx="1905000" cy="1866900"/>
          </a:xfrm>
          <a:prstGeom prst="ellipse">
            <a:avLst/>
          </a:prstGeom>
          <a:solidFill>
            <a:srgbClr val="DEDEDE"/>
          </a:solidFill>
          <a:ln w="9525">
            <a:solidFill>
              <a:schemeClr val="tx1"/>
            </a:solidFill>
            <a:round/>
            <a:headEnd/>
            <a:tailEnd/>
          </a:ln>
        </p:spPr>
        <p:txBody>
          <a:bodyPr wrap="none" anchor="ctr"/>
          <a:lstStyle/>
          <a:p>
            <a:pPr algn="ctr"/>
            <a:endParaRPr lang="en-US" b="1"/>
          </a:p>
        </p:txBody>
      </p:sp>
      <p:sp>
        <p:nvSpPr>
          <p:cNvPr id="4099" name="Freeform 3"/>
          <p:cNvSpPr>
            <a:spLocks/>
          </p:cNvSpPr>
          <p:nvPr/>
        </p:nvSpPr>
        <p:spPr bwMode="auto">
          <a:xfrm>
            <a:off x="304800" y="1752600"/>
            <a:ext cx="1173163" cy="1423988"/>
          </a:xfrm>
          <a:custGeom>
            <a:avLst/>
            <a:gdLst>
              <a:gd name="T0" fmla="*/ 1862397235 w 739"/>
              <a:gd name="T1" fmla="*/ 55443467 h 897"/>
              <a:gd name="T2" fmla="*/ 1565018372 w 739"/>
              <a:gd name="T3" fmla="*/ 32762840 h 897"/>
              <a:gd name="T4" fmla="*/ 1534776494 w 739"/>
              <a:gd name="T5" fmla="*/ 612399009 h 897"/>
              <a:gd name="T6" fmla="*/ 1249998017 w 739"/>
              <a:gd name="T7" fmla="*/ 589716807 h 897"/>
              <a:gd name="T8" fmla="*/ 1227317402 w 739"/>
              <a:gd name="T9" fmla="*/ 887095467 h 897"/>
              <a:gd name="T10" fmla="*/ 657761836 w 739"/>
              <a:gd name="T11" fmla="*/ 839213288 h 897"/>
              <a:gd name="T12" fmla="*/ 637600585 w 739"/>
              <a:gd name="T13" fmla="*/ 1129030486 h 897"/>
              <a:gd name="T14" fmla="*/ 917337360 w 739"/>
              <a:gd name="T15" fmla="*/ 1149191738 h 897"/>
              <a:gd name="T16" fmla="*/ 899697058 w 739"/>
              <a:gd name="T17" fmla="*/ 1436489573 h 897"/>
              <a:gd name="T18" fmla="*/ 619958695 w 739"/>
              <a:gd name="T19" fmla="*/ 1413808958 h 897"/>
              <a:gd name="T20" fmla="*/ 599797443 w 739"/>
              <a:gd name="T21" fmla="*/ 1703626553 h 897"/>
              <a:gd name="T22" fmla="*/ 312499504 w 739"/>
              <a:gd name="T23" fmla="*/ 1685986252 h 897"/>
              <a:gd name="T24" fmla="*/ 274697951 w 739"/>
              <a:gd name="T25" fmla="*/ 2147483647 h 897"/>
              <a:gd name="T26" fmla="*/ 234375447 w 739"/>
              <a:gd name="T27" fmla="*/ 2147483647 h 897"/>
              <a:gd name="T28" fmla="*/ 161290065 w 739"/>
              <a:gd name="T29" fmla="*/ 2134574100 h 897"/>
              <a:gd name="T30" fmla="*/ 93246609 w 739"/>
              <a:gd name="T31" fmla="*/ 1983364713 h 897"/>
              <a:gd name="T32" fmla="*/ 47883779 w 739"/>
              <a:gd name="T33" fmla="*/ 1852316577 h 897"/>
              <a:gd name="T34" fmla="*/ 0 w 739"/>
              <a:gd name="T35" fmla="*/ 1582658647 h 897"/>
              <a:gd name="T36" fmla="*/ 0 w 739"/>
              <a:gd name="T37" fmla="*/ 1476812076 h 897"/>
              <a:gd name="T38" fmla="*/ 17641895 w 739"/>
              <a:gd name="T39" fmla="*/ 1272680197 h 897"/>
              <a:gd name="T40" fmla="*/ 40322516 w 739"/>
              <a:gd name="T41" fmla="*/ 1126511123 h 897"/>
              <a:gd name="T42" fmla="*/ 83165983 w 739"/>
              <a:gd name="T43" fmla="*/ 1008062976 h 897"/>
              <a:gd name="T44" fmla="*/ 166330378 w 739"/>
              <a:gd name="T45" fmla="*/ 811490575 h 897"/>
              <a:gd name="T46" fmla="*/ 252015748 w 739"/>
              <a:gd name="T47" fmla="*/ 660281188 h 897"/>
              <a:gd name="T48" fmla="*/ 395665462 w 739"/>
              <a:gd name="T49" fmla="*/ 478829924 h 897"/>
              <a:gd name="T50" fmla="*/ 589716817 w 739"/>
              <a:gd name="T51" fmla="*/ 312499499 h 897"/>
              <a:gd name="T52" fmla="*/ 743447157 w 739"/>
              <a:gd name="T53" fmla="*/ 211693241 h 897"/>
              <a:gd name="T54" fmla="*/ 962700177 w 739"/>
              <a:gd name="T55" fmla="*/ 105846620 h 897"/>
              <a:gd name="T56" fmla="*/ 1179433635 w 739"/>
              <a:gd name="T57" fmla="*/ 32762840 h 897"/>
              <a:gd name="T58" fmla="*/ 1421368658 w 739"/>
              <a:gd name="T59" fmla="*/ 2520951 h 897"/>
              <a:gd name="T60" fmla="*/ 1537295857 w 739"/>
              <a:gd name="T61" fmla="*/ 0 h 897"/>
              <a:gd name="T62" fmla="*/ 1663303681 w 739"/>
              <a:gd name="T63" fmla="*/ 7561266 h 897"/>
              <a:gd name="T64" fmla="*/ 1771671601 w 739"/>
              <a:gd name="T65" fmla="*/ 17641895 h 897"/>
              <a:gd name="T66" fmla="*/ 1862397235 w 739"/>
              <a:gd name="T67" fmla="*/ 55443467 h 8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39"/>
              <a:gd name="T103" fmla="*/ 0 h 897"/>
              <a:gd name="T104" fmla="*/ 739 w 739"/>
              <a:gd name="T105" fmla="*/ 897 h 8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39" h="897">
                <a:moveTo>
                  <a:pt x="739" y="22"/>
                </a:moveTo>
                <a:lnTo>
                  <a:pt x="621" y="13"/>
                </a:lnTo>
                <a:lnTo>
                  <a:pt x="609" y="243"/>
                </a:lnTo>
                <a:lnTo>
                  <a:pt x="496" y="234"/>
                </a:lnTo>
                <a:lnTo>
                  <a:pt x="487" y="352"/>
                </a:lnTo>
                <a:lnTo>
                  <a:pt x="261" y="333"/>
                </a:lnTo>
                <a:lnTo>
                  <a:pt x="253" y="448"/>
                </a:lnTo>
                <a:lnTo>
                  <a:pt x="364" y="456"/>
                </a:lnTo>
                <a:lnTo>
                  <a:pt x="357" y="570"/>
                </a:lnTo>
                <a:lnTo>
                  <a:pt x="246" y="561"/>
                </a:lnTo>
                <a:lnTo>
                  <a:pt x="238" y="676"/>
                </a:lnTo>
                <a:lnTo>
                  <a:pt x="124" y="669"/>
                </a:lnTo>
                <a:lnTo>
                  <a:pt x="109" y="897"/>
                </a:lnTo>
                <a:lnTo>
                  <a:pt x="93" y="897"/>
                </a:lnTo>
                <a:lnTo>
                  <a:pt x="64" y="847"/>
                </a:lnTo>
                <a:lnTo>
                  <a:pt x="37" y="787"/>
                </a:lnTo>
                <a:lnTo>
                  <a:pt x="19" y="735"/>
                </a:lnTo>
                <a:lnTo>
                  <a:pt x="0" y="628"/>
                </a:lnTo>
                <a:lnTo>
                  <a:pt x="0" y="586"/>
                </a:lnTo>
                <a:lnTo>
                  <a:pt x="7" y="505"/>
                </a:lnTo>
                <a:lnTo>
                  <a:pt x="16" y="447"/>
                </a:lnTo>
                <a:lnTo>
                  <a:pt x="33" y="400"/>
                </a:lnTo>
                <a:lnTo>
                  <a:pt x="66" y="322"/>
                </a:lnTo>
                <a:lnTo>
                  <a:pt x="100" y="262"/>
                </a:lnTo>
                <a:lnTo>
                  <a:pt x="157" y="190"/>
                </a:lnTo>
                <a:lnTo>
                  <a:pt x="234" y="124"/>
                </a:lnTo>
                <a:lnTo>
                  <a:pt x="295" y="84"/>
                </a:lnTo>
                <a:lnTo>
                  <a:pt x="382" y="42"/>
                </a:lnTo>
                <a:lnTo>
                  <a:pt x="468" y="13"/>
                </a:lnTo>
                <a:lnTo>
                  <a:pt x="564" y="1"/>
                </a:lnTo>
                <a:lnTo>
                  <a:pt x="610" y="0"/>
                </a:lnTo>
                <a:lnTo>
                  <a:pt x="660" y="3"/>
                </a:lnTo>
                <a:lnTo>
                  <a:pt x="703" y="7"/>
                </a:lnTo>
                <a:lnTo>
                  <a:pt x="739" y="22"/>
                </a:lnTo>
                <a:close/>
              </a:path>
            </a:pathLst>
          </a:custGeom>
          <a:solidFill>
            <a:srgbClr val="C0C0C0"/>
          </a:solidFill>
          <a:ln w="3175">
            <a:solidFill>
              <a:schemeClr val="tx1"/>
            </a:solidFill>
            <a:round/>
            <a:headEnd/>
            <a:tailEnd/>
          </a:ln>
        </p:spPr>
        <p:txBody>
          <a:bodyPr/>
          <a:lstStyle/>
          <a:p>
            <a:endParaRPr lang="en-US"/>
          </a:p>
        </p:txBody>
      </p:sp>
      <p:sp>
        <p:nvSpPr>
          <p:cNvPr id="4100" name="Text Box 4"/>
          <p:cNvSpPr txBox="1">
            <a:spLocks noChangeArrowheads="1"/>
          </p:cNvSpPr>
          <p:nvPr/>
        </p:nvSpPr>
        <p:spPr bwMode="auto">
          <a:xfrm>
            <a:off x="2590800" y="1981200"/>
            <a:ext cx="2528888" cy="1323439"/>
          </a:xfrm>
          <a:prstGeom prst="rect">
            <a:avLst/>
          </a:prstGeom>
          <a:noFill/>
          <a:ln w="9525">
            <a:noFill/>
            <a:miter lim="800000"/>
            <a:headEnd/>
            <a:tailEnd/>
          </a:ln>
        </p:spPr>
        <p:txBody>
          <a:bodyPr wrap="square">
            <a:spAutoFit/>
          </a:bodyPr>
          <a:lstStyle/>
          <a:p>
            <a:r>
              <a:rPr lang="en-US" sz="2000" b="1" dirty="0"/>
              <a:t>Habitat group</a:t>
            </a:r>
          </a:p>
          <a:p>
            <a:r>
              <a:rPr lang="en-US" sz="2000" dirty="0"/>
              <a:t>Deciduous, </a:t>
            </a:r>
            <a:r>
              <a:rPr lang="en-US" sz="2000" dirty="0" smtClean="0"/>
              <a:t>evergreen forest(2001 </a:t>
            </a:r>
            <a:r>
              <a:rPr lang="en-US" sz="2000" dirty="0"/>
              <a:t>NLCD)</a:t>
            </a:r>
          </a:p>
        </p:txBody>
      </p:sp>
      <p:sp>
        <p:nvSpPr>
          <p:cNvPr id="4101" name="Text Box 5"/>
          <p:cNvSpPr txBox="1">
            <a:spLocks noChangeArrowheads="1"/>
          </p:cNvSpPr>
          <p:nvPr/>
        </p:nvSpPr>
        <p:spPr bwMode="auto">
          <a:xfrm>
            <a:off x="2590800" y="3352800"/>
            <a:ext cx="2989921" cy="1323439"/>
          </a:xfrm>
          <a:prstGeom prst="rect">
            <a:avLst/>
          </a:prstGeom>
          <a:noFill/>
          <a:ln w="9525">
            <a:noFill/>
            <a:miter lim="800000"/>
            <a:headEnd/>
            <a:tailEnd/>
          </a:ln>
        </p:spPr>
        <p:txBody>
          <a:bodyPr wrap="none">
            <a:spAutoFit/>
          </a:bodyPr>
          <a:lstStyle/>
          <a:p>
            <a:r>
              <a:rPr lang="en-US" sz="2000" b="1" dirty="0"/>
              <a:t>Constraints</a:t>
            </a:r>
          </a:p>
          <a:p>
            <a:r>
              <a:rPr lang="en-US" sz="2000" dirty="0"/>
              <a:t>Edge &amp; area sensitivity</a:t>
            </a:r>
          </a:p>
          <a:p>
            <a:r>
              <a:rPr lang="en-US" sz="2000" dirty="0"/>
              <a:t>Forest composition (FIA)</a:t>
            </a:r>
          </a:p>
          <a:p>
            <a:r>
              <a:rPr lang="en-US" sz="2000" dirty="0" smtClean="0"/>
              <a:t>Housing </a:t>
            </a:r>
            <a:r>
              <a:rPr lang="en-US" sz="2000" dirty="0"/>
              <a:t>density</a:t>
            </a:r>
          </a:p>
        </p:txBody>
      </p:sp>
      <p:sp>
        <p:nvSpPr>
          <p:cNvPr id="4102" name="Text Box 6"/>
          <p:cNvSpPr txBox="1">
            <a:spLocks noChangeArrowheads="1"/>
          </p:cNvSpPr>
          <p:nvPr/>
        </p:nvSpPr>
        <p:spPr bwMode="auto">
          <a:xfrm>
            <a:off x="2667000" y="4800600"/>
            <a:ext cx="2906565" cy="1323439"/>
          </a:xfrm>
          <a:prstGeom prst="rect">
            <a:avLst/>
          </a:prstGeom>
          <a:noFill/>
          <a:ln w="9525">
            <a:noFill/>
            <a:miter lim="800000"/>
            <a:headEnd/>
            <a:tailEnd/>
          </a:ln>
        </p:spPr>
        <p:txBody>
          <a:bodyPr wrap="none">
            <a:spAutoFit/>
          </a:bodyPr>
          <a:lstStyle/>
          <a:p>
            <a:r>
              <a:rPr lang="en-US" sz="2000" b="1" dirty="0"/>
              <a:t>Intrinsic elements</a:t>
            </a:r>
          </a:p>
          <a:p>
            <a:r>
              <a:rPr lang="en-US" sz="2000" dirty="0"/>
              <a:t>Snags/logs</a:t>
            </a:r>
          </a:p>
          <a:p>
            <a:r>
              <a:rPr lang="en-US" sz="2000" dirty="0"/>
              <a:t>Understory vegetation</a:t>
            </a:r>
          </a:p>
          <a:p>
            <a:r>
              <a:rPr lang="en-US" sz="2000" dirty="0" smtClean="0"/>
              <a:t>Forage/prey abundance</a:t>
            </a:r>
            <a:endParaRPr lang="en-US" sz="2000" dirty="0"/>
          </a:p>
        </p:txBody>
      </p:sp>
      <p:sp>
        <p:nvSpPr>
          <p:cNvPr id="4103" name="AutoShape 7"/>
          <p:cNvSpPr>
            <a:spLocks noChangeArrowheads="1"/>
          </p:cNvSpPr>
          <p:nvPr/>
        </p:nvSpPr>
        <p:spPr bwMode="auto">
          <a:xfrm>
            <a:off x="5334000" y="2514600"/>
            <a:ext cx="628650" cy="257175"/>
          </a:xfrm>
          <a:prstGeom prst="rightArrow">
            <a:avLst>
              <a:gd name="adj1" fmla="val 50000"/>
              <a:gd name="adj2" fmla="val 61111"/>
            </a:avLst>
          </a:prstGeom>
          <a:solidFill>
            <a:schemeClr val="bg1"/>
          </a:solidFill>
          <a:ln w="9525">
            <a:solidFill>
              <a:schemeClr val="tx1"/>
            </a:solidFill>
            <a:miter lim="800000"/>
            <a:headEnd/>
            <a:tailEnd/>
          </a:ln>
        </p:spPr>
        <p:txBody>
          <a:bodyPr wrap="none" anchor="ctr"/>
          <a:lstStyle/>
          <a:p>
            <a:endParaRPr lang="en-US"/>
          </a:p>
        </p:txBody>
      </p:sp>
      <p:sp>
        <p:nvSpPr>
          <p:cNvPr id="4104" name="Text Box 9"/>
          <p:cNvSpPr txBox="1">
            <a:spLocks noChangeArrowheads="1"/>
          </p:cNvSpPr>
          <p:nvPr/>
        </p:nvSpPr>
        <p:spPr bwMode="auto">
          <a:xfrm>
            <a:off x="6067425" y="2133600"/>
            <a:ext cx="2562225" cy="1015663"/>
          </a:xfrm>
          <a:prstGeom prst="rect">
            <a:avLst/>
          </a:prstGeom>
          <a:noFill/>
          <a:ln w="9525">
            <a:noFill/>
            <a:miter lim="800000"/>
            <a:headEnd/>
            <a:tailEnd/>
          </a:ln>
        </p:spPr>
        <p:txBody>
          <a:bodyPr>
            <a:spAutoFit/>
          </a:bodyPr>
          <a:lstStyle/>
          <a:p>
            <a:r>
              <a:rPr lang="en-US" sz="2000" dirty="0"/>
              <a:t>Main modeling unit; general habitat requirements</a:t>
            </a:r>
          </a:p>
        </p:txBody>
      </p:sp>
      <p:sp>
        <p:nvSpPr>
          <p:cNvPr id="4105" name="Text Box 10"/>
          <p:cNvSpPr txBox="1">
            <a:spLocks noChangeArrowheads="1"/>
          </p:cNvSpPr>
          <p:nvPr/>
        </p:nvSpPr>
        <p:spPr bwMode="auto">
          <a:xfrm>
            <a:off x="5999163" y="3563938"/>
            <a:ext cx="2173287" cy="707886"/>
          </a:xfrm>
          <a:prstGeom prst="rect">
            <a:avLst/>
          </a:prstGeom>
          <a:noFill/>
          <a:ln w="9525">
            <a:noFill/>
            <a:miter lim="800000"/>
            <a:headEnd/>
            <a:tailEnd/>
          </a:ln>
        </p:spPr>
        <p:txBody>
          <a:bodyPr>
            <a:spAutoFit/>
          </a:bodyPr>
          <a:lstStyle/>
          <a:p>
            <a:r>
              <a:rPr lang="en-US" sz="2000"/>
              <a:t>Species-specific</a:t>
            </a:r>
          </a:p>
          <a:p>
            <a:r>
              <a:rPr lang="en-US" sz="2000"/>
              <a:t>modifiers</a:t>
            </a:r>
          </a:p>
        </p:txBody>
      </p:sp>
      <p:sp>
        <p:nvSpPr>
          <p:cNvPr id="4106" name="Text Box 11"/>
          <p:cNvSpPr txBox="1">
            <a:spLocks noChangeArrowheads="1"/>
          </p:cNvSpPr>
          <p:nvPr/>
        </p:nvSpPr>
        <p:spPr bwMode="auto">
          <a:xfrm>
            <a:off x="5984875" y="4757738"/>
            <a:ext cx="2854325" cy="1631216"/>
          </a:xfrm>
          <a:prstGeom prst="rect">
            <a:avLst/>
          </a:prstGeom>
          <a:noFill/>
          <a:ln w="9525">
            <a:noFill/>
            <a:miter lim="800000"/>
            <a:headEnd/>
            <a:tailEnd/>
          </a:ln>
        </p:spPr>
        <p:txBody>
          <a:bodyPr>
            <a:spAutoFit/>
          </a:bodyPr>
          <a:lstStyle/>
          <a:p>
            <a:r>
              <a:rPr lang="en-US" sz="2000" dirty="0"/>
              <a:t>Habitat needs not mapped at large spatial scales; need to be maintained within each habitat group</a:t>
            </a:r>
          </a:p>
        </p:txBody>
      </p:sp>
      <p:sp>
        <p:nvSpPr>
          <p:cNvPr id="4107" name="Oval 13"/>
          <p:cNvSpPr>
            <a:spLocks noChangeAspect="1" noChangeArrowheads="1"/>
          </p:cNvSpPr>
          <p:nvPr/>
        </p:nvSpPr>
        <p:spPr bwMode="auto">
          <a:xfrm>
            <a:off x="1017588" y="2419350"/>
            <a:ext cx="693737" cy="695325"/>
          </a:xfrm>
          <a:prstGeom prst="ellipse">
            <a:avLst/>
          </a:prstGeom>
          <a:noFill/>
          <a:ln w="9525">
            <a:solidFill>
              <a:schemeClr val="tx1"/>
            </a:solidFill>
            <a:prstDash val="dash"/>
            <a:round/>
            <a:headEnd/>
            <a:tailEnd/>
          </a:ln>
        </p:spPr>
        <p:txBody>
          <a:bodyPr wrap="none" anchor="ctr"/>
          <a:lstStyle/>
          <a:p>
            <a:endParaRPr lang="en-US"/>
          </a:p>
        </p:txBody>
      </p:sp>
      <p:sp>
        <p:nvSpPr>
          <p:cNvPr id="4108" name="Line 14"/>
          <p:cNvSpPr>
            <a:spLocks noChangeAspect="1" noChangeShapeType="1"/>
          </p:cNvSpPr>
          <p:nvPr/>
        </p:nvSpPr>
        <p:spPr bwMode="auto">
          <a:xfrm flipH="1">
            <a:off x="620713" y="2617788"/>
            <a:ext cx="396875" cy="1290637"/>
          </a:xfrm>
          <a:prstGeom prst="line">
            <a:avLst/>
          </a:prstGeom>
          <a:noFill/>
          <a:ln w="9525">
            <a:solidFill>
              <a:schemeClr val="tx1"/>
            </a:solidFill>
            <a:prstDash val="dash"/>
            <a:round/>
            <a:headEnd/>
            <a:tailEnd/>
          </a:ln>
        </p:spPr>
        <p:txBody>
          <a:bodyPr/>
          <a:lstStyle/>
          <a:p>
            <a:endParaRPr lang="en-US"/>
          </a:p>
        </p:txBody>
      </p:sp>
      <p:sp>
        <p:nvSpPr>
          <p:cNvPr id="4109" name="Line 15"/>
          <p:cNvSpPr>
            <a:spLocks noChangeAspect="1" noChangeShapeType="1"/>
          </p:cNvSpPr>
          <p:nvPr/>
        </p:nvSpPr>
        <p:spPr bwMode="auto">
          <a:xfrm>
            <a:off x="1711325" y="2617788"/>
            <a:ext cx="471488" cy="1192212"/>
          </a:xfrm>
          <a:prstGeom prst="line">
            <a:avLst/>
          </a:prstGeom>
          <a:noFill/>
          <a:ln w="9525">
            <a:solidFill>
              <a:schemeClr val="tx1"/>
            </a:solidFill>
            <a:prstDash val="dash"/>
            <a:round/>
            <a:headEnd/>
            <a:tailEnd/>
          </a:ln>
        </p:spPr>
        <p:txBody>
          <a:bodyPr/>
          <a:lstStyle/>
          <a:p>
            <a:endParaRPr lang="en-US"/>
          </a:p>
        </p:txBody>
      </p:sp>
      <p:sp>
        <p:nvSpPr>
          <p:cNvPr id="4110" name="AutoShape 16"/>
          <p:cNvSpPr>
            <a:spLocks noChangeArrowheads="1"/>
          </p:cNvSpPr>
          <p:nvPr/>
        </p:nvSpPr>
        <p:spPr bwMode="auto">
          <a:xfrm>
            <a:off x="5334000" y="3617913"/>
            <a:ext cx="628650" cy="257175"/>
          </a:xfrm>
          <a:prstGeom prst="rightArrow">
            <a:avLst>
              <a:gd name="adj1" fmla="val 50000"/>
              <a:gd name="adj2" fmla="val 61111"/>
            </a:avLst>
          </a:prstGeom>
          <a:solidFill>
            <a:schemeClr val="bg1"/>
          </a:solidFill>
          <a:ln w="9525">
            <a:solidFill>
              <a:schemeClr val="tx1"/>
            </a:solidFill>
            <a:miter lim="800000"/>
            <a:headEnd/>
            <a:tailEnd/>
          </a:ln>
        </p:spPr>
        <p:txBody>
          <a:bodyPr wrap="none" anchor="ctr"/>
          <a:lstStyle/>
          <a:p>
            <a:endParaRPr lang="en-US"/>
          </a:p>
        </p:txBody>
      </p:sp>
      <p:sp>
        <p:nvSpPr>
          <p:cNvPr id="4111" name="Oval 20"/>
          <p:cNvSpPr>
            <a:spLocks noChangeArrowheads="1"/>
          </p:cNvSpPr>
          <p:nvPr/>
        </p:nvSpPr>
        <p:spPr bwMode="auto">
          <a:xfrm>
            <a:off x="1066800" y="4953000"/>
            <a:ext cx="1219200" cy="1219200"/>
          </a:xfrm>
          <a:prstGeom prst="ellipse">
            <a:avLst/>
          </a:prstGeom>
          <a:solidFill>
            <a:schemeClr val="bg1"/>
          </a:solidFill>
          <a:ln w="9525">
            <a:solidFill>
              <a:schemeClr val="tx1"/>
            </a:solidFill>
            <a:round/>
            <a:headEnd/>
            <a:tailEnd/>
          </a:ln>
        </p:spPr>
        <p:txBody>
          <a:bodyPr wrap="none" anchor="ctr"/>
          <a:lstStyle/>
          <a:p>
            <a:pPr algn="ctr"/>
            <a:endParaRPr lang="en-US" b="1"/>
          </a:p>
        </p:txBody>
      </p:sp>
      <p:grpSp>
        <p:nvGrpSpPr>
          <p:cNvPr id="2" name="Group 38"/>
          <p:cNvGrpSpPr>
            <a:grpSpLocks/>
          </p:cNvGrpSpPr>
          <p:nvPr/>
        </p:nvGrpSpPr>
        <p:grpSpPr bwMode="auto">
          <a:xfrm>
            <a:off x="611188" y="3429000"/>
            <a:ext cx="1600200" cy="1524000"/>
            <a:chOff x="817" y="2331"/>
            <a:chExt cx="1008" cy="960"/>
          </a:xfrm>
        </p:grpSpPr>
        <p:grpSp>
          <p:nvGrpSpPr>
            <p:cNvPr id="3" name="Group 17"/>
            <p:cNvGrpSpPr>
              <a:grpSpLocks/>
            </p:cNvGrpSpPr>
            <p:nvPr/>
          </p:nvGrpSpPr>
          <p:grpSpPr bwMode="auto">
            <a:xfrm rot="207445">
              <a:off x="817" y="2331"/>
              <a:ext cx="1008" cy="960"/>
              <a:chOff x="817" y="1680"/>
              <a:chExt cx="1008" cy="960"/>
            </a:xfrm>
          </p:grpSpPr>
          <p:sp>
            <p:nvSpPr>
              <p:cNvPr id="4132" name="Oval 18"/>
              <p:cNvSpPr>
                <a:spLocks noChangeArrowheads="1"/>
              </p:cNvSpPr>
              <p:nvPr/>
            </p:nvSpPr>
            <p:spPr bwMode="auto">
              <a:xfrm>
                <a:off x="817" y="1680"/>
                <a:ext cx="1008" cy="960"/>
              </a:xfrm>
              <a:prstGeom prst="ellipse">
                <a:avLst/>
              </a:prstGeom>
              <a:solidFill>
                <a:srgbClr val="DEDEDE"/>
              </a:solidFill>
              <a:ln w="9525">
                <a:solidFill>
                  <a:schemeClr val="tx1"/>
                </a:solidFill>
                <a:round/>
                <a:headEnd/>
                <a:tailEnd/>
              </a:ln>
            </p:spPr>
            <p:txBody>
              <a:bodyPr wrap="none" anchor="ctr"/>
              <a:lstStyle/>
              <a:p>
                <a:pPr algn="ctr"/>
                <a:endParaRPr lang="en-US" b="1"/>
              </a:p>
            </p:txBody>
          </p:sp>
          <p:sp>
            <p:nvSpPr>
              <p:cNvPr id="4133" name="Freeform 19"/>
              <p:cNvSpPr>
                <a:spLocks/>
              </p:cNvSpPr>
              <p:nvPr/>
            </p:nvSpPr>
            <p:spPr bwMode="auto">
              <a:xfrm>
                <a:off x="942" y="1682"/>
                <a:ext cx="882" cy="919"/>
              </a:xfrm>
              <a:custGeom>
                <a:avLst/>
                <a:gdLst>
                  <a:gd name="T0" fmla="*/ 880 w 882"/>
                  <a:gd name="T1" fmla="*/ 519 h 919"/>
                  <a:gd name="T2" fmla="*/ 576 w 882"/>
                  <a:gd name="T3" fmla="*/ 501 h 919"/>
                  <a:gd name="T4" fmla="*/ 592 w 882"/>
                  <a:gd name="T5" fmla="*/ 222 h 919"/>
                  <a:gd name="T6" fmla="*/ 312 w 882"/>
                  <a:gd name="T7" fmla="*/ 207 h 919"/>
                  <a:gd name="T8" fmla="*/ 277 w 882"/>
                  <a:gd name="T9" fmla="*/ 834 h 919"/>
                  <a:gd name="T10" fmla="*/ 258 w 882"/>
                  <a:gd name="T11" fmla="*/ 846 h 919"/>
                  <a:gd name="T12" fmla="*/ 237 w 882"/>
                  <a:gd name="T13" fmla="*/ 865 h 919"/>
                  <a:gd name="T14" fmla="*/ 219 w 882"/>
                  <a:gd name="T15" fmla="*/ 880 h 919"/>
                  <a:gd name="T16" fmla="*/ 201 w 882"/>
                  <a:gd name="T17" fmla="*/ 903 h 919"/>
                  <a:gd name="T18" fmla="*/ 187 w 882"/>
                  <a:gd name="T19" fmla="*/ 919 h 919"/>
                  <a:gd name="T20" fmla="*/ 162 w 882"/>
                  <a:gd name="T21" fmla="*/ 907 h 919"/>
                  <a:gd name="T22" fmla="*/ 133 w 882"/>
                  <a:gd name="T23" fmla="*/ 895 h 919"/>
                  <a:gd name="T24" fmla="*/ 112 w 882"/>
                  <a:gd name="T25" fmla="*/ 883 h 919"/>
                  <a:gd name="T26" fmla="*/ 88 w 882"/>
                  <a:gd name="T27" fmla="*/ 867 h 919"/>
                  <a:gd name="T28" fmla="*/ 63 w 882"/>
                  <a:gd name="T29" fmla="*/ 849 h 919"/>
                  <a:gd name="T30" fmla="*/ 40 w 882"/>
                  <a:gd name="T31" fmla="*/ 829 h 919"/>
                  <a:gd name="T32" fmla="*/ 18 w 882"/>
                  <a:gd name="T33" fmla="*/ 811 h 919"/>
                  <a:gd name="T34" fmla="*/ 0 w 882"/>
                  <a:gd name="T35" fmla="*/ 790 h 919"/>
                  <a:gd name="T36" fmla="*/ 33 w 882"/>
                  <a:gd name="T37" fmla="*/ 130 h 919"/>
                  <a:gd name="T38" fmla="*/ 60 w 882"/>
                  <a:gd name="T39" fmla="*/ 108 h 919"/>
                  <a:gd name="T40" fmla="*/ 81 w 882"/>
                  <a:gd name="T41" fmla="*/ 94 h 919"/>
                  <a:gd name="T42" fmla="*/ 108 w 882"/>
                  <a:gd name="T43" fmla="*/ 78 h 919"/>
                  <a:gd name="T44" fmla="*/ 129 w 882"/>
                  <a:gd name="T45" fmla="*/ 63 h 919"/>
                  <a:gd name="T46" fmla="*/ 168 w 882"/>
                  <a:gd name="T47" fmla="*/ 46 h 919"/>
                  <a:gd name="T48" fmla="*/ 216 w 882"/>
                  <a:gd name="T49" fmla="*/ 25 h 919"/>
                  <a:gd name="T50" fmla="*/ 264 w 882"/>
                  <a:gd name="T51" fmla="*/ 13 h 919"/>
                  <a:gd name="T52" fmla="*/ 295 w 882"/>
                  <a:gd name="T53" fmla="*/ 6 h 919"/>
                  <a:gd name="T54" fmla="*/ 322 w 882"/>
                  <a:gd name="T55" fmla="*/ 3 h 919"/>
                  <a:gd name="T56" fmla="*/ 346 w 882"/>
                  <a:gd name="T57" fmla="*/ 0 h 919"/>
                  <a:gd name="T58" fmla="*/ 373 w 882"/>
                  <a:gd name="T59" fmla="*/ 0 h 919"/>
                  <a:gd name="T60" fmla="*/ 402 w 882"/>
                  <a:gd name="T61" fmla="*/ 0 h 919"/>
                  <a:gd name="T62" fmla="*/ 436 w 882"/>
                  <a:gd name="T63" fmla="*/ 3 h 919"/>
                  <a:gd name="T64" fmla="*/ 469 w 882"/>
                  <a:gd name="T65" fmla="*/ 9 h 919"/>
                  <a:gd name="T66" fmla="*/ 504 w 882"/>
                  <a:gd name="T67" fmla="*/ 16 h 919"/>
                  <a:gd name="T68" fmla="*/ 540 w 882"/>
                  <a:gd name="T69" fmla="*/ 25 h 919"/>
                  <a:gd name="T70" fmla="*/ 579 w 882"/>
                  <a:gd name="T71" fmla="*/ 40 h 919"/>
                  <a:gd name="T72" fmla="*/ 600 w 882"/>
                  <a:gd name="T73" fmla="*/ 51 h 919"/>
                  <a:gd name="T74" fmla="*/ 592 w 882"/>
                  <a:gd name="T75" fmla="*/ 222 h 919"/>
                  <a:gd name="T76" fmla="*/ 811 w 882"/>
                  <a:gd name="T77" fmla="*/ 235 h 919"/>
                  <a:gd name="T78" fmla="*/ 829 w 882"/>
                  <a:gd name="T79" fmla="*/ 261 h 919"/>
                  <a:gd name="T80" fmla="*/ 846 w 882"/>
                  <a:gd name="T81" fmla="*/ 303 h 919"/>
                  <a:gd name="T82" fmla="*/ 864 w 882"/>
                  <a:gd name="T83" fmla="*/ 343 h 919"/>
                  <a:gd name="T84" fmla="*/ 876 w 882"/>
                  <a:gd name="T85" fmla="*/ 397 h 919"/>
                  <a:gd name="T86" fmla="*/ 882 w 882"/>
                  <a:gd name="T87" fmla="*/ 457 h 919"/>
                  <a:gd name="T88" fmla="*/ 880 w 882"/>
                  <a:gd name="T89" fmla="*/ 519 h 9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2"/>
                  <a:gd name="T136" fmla="*/ 0 h 919"/>
                  <a:gd name="T137" fmla="*/ 882 w 882"/>
                  <a:gd name="T138" fmla="*/ 919 h 9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2" h="919">
                    <a:moveTo>
                      <a:pt x="880" y="519"/>
                    </a:moveTo>
                    <a:lnTo>
                      <a:pt x="576" y="501"/>
                    </a:lnTo>
                    <a:lnTo>
                      <a:pt x="592" y="222"/>
                    </a:lnTo>
                    <a:lnTo>
                      <a:pt x="312" y="207"/>
                    </a:lnTo>
                    <a:lnTo>
                      <a:pt x="277" y="834"/>
                    </a:lnTo>
                    <a:lnTo>
                      <a:pt x="258" y="846"/>
                    </a:lnTo>
                    <a:lnTo>
                      <a:pt x="237" y="865"/>
                    </a:lnTo>
                    <a:lnTo>
                      <a:pt x="219" y="880"/>
                    </a:lnTo>
                    <a:lnTo>
                      <a:pt x="201" y="903"/>
                    </a:lnTo>
                    <a:lnTo>
                      <a:pt x="187" y="919"/>
                    </a:lnTo>
                    <a:lnTo>
                      <a:pt x="162" y="907"/>
                    </a:lnTo>
                    <a:lnTo>
                      <a:pt x="133" y="895"/>
                    </a:lnTo>
                    <a:lnTo>
                      <a:pt x="112" y="883"/>
                    </a:lnTo>
                    <a:lnTo>
                      <a:pt x="88" y="867"/>
                    </a:lnTo>
                    <a:lnTo>
                      <a:pt x="63" y="849"/>
                    </a:lnTo>
                    <a:lnTo>
                      <a:pt x="40" y="829"/>
                    </a:lnTo>
                    <a:lnTo>
                      <a:pt x="18" y="811"/>
                    </a:lnTo>
                    <a:lnTo>
                      <a:pt x="0" y="790"/>
                    </a:lnTo>
                    <a:lnTo>
                      <a:pt x="33" y="130"/>
                    </a:lnTo>
                    <a:lnTo>
                      <a:pt x="60" y="108"/>
                    </a:lnTo>
                    <a:lnTo>
                      <a:pt x="81" y="94"/>
                    </a:lnTo>
                    <a:lnTo>
                      <a:pt x="108" y="78"/>
                    </a:lnTo>
                    <a:lnTo>
                      <a:pt x="129" y="63"/>
                    </a:lnTo>
                    <a:lnTo>
                      <a:pt x="168" y="46"/>
                    </a:lnTo>
                    <a:lnTo>
                      <a:pt x="216" y="25"/>
                    </a:lnTo>
                    <a:lnTo>
                      <a:pt x="264" y="13"/>
                    </a:lnTo>
                    <a:lnTo>
                      <a:pt x="295" y="6"/>
                    </a:lnTo>
                    <a:lnTo>
                      <a:pt x="322" y="3"/>
                    </a:lnTo>
                    <a:lnTo>
                      <a:pt x="346" y="0"/>
                    </a:lnTo>
                    <a:lnTo>
                      <a:pt x="373" y="0"/>
                    </a:lnTo>
                    <a:lnTo>
                      <a:pt x="402" y="0"/>
                    </a:lnTo>
                    <a:lnTo>
                      <a:pt x="436" y="3"/>
                    </a:lnTo>
                    <a:lnTo>
                      <a:pt x="469" y="9"/>
                    </a:lnTo>
                    <a:lnTo>
                      <a:pt x="504" y="16"/>
                    </a:lnTo>
                    <a:lnTo>
                      <a:pt x="540" y="25"/>
                    </a:lnTo>
                    <a:lnTo>
                      <a:pt x="579" y="40"/>
                    </a:lnTo>
                    <a:lnTo>
                      <a:pt x="600" y="51"/>
                    </a:lnTo>
                    <a:lnTo>
                      <a:pt x="592" y="222"/>
                    </a:lnTo>
                    <a:lnTo>
                      <a:pt x="811" y="235"/>
                    </a:lnTo>
                    <a:lnTo>
                      <a:pt x="829" y="261"/>
                    </a:lnTo>
                    <a:lnTo>
                      <a:pt x="846" y="303"/>
                    </a:lnTo>
                    <a:lnTo>
                      <a:pt x="864" y="343"/>
                    </a:lnTo>
                    <a:lnTo>
                      <a:pt x="876" y="397"/>
                    </a:lnTo>
                    <a:lnTo>
                      <a:pt x="882" y="457"/>
                    </a:lnTo>
                    <a:lnTo>
                      <a:pt x="880" y="519"/>
                    </a:lnTo>
                    <a:close/>
                  </a:path>
                </a:pathLst>
              </a:custGeom>
              <a:solidFill>
                <a:schemeClr val="bg1"/>
              </a:solidFill>
              <a:ln w="3175">
                <a:solidFill>
                  <a:schemeClr val="tx1"/>
                </a:solidFill>
                <a:round/>
                <a:headEnd/>
                <a:tailEnd/>
              </a:ln>
            </p:spPr>
            <p:txBody>
              <a:bodyPr/>
              <a:lstStyle/>
              <a:p>
                <a:endParaRPr lang="en-US"/>
              </a:p>
            </p:txBody>
          </p:sp>
        </p:grpSp>
        <p:sp>
          <p:nvSpPr>
            <p:cNvPr id="4131" name="Oval 22"/>
            <p:cNvSpPr>
              <a:spLocks noChangeArrowheads="1"/>
            </p:cNvSpPr>
            <p:nvPr/>
          </p:nvSpPr>
          <p:spPr bwMode="auto">
            <a:xfrm>
              <a:off x="1249" y="2715"/>
              <a:ext cx="336" cy="336"/>
            </a:xfrm>
            <a:prstGeom prst="ellipse">
              <a:avLst/>
            </a:prstGeom>
            <a:noFill/>
            <a:ln w="9525">
              <a:solidFill>
                <a:schemeClr val="tx1"/>
              </a:solidFill>
              <a:prstDash val="dash"/>
              <a:round/>
              <a:headEnd/>
              <a:tailEnd/>
            </a:ln>
          </p:spPr>
          <p:txBody>
            <a:bodyPr wrap="none" anchor="ctr"/>
            <a:lstStyle/>
            <a:p>
              <a:endParaRPr lang="en-US"/>
            </a:p>
          </p:txBody>
        </p:sp>
      </p:grpSp>
      <p:sp>
        <p:nvSpPr>
          <p:cNvPr id="4113" name="Line 23"/>
          <p:cNvSpPr>
            <a:spLocks noChangeShapeType="1"/>
          </p:cNvSpPr>
          <p:nvPr/>
        </p:nvSpPr>
        <p:spPr bwMode="auto">
          <a:xfrm flipH="1">
            <a:off x="1065213" y="4191000"/>
            <a:ext cx="306387" cy="1328738"/>
          </a:xfrm>
          <a:prstGeom prst="line">
            <a:avLst/>
          </a:prstGeom>
          <a:noFill/>
          <a:ln w="9525">
            <a:solidFill>
              <a:schemeClr val="tx1"/>
            </a:solidFill>
            <a:prstDash val="dash"/>
            <a:round/>
            <a:headEnd/>
            <a:tailEnd/>
          </a:ln>
        </p:spPr>
        <p:txBody>
          <a:bodyPr/>
          <a:lstStyle/>
          <a:p>
            <a:endParaRPr lang="en-US"/>
          </a:p>
        </p:txBody>
      </p:sp>
      <p:grpSp>
        <p:nvGrpSpPr>
          <p:cNvPr id="4" name="Group 25"/>
          <p:cNvGrpSpPr>
            <a:grpSpLocks/>
          </p:cNvGrpSpPr>
          <p:nvPr/>
        </p:nvGrpSpPr>
        <p:grpSpPr bwMode="auto">
          <a:xfrm>
            <a:off x="1193800" y="5095875"/>
            <a:ext cx="1012825" cy="923925"/>
            <a:chOff x="1137" y="2491"/>
            <a:chExt cx="638" cy="582"/>
          </a:xfrm>
        </p:grpSpPr>
        <p:sp>
          <p:nvSpPr>
            <p:cNvPr id="4120" name="Line 26"/>
            <p:cNvSpPr>
              <a:spLocks noChangeShapeType="1"/>
            </p:cNvSpPr>
            <p:nvPr/>
          </p:nvSpPr>
          <p:spPr bwMode="auto">
            <a:xfrm flipH="1">
              <a:off x="1382" y="2491"/>
              <a:ext cx="9" cy="468"/>
            </a:xfrm>
            <a:prstGeom prst="line">
              <a:avLst/>
            </a:prstGeom>
            <a:noFill/>
            <a:ln w="9525">
              <a:solidFill>
                <a:schemeClr val="tx1"/>
              </a:solidFill>
              <a:round/>
              <a:headEnd/>
              <a:tailEnd/>
            </a:ln>
          </p:spPr>
          <p:txBody>
            <a:bodyPr/>
            <a:lstStyle/>
            <a:p>
              <a:endParaRPr lang="en-US"/>
            </a:p>
          </p:txBody>
        </p:sp>
        <p:sp>
          <p:nvSpPr>
            <p:cNvPr id="4121" name="Freeform 27"/>
            <p:cNvSpPr>
              <a:spLocks/>
            </p:cNvSpPr>
            <p:nvPr/>
          </p:nvSpPr>
          <p:spPr bwMode="auto">
            <a:xfrm>
              <a:off x="1391" y="2497"/>
              <a:ext cx="144" cy="177"/>
            </a:xfrm>
            <a:custGeom>
              <a:avLst/>
              <a:gdLst>
                <a:gd name="T0" fmla="*/ 0 w 144"/>
                <a:gd name="T1" fmla="*/ 0 h 177"/>
                <a:gd name="T2" fmla="*/ 33 w 144"/>
                <a:gd name="T3" fmla="*/ 48 h 177"/>
                <a:gd name="T4" fmla="*/ 51 w 144"/>
                <a:gd name="T5" fmla="*/ 75 h 177"/>
                <a:gd name="T6" fmla="*/ 72 w 144"/>
                <a:gd name="T7" fmla="*/ 108 h 177"/>
                <a:gd name="T8" fmla="*/ 117 w 144"/>
                <a:gd name="T9" fmla="*/ 156 h 177"/>
                <a:gd name="T10" fmla="*/ 144 w 144"/>
                <a:gd name="T11" fmla="*/ 177 h 177"/>
                <a:gd name="T12" fmla="*/ 0 60000 65536"/>
                <a:gd name="T13" fmla="*/ 0 60000 65536"/>
                <a:gd name="T14" fmla="*/ 0 60000 65536"/>
                <a:gd name="T15" fmla="*/ 0 60000 65536"/>
                <a:gd name="T16" fmla="*/ 0 60000 65536"/>
                <a:gd name="T17" fmla="*/ 0 60000 65536"/>
                <a:gd name="T18" fmla="*/ 0 w 144"/>
                <a:gd name="T19" fmla="*/ 0 h 177"/>
                <a:gd name="T20" fmla="*/ 144 w 14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144" h="177">
                  <a:moveTo>
                    <a:pt x="0" y="0"/>
                  </a:moveTo>
                  <a:cubicBezTo>
                    <a:pt x="47" y="7"/>
                    <a:pt x="5" y="20"/>
                    <a:pt x="33" y="48"/>
                  </a:cubicBezTo>
                  <a:cubicBezTo>
                    <a:pt x="39" y="88"/>
                    <a:pt x="28" y="56"/>
                    <a:pt x="51" y="75"/>
                  </a:cubicBezTo>
                  <a:cubicBezTo>
                    <a:pt x="59" y="82"/>
                    <a:pt x="57" y="97"/>
                    <a:pt x="72" y="108"/>
                  </a:cubicBezTo>
                  <a:cubicBezTo>
                    <a:pt x="80" y="139"/>
                    <a:pt x="86" y="148"/>
                    <a:pt x="117" y="156"/>
                  </a:cubicBezTo>
                  <a:cubicBezTo>
                    <a:pt x="124" y="169"/>
                    <a:pt x="128" y="177"/>
                    <a:pt x="144" y="177"/>
                  </a:cubicBezTo>
                </a:path>
              </a:pathLst>
            </a:custGeom>
            <a:noFill/>
            <a:ln w="9525">
              <a:solidFill>
                <a:schemeClr val="tx1"/>
              </a:solidFill>
              <a:round/>
              <a:headEnd/>
              <a:tailEnd/>
            </a:ln>
          </p:spPr>
          <p:txBody>
            <a:bodyPr/>
            <a:lstStyle/>
            <a:p>
              <a:endParaRPr lang="en-US"/>
            </a:p>
          </p:txBody>
        </p:sp>
        <p:grpSp>
          <p:nvGrpSpPr>
            <p:cNvPr id="5" name="Group 28"/>
            <p:cNvGrpSpPr>
              <a:grpSpLocks/>
            </p:cNvGrpSpPr>
            <p:nvPr/>
          </p:nvGrpSpPr>
          <p:grpSpPr bwMode="auto">
            <a:xfrm>
              <a:off x="1137" y="2638"/>
              <a:ext cx="638" cy="435"/>
              <a:chOff x="1137" y="2638"/>
              <a:chExt cx="638" cy="435"/>
            </a:xfrm>
          </p:grpSpPr>
          <p:sp>
            <p:nvSpPr>
              <p:cNvPr id="4123" name="Line 29"/>
              <p:cNvSpPr>
                <a:spLocks noChangeShapeType="1"/>
              </p:cNvSpPr>
              <p:nvPr/>
            </p:nvSpPr>
            <p:spPr bwMode="auto">
              <a:xfrm>
                <a:off x="1532" y="2671"/>
                <a:ext cx="6" cy="267"/>
              </a:xfrm>
              <a:prstGeom prst="line">
                <a:avLst/>
              </a:prstGeom>
              <a:noFill/>
              <a:ln w="9525">
                <a:solidFill>
                  <a:schemeClr val="tx1"/>
                </a:solidFill>
                <a:round/>
                <a:headEnd/>
                <a:tailEnd/>
              </a:ln>
            </p:spPr>
            <p:txBody>
              <a:bodyPr/>
              <a:lstStyle/>
              <a:p>
                <a:endParaRPr lang="en-US"/>
              </a:p>
            </p:txBody>
          </p:sp>
          <p:sp>
            <p:nvSpPr>
              <p:cNvPr id="4124" name="Freeform 30"/>
              <p:cNvSpPr>
                <a:spLocks/>
              </p:cNvSpPr>
              <p:nvPr/>
            </p:nvSpPr>
            <p:spPr bwMode="auto">
              <a:xfrm>
                <a:off x="1294" y="2934"/>
                <a:ext cx="364" cy="139"/>
              </a:xfrm>
              <a:custGeom>
                <a:avLst/>
                <a:gdLst>
                  <a:gd name="T0" fmla="*/ 91 w 364"/>
                  <a:gd name="T1" fmla="*/ 22 h 139"/>
                  <a:gd name="T2" fmla="*/ 64 w 364"/>
                  <a:gd name="T3" fmla="*/ 40 h 139"/>
                  <a:gd name="T4" fmla="*/ 16 w 364"/>
                  <a:gd name="T5" fmla="*/ 61 h 139"/>
                  <a:gd name="T6" fmla="*/ 16 w 364"/>
                  <a:gd name="T7" fmla="*/ 67 h 139"/>
                  <a:gd name="T8" fmla="*/ 25 w 364"/>
                  <a:gd name="T9" fmla="*/ 76 h 139"/>
                  <a:gd name="T10" fmla="*/ 70 w 364"/>
                  <a:gd name="T11" fmla="*/ 79 h 139"/>
                  <a:gd name="T12" fmla="*/ 105 w 364"/>
                  <a:gd name="T13" fmla="*/ 86 h 139"/>
                  <a:gd name="T14" fmla="*/ 85 w 364"/>
                  <a:gd name="T15" fmla="*/ 122 h 139"/>
                  <a:gd name="T16" fmla="*/ 113 w 364"/>
                  <a:gd name="T17" fmla="*/ 138 h 139"/>
                  <a:gd name="T18" fmla="*/ 113 w 364"/>
                  <a:gd name="T19" fmla="*/ 130 h 139"/>
                  <a:gd name="T20" fmla="*/ 172 w 364"/>
                  <a:gd name="T21" fmla="*/ 88 h 139"/>
                  <a:gd name="T22" fmla="*/ 289 w 364"/>
                  <a:gd name="T23" fmla="*/ 76 h 139"/>
                  <a:gd name="T24" fmla="*/ 271 w 364"/>
                  <a:gd name="T25" fmla="*/ 67 h 139"/>
                  <a:gd name="T26" fmla="*/ 337 w 364"/>
                  <a:gd name="T27" fmla="*/ 58 h 139"/>
                  <a:gd name="T28" fmla="*/ 361 w 364"/>
                  <a:gd name="T29" fmla="*/ 55 h 139"/>
                  <a:gd name="T30" fmla="*/ 352 w 364"/>
                  <a:gd name="T31" fmla="*/ 46 h 139"/>
                  <a:gd name="T32" fmla="*/ 319 w 364"/>
                  <a:gd name="T33" fmla="*/ 37 h 139"/>
                  <a:gd name="T34" fmla="*/ 310 w 364"/>
                  <a:gd name="T35" fmla="*/ 34 h 139"/>
                  <a:gd name="T36" fmla="*/ 261 w 364"/>
                  <a:gd name="T37" fmla="*/ 24 h 139"/>
                  <a:gd name="T38" fmla="*/ 241 w 364"/>
                  <a:gd name="T39" fmla="*/ 0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4"/>
                  <a:gd name="T61" fmla="*/ 0 h 139"/>
                  <a:gd name="T62" fmla="*/ 364 w 364"/>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4" h="139">
                    <a:moveTo>
                      <a:pt x="91" y="22"/>
                    </a:moveTo>
                    <a:cubicBezTo>
                      <a:pt x="87" y="39"/>
                      <a:pt x="81" y="37"/>
                      <a:pt x="64" y="40"/>
                    </a:cubicBezTo>
                    <a:cubicBezTo>
                      <a:pt x="48" y="61"/>
                      <a:pt x="46" y="58"/>
                      <a:pt x="16" y="61"/>
                    </a:cubicBezTo>
                    <a:cubicBezTo>
                      <a:pt x="0" y="66"/>
                      <a:pt x="8" y="62"/>
                      <a:pt x="16" y="67"/>
                    </a:cubicBezTo>
                    <a:cubicBezTo>
                      <a:pt x="20" y="69"/>
                      <a:pt x="21" y="75"/>
                      <a:pt x="25" y="76"/>
                    </a:cubicBezTo>
                    <a:cubicBezTo>
                      <a:pt x="40" y="79"/>
                      <a:pt x="55" y="78"/>
                      <a:pt x="70" y="79"/>
                    </a:cubicBezTo>
                    <a:cubicBezTo>
                      <a:pt x="93" y="87"/>
                      <a:pt x="92" y="69"/>
                      <a:pt x="105" y="86"/>
                    </a:cubicBezTo>
                    <a:cubicBezTo>
                      <a:pt x="111" y="92"/>
                      <a:pt x="82" y="111"/>
                      <a:pt x="85" y="122"/>
                    </a:cubicBezTo>
                    <a:cubicBezTo>
                      <a:pt x="86" y="131"/>
                      <a:pt x="108" y="137"/>
                      <a:pt x="113" y="138"/>
                    </a:cubicBezTo>
                    <a:cubicBezTo>
                      <a:pt x="118" y="139"/>
                      <a:pt x="103" y="138"/>
                      <a:pt x="113" y="130"/>
                    </a:cubicBezTo>
                    <a:cubicBezTo>
                      <a:pt x="123" y="122"/>
                      <a:pt x="143" y="97"/>
                      <a:pt x="172" y="88"/>
                    </a:cubicBezTo>
                    <a:cubicBezTo>
                      <a:pt x="215" y="74"/>
                      <a:pt x="343" y="130"/>
                      <a:pt x="289" y="76"/>
                    </a:cubicBezTo>
                    <a:cubicBezTo>
                      <a:pt x="284" y="71"/>
                      <a:pt x="277" y="71"/>
                      <a:pt x="271" y="67"/>
                    </a:cubicBezTo>
                    <a:cubicBezTo>
                      <a:pt x="262" y="40"/>
                      <a:pt x="336" y="58"/>
                      <a:pt x="337" y="58"/>
                    </a:cubicBezTo>
                    <a:cubicBezTo>
                      <a:pt x="345" y="57"/>
                      <a:pt x="355" y="60"/>
                      <a:pt x="361" y="55"/>
                    </a:cubicBezTo>
                    <a:cubicBezTo>
                      <a:pt x="364" y="52"/>
                      <a:pt x="356" y="48"/>
                      <a:pt x="352" y="46"/>
                    </a:cubicBezTo>
                    <a:cubicBezTo>
                      <a:pt x="343" y="40"/>
                      <a:pt x="330" y="40"/>
                      <a:pt x="319" y="37"/>
                    </a:cubicBezTo>
                    <a:cubicBezTo>
                      <a:pt x="316" y="36"/>
                      <a:pt x="313" y="34"/>
                      <a:pt x="310" y="34"/>
                    </a:cubicBezTo>
                    <a:cubicBezTo>
                      <a:pt x="291" y="32"/>
                      <a:pt x="280" y="25"/>
                      <a:pt x="261" y="24"/>
                    </a:cubicBezTo>
                    <a:cubicBezTo>
                      <a:pt x="257" y="23"/>
                      <a:pt x="241" y="0"/>
                      <a:pt x="241" y="0"/>
                    </a:cubicBezTo>
                  </a:path>
                </a:pathLst>
              </a:custGeom>
              <a:noFill/>
              <a:ln w="9525">
                <a:solidFill>
                  <a:schemeClr val="tx1"/>
                </a:solidFill>
                <a:round/>
                <a:headEnd/>
                <a:tailEnd/>
              </a:ln>
            </p:spPr>
            <p:txBody>
              <a:bodyPr/>
              <a:lstStyle/>
              <a:p>
                <a:endParaRPr lang="en-US"/>
              </a:p>
            </p:txBody>
          </p:sp>
          <p:sp>
            <p:nvSpPr>
              <p:cNvPr id="4125" name="Line 31"/>
              <p:cNvSpPr>
                <a:spLocks noChangeShapeType="1"/>
              </p:cNvSpPr>
              <p:nvPr/>
            </p:nvSpPr>
            <p:spPr bwMode="auto">
              <a:xfrm>
                <a:off x="1475" y="2638"/>
                <a:ext cx="3" cy="195"/>
              </a:xfrm>
              <a:prstGeom prst="line">
                <a:avLst/>
              </a:prstGeom>
              <a:noFill/>
              <a:ln w="9525">
                <a:solidFill>
                  <a:schemeClr val="tx1"/>
                </a:solidFill>
                <a:round/>
                <a:headEnd/>
                <a:tailEnd/>
              </a:ln>
            </p:spPr>
            <p:txBody>
              <a:bodyPr/>
              <a:lstStyle/>
              <a:p>
                <a:endParaRPr lang="en-US"/>
              </a:p>
            </p:txBody>
          </p:sp>
          <p:sp>
            <p:nvSpPr>
              <p:cNvPr id="4126" name="Line 32"/>
              <p:cNvSpPr>
                <a:spLocks noChangeShapeType="1"/>
              </p:cNvSpPr>
              <p:nvPr/>
            </p:nvSpPr>
            <p:spPr bwMode="auto">
              <a:xfrm>
                <a:off x="1505" y="2779"/>
                <a:ext cx="3" cy="198"/>
              </a:xfrm>
              <a:prstGeom prst="line">
                <a:avLst/>
              </a:prstGeom>
              <a:noFill/>
              <a:ln w="9525">
                <a:solidFill>
                  <a:schemeClr val="tx1"/>
                </a:solidFill>
                <a:round/>
                <a:headEnd/>
                <a:tailEnd/>
              </a:ln>
            </p:spPr>
            <p:txBody>
              <a:bodyPr/>
              <a:lstStyle/>
              <a:p>
                <a:endParaRPr lang="en-US"/>
              </a:p>
            </p:txBody>
          </p:sp>
          <p:sp>
            <p:nvSpPr>
              <p:cNvPr id="4127" name="Freeform 33"/>
              <p:cNvSpPr>
                <a:spLocks/>
              </p:cNvSpPr>
              <p:nvPr/>
            </p:nvSpPr>
            <p:spPr bwMode="auto">
              <a:xfrm>
                <a:off x="1137" y="2956"/>
                <a:ext cx="244" cy="27"/>
              </a:xfrm>
              <a:custGeom>
                <a:avLst/>
                <a:gdLst>
                  <a:gd name="T0" fmla="*/ 0 w 280"/>
                  <a:gd name="T1" fmla="*/ 46 h 16"/>
                  <a:gd name="T2" fmla="*/ 74 w 280"/>
                  <a:gd name="T3" fmla="*/ 24 h 16"/>
                  <a:gd name="T4" fmla="*/ 213 w 280"/>
                  <a:gd name="T5" fmla="*/ 0 h 16"/>
                  <a:gd name="T6" fmla="*/ 0 60000 65536"/>
                  <a:gd name="T7" fmla="*/ 0 60000 65536"/>
                  <a:gd name="T8" fmla="*/ 0 60000 65536"/>
                  <a:gd name="T9" fmla="*/ 0 w 280"/>
                  <a:gd name="T10" fmla="*/ 0 h 16"/>
                  <a:gd name="T11" fmla="*/ 280 w 280"/>
                  <a:gd name="T12" fmla="*/ 16 h 16"/>
                </a:gdLst>
                <a:ahLst/>
                <a:cxnLst>
                  <a:cxn ang="T6">
                    <a:pos x="T0" y="T1"/>
                  </a:cxn>
                  <a:cxn ang="T7">
                    <a:pos x="T2" y="T3"/>
                  </a:cxn>
                  <a:cxn ang="T8">
                    <a:pos x="T4" y="T5"/>
                  </a:cxn>
                </a:cxnLst>
                <a:rect l="T9" t="T10" r="T11" b="T12"/>
                <a:pathLst>
                  <a:path w="280" h="16">
                    <a:moveTo>
                      <a:pt x="0" y="16"/>
                    </a:moveTo>
                    <a:cubicBezTo>
                      <a:pt x="36" y="15"/>
                      <a:pt x="64" y="11"/>
                      <a:pt x="98" y="8"/>
                    </a:cubicBezTo>
                    <a:cubicBezTo>
                      <a:pt x="161" y="10"/>
                      <a:pt x="219" y="0"/>
                      <a:pt x="280" y="0"/>
                    </a:cubicBezTo>
                  </a:path>
                </a:pathLst>
              </a:custGeom>
              <a:noFill/>
              <a:ln w="9525">
                <a:solidFill>
                  <a:schemeClr val="tx1"/>
                </a:solidFill>
                <a:round/>
                <a:headEnd/>
                <a:tailEnd/>
              </a:ln>
            </p:spPr>
            <p:txBody>
              <a:bodyPr/>
              <a:lstStyle/>
              <a:p>
                <a:endParaRPr lang="en-US"/>
              </a:p>
            </p:txBody>
          </p:sp>
          <p:sp>
            <p:nvSpPr>
              <p:cNvPr id="4128" name="Freeform 34"/>
              <p:cNvSpPr>
                <a:spLocks/>
              </p:cNvSpPr>
              <p:nvPr/>
            </p:nvSpPr>
            <p:spPr bwMode="auto">
              <a:xfrm>
                <a:off x="1545" y="2919"/>
                <a:ext cx="230" cy="27"/>
              </a:xfrm>
              <a:custGeom>
                <a:avLst/>
                <a:gdLst>
                  <a:gd name="T0" fmla="*/ 0 w 338"/>
                  <a:gd name="T1" fmla="*/ 29 h 25"/>
                  <a:gd name="T2" fmla="*/ 115 w 338"/>
                  <a:gd name="T3" fmla="*/ 15 h 25"/>
                  <a:gd name="T4" fmla="*/ 157 w 338"/>
                  <a:gd name="T5" fmla="*/ 3 h 25"/>
                  <a:gd name="T6" fmla="*/ 0 60000 65536"/>
                  <a:gd name="T7" fmla="*/ 0 60000 65536"/>
                  <a:gd name="T8" fmla="*/ 0 60000 65536"/>
                  <a:gd name="T9" fmla="*/ 0 w 338"/>
                  <a:gd name="T10" fmla="*/ 0 h 25"/>
                  <a:gd name="T11" fmla="*/ 338 w 338"/>
                  <a:gd name="T12" fmla="*/ 25 h 25"/>
                </a:gdLst>
                <a:ahLst/>
                <a:cxnLst>
                  <a:cxn ang="T6">
                    <a:pos x="T0" y="T1"/>
                  </a:cxn>
                  <a:cxn ang="T7">
                    <a:pos x="T2" y="T3"/>
                  </a:cxn>
                  <a:cxn ang="T8">
                    <a:pos x="T4" y="T5"/>
                  </a:cxn>
                </a:cxnLst>
                <a:rect l="T9" t="T10" r="T11" b="T12"/>
                <a:pathLst>
                  <a:path w="338" h="25">
                    <a:moveTo>
                      <a:pt x="0" y="25"/>
                    </a:moveTo>
                    <a:cubicBezTo>
                      <a:pt x="87" y="20"/>
                      <a:pt x="155" y="14"/>
                      <a:pt x="248" y="13"/>
                    </a:cubicBezTo>
                    <a:cubicBezTo>
                      <a:pt x="273" y="0"/>
                      <a:pt x="310" y="3"/>
                      <a:pt x="338" y="3"/>
                    </a:cubicBezTo>
                  </a:path>
                </a:pathLst>
              </a:custGeom>
              <a:noFill/>
              <a:ln w="9525">
                <a:solidFill>
                  <a:schemeClr val="tx1"/>
                </a:solidFill>
                <a:round/>
                <a:headEnd/>
                <a:tailEnd/>
              </a:ln>
            </p:spPr>
            <p:txBody>
              <a:bodyPr/>
              <a:lstStyle/>
              <a:p>
                <a:endParaRPr lang="en-US"/>
              </a:p>
            </p:txBody>
          </p:sp>
          <p:sp>
            <p:nvSpPr>
              <p:cNvPr id="4129" name="Freeform 35"/>
              <p:cNvSpPr>
                <a:spLocks/>
              </p:cNvSpPr>
              <p:nvPr/>
            </p:nvSpPr>
            <p:spPr bwMode="auto">
              <a:xfrm>
                <a:off x="1397" y="2904"/>
                <a:ext cx="30" cy="110"/>
              </a:xfrm>
              <a:custGeom>
                <a:avLst/>
                <a:gdLst>
                  <a:gd name="T0" fmla="*/ 0 w 30"/>
                  <a:gd name="T1" fmla="*/ 110 h 110"/>
                  <a:gd name="T2" fmla="*/ 10 w 30"/>
                  <a:gd name="T3" fmla="*/ 98 h 110"/>
                  <a:gd name="T4" fmla="*/ 22 w 30"/>
                  <a:gd name="T5" fmla="*/ 94 h 110"/>
                  <a:gd name="T6" fmla="*/ 28 w 30"/>
                  <a:gd name="T7" fmla="*/ 0 h 110"/>
                  <a:gd name="T8" fmla="*/ 0 60000 65536"/>
                  <a:gd name="T9" fmla="*/ 0 60000 65536"/>
                  <a:gd name="T10" fmla="*/ 0 60000 65536"/>
                  <a:gd name="T11" fmla="*/ 0 60000 65536"/>
                  <a:gd name="T12" fmla="*/ 0 w 30"/>
                  <a:gd name="T13" fmla="*/ 0 h 110"/>
                  <a:gd name="T14" fmla="*/ 30 w 30"/>
                  <a:gd name="T15" fmla="*/ 110 h 110"/>
                </a:gdLst>
                <a:ahLst/>
                <a:cxnLst>
                  <a:cxn ang="T8">
                    <a:pos x="T0" y="T1"/>
                  </a:cxn>
                  <a:cxn ang="T9">
                    <a:pos x="T2" y="T3"/>
                  </a:cxn>
                  <a:cxn ang="T10">
                    <a:pos x="T4" y="T5"/>
                  </a:cxn>
                  <a:cxn ang="T11">
                    <a:pos x="T6" y="T7"/>
                  </a:cxn>
                </a:cxnLst>
                <a:rect l="T12" t="T13" r="T14" b="T15"/>
                <a:pathLst>
                  <a:path w="30" h="110">
                    <a:moveTo>
                      <a:pt x="0" y="110"/>
                    </a:moveTo>
                    <a:cubicBezTo>
                      <a:pt x="2" y="106"/>
                      <a:pt x="6" y="100"/>
                      <a:pt x="10" y="98"/>
                    </a:cubicBezTo>
                    <a:cubicBezTo>
                      <a:pt x="14" y="96"/>
                      <a:pt x="22" y="94"/>
                      <a:pt x="22" y="94"/>
                    </a:cubicBezTo>
                    <a:cubicBezTo>
                      <a:pt x="30" y="69"/>
                      <a:pt x="28" y="24"/>
                      <a:pt x="28" y="0"/>
                    </a:cubicBezTo>
                  </a:path>
                </a:pathLst>
              </a:custGeom>
              <a:noFill/>
              <a:ln w="9525">
                <a:solidFill>
                  <a:schemeClr val="tx1"/>
                </a:solidFill>
                <a:round/>
                <a:headEnd/>
                <a:tailEnd/>
              </a:ln>
            </p:spPr>
            <p:txBody>
              <a:bodyPr/>
              <a:lstStyle/>
              <a:p>
                <a:endParaRPr lang="en-US"/>
              </a:p>
            </p:txBody>
          </p:sp>
        </p:grpSp>
      </p:grpSp>
      <p:sp>
        <p:nvSpPr>
          <p:cNvPr id="4116" name="AutoShape 37"/>
          <p:cNvSpPr>
            <a:spLocks noChangeArrowheads="1"/>
          </p:cNvSpPr>
          <p:nvPr/>
        </p:nvSpPr>
        <p:spPr bwMode="auto">
          <a:xfrm>
            <a:off x="5314950" y="5153025"/>
            <a:ext cx="628650" cy="257175"/>
          </a:xfrm>
          <a:prstGeom prst="rightArrow">
            <a:avLst>
              <a:gd name="adj1" fmla="val 50000"/>
              <a:gd name="adj2" fmla="val 61111"/>
            </a:avLst>
          </a:prstGeom>
          <a:solidFill>
            <a:schemeClr val="bg1"/>
          </a:solidFill>
          <a:ln w="28575">
            <a:solidFill>
              <a:schemeClr val="tx1"/>
            </a:solidFill>
            <a:prstDash val="dash"/>
            <a:miter lim="800000"/>
            <a:headEnd/>
            <a:tailEnd/>
          </a:ln>
        </p:spPr>
        <p:txBody>
          <a:bodyPr wrap="none" anchor="ctr"/>
          <a:lstStyle/>
          <a:p>
            <a:endParaRPr lang="en-US"/>
          </a:p>
        </p:txBody>
      </p:sp>
      <p:sp>
        <p:nvSpPr>
          <p:cNvPr id="4117" name="Line 21"/>
          <p:cNvSpPr>
            <a:spLocks noChangeShapeType="1"/>
          </p:cNvSpPr>
          <p:nvPr/>
        </p:nvSpPr>
        <p:spPr bwMode="auto">
          <a:xfrm>
            <a:off x="1905000" y="4286250"/>
            <a:ext cx="379413" cy="1276350"/>
          </a:xfrm>
          <a:prstGeom prst="line">
            <a:avLst/>
          </a:prstGeom>
          <a:noFill/>
          <a:ln w="9525">
            <a:solidFill>
              <a:schemeClr val="tx1"/>
            </a:solidFill>
            <a:prstDash val="dash"/>
            <a:round/>
            <a:headEnd/>
            <a:tailEnd/>
          </a:ln>
        </p:spPr>
        <p:txBody>
          <a:bodyPr/>
          <a:lstStyle/>
          <a:p>
            <a:endParaRPr lang="en-US"/>
          </a:p>
        </p:txBody>
      </p:sp>
      <p:sp>
        <p:nvSpPr>
          <p:cNvPr id="4118" name="TextBox 37"/>
          <p:cNvSpPr txBox="1">
            <a:spLocks noChangeArrowheads="1"/>
          </p:cNvSpPr>
          <p:nvPr/>
        </p:nvSpPr>
        <p:spPr bwMode="auto">
          <a:xfrm>
            <a:off x="228600" y="6550025"/>
            <a:ext cx="3657600" cy="307975"/>
          </a:xfrm>
          <a:prstGeom prst="rect">
            <a:avLst/>
          </a:prstGeom>
          <a:noFill/>
          <a:ln w="9525">
            <a:noFill/>
            <a:miter lim="800000"/>
            <a:headEnd/>
            <a:tailEnd/>
          </a:ln>
        </p:spPr>
        <p:txBody>
          <a:bodyPr wrap="none">
            <a:spAutoFit/>
          </a:bodyPr>
          <a:lstStyle/>
          <a:p>
            <a:r>
              <a:rPr lang="en-US" sz="1400" i="1" dirty="0" err="1"/>
              <a:t>Beaudry</a:t>
            </a:r>
            <a:r>
              <a:rPr lang="en-US" sz="1400" i="1" dirty="0"/>
              <a:t> et al. 2010 Biological Conservation</a:t>
            </a:r>
          </a:p>
        </p:txBody>
      </p:sp>
      <p:sp>
        <p:nvSpPr>
          <p:cNvPr id="4119" name="Rectangle 2"/>
          <p:cNvSpPr>
            <a:spLocks noGrp="1" noChangeArrowheads="1"/>
          </p:cNvSpPr>
          <p:nvPr>
            <p:ph type="ctrTitle"/>
          </p:nvPr>
        </p:nvSpPr>
        <p:spPr>
          <a:xfrm>
            <a:off x="304800" y="533400"/>
            <a:ext cx="8534400" cy="936625"/>
          </a:xfrm>
        </p:spPr>
        <p:txBody>
          <a:bodyPr>
            <a:normAutofit fontScale="90000"/>
          </a:bodyPr>
          <a:lstStyle/>
          <a:p>
            <a:pPr eaLnBrk="1" hangingPunct="1"/>
            <a:r>
              <a:rPr lang="en-US" sz="2800" i="1" dirty="0" smtClean="0"/>
              <a:t>Building </a:t>
            </a:r>
            <a:r>
              <a:rPr lang="en-US" sz="2800" b="1" i="1" dirty="0" smtClean="0"/>
              <a:t>potential habitat models</a:t>
            </a:r>
            <a:r>
              <a:rPr lang="en-US" sz="2800" i="1" dirty="0" smtClean="0"/>
              <a:t> using                                                         nested habitat elements</a:t>
            </a:r>
            <a:r>
              <a:rPr lang="en-US" sz="2400" i="1" dirty="0" smtClean="0"/>
              <a:t/>
            </a:r>
            <a:br>
              <a:rPr lang="en-US" sz="2400" i="1" dirty="0" smtClean="0"/>
            </a:br>
            <a:r>
              <a:rPr lang="en-US" sz="2400" b="1" dirty="0" smtClean="0">
                <a:solidFill>
                  <a:schemeClr val="tx1"/>
                </a:solidFill>
              </a:rPr>
              <a:t/>
            </a:r>
            <a:br>
              <a:rPr lang="en-US" sz="2400" b="1" dirty="0" smtClean="0">
                <a:solidFill>
                  <a:schemeClr val="tx1"/>
                </a:solidFill>
              </a:rPr>
            </a:br>
            <a:r>
              <a:rPr lang="en-US" sz="1800" dirty="0" smtClean="0"/>
              <a:t>Anna M. </a:t>
            </a:r>
            <a:r>
              <a:rPr lang="en-US" sz="1800" dirty="0" err="1" smtClean="0"/>
              <a:t>Pidgeon</a:t>
            </a:r>
            <a:r>
              <a:rPr lang="en-US" sz="1800" dirty="0" smtClean="0"/>
              <a:t>, Fred </a:t>
            </a:r>
            <a:r>
              <a:rPr lang="en-US" sz="1800" dirty="0" err="1" smtClean="0"/>
              <a:t>Beaudry</a:t>
            </a:r>
            <a:r>
              <a:rPr lang="en-US" sz="1800" dirty="0" smtClean="0"/>
              <a:t>, Volker C. </a:t>
            </a:r>
            <a:r>
              <a:rPr lang="en-US" sz="1800" dirty="0" err="1" smtClean="0"/>
              <a:t>Radeloff</a:t>
            </a:r>
            <a:r>
              <a:rPr lang="en-US" sz="1800" dirty="0" smtClean="0"/>
              <a:t> </a:t>
            </a:r>
            <a:r>
              <a:rPr lang="en-US" sz="2400" dirty="0" smtClean="0"/>
              <a:t/>
            </a:r>
            <a:br>
              <a:rPr lang="en-US" sz="2400" dirty="0" smtClean="0"/>
            </a:br>
            <a:endParaRPr lang="en-US" sz="2400" b="1" dirty="0" smtClean="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val 2"/>
          <p:cNvSpPr>
            <a:spLocks noChangeArrowheads="1"/>
          </p:cNvSpPr>
          <p:nvPr/>
        </p:nvSpPr>
        <p:spPr bwMode="auto">
          <a:xfrm>
            <a:off x="306388" y="1757363"/>
            <a:ext cx="1905000" cy="1866900"/>
          </a:xfrm>
          <a:prstGeom prst="ellipse">
            <a:avLst/>
          </a:prstGeom>
          <a:solidFill>
            <a:srgbClr val="DEDEDE"/>
          </a:solidFill>
          <a:ln w="9525">
            <a:solidFill>
              <a:schemeClr val="tx1"/>
            </a:solidFill>
            <a:round/>
            <a:headEnd/>
            <a:tailEnd/>
          </a:ln>
        </p:spPr>
        <p:txBody>
          <a:bodyPr wrap="none" anchor="ctr"/>
          <a:lstStyle/>
          <a:p>
            <a:pPr algn="ctr"/>
            <a:endParaRPr lang="en-US" b="1"/>
          </a:p>
        </p:txBody>
      </p:sp>
      <p:sp>
        <p:nvSpPr>
          <p:cNvPr id="4099" name="Freeform 3"/>
          <p:cNvSpPr>
            <a:spLocks/>
          </p:cNvSpPr>
          <p:nvPr/>
        </p:nvSpPr>
        <p:spPr bwMode="auto">
          <a:xfrm>
            <a:off x="304800" y="1752600"/>
            <a:ext cx="1173163" cy="1423988"/>
          </a:xfrm>
          <a:custGeom>
            <a:avLst/>
            <a:gdLst>
              <a:gd name="T0" fmla="*/ 1862397235 w 739"/>
              <a:gd name="T1" fmla="*/ 55443467 h 897"/>
              <a:gd name="T2" fmla="*/ 1565018372 w 739"/>
              <a:gd name="T3" fmla="*/ 32762840 h 897"/>
              <a:gd name="T4" fmla="*/ 1534776494 w 739"/>
              <a:gd name="T5" fmla="*/ 612399009 h 897"/>
              <a:gd name="T6" fmla="*/ 1249998017 w 739"/>
              <a:gd name="T7" fmla="*/ 589716807 h 897"/>
              <a:gd name="T8" fmla="*/ 1227317402 w 739"/>
              <a:gd name="T9" fmla="*/ 887095467 h 897"/>
              <a:gd name="T10" fmla="*/ 657761836 w 739"/>
              <a:gd name="T11" fmla="*/ 839213288 h 897"/>
              <a:gd name="T12" fmla="*/ 637600585 w 739"/>
              <a:gd name="T13" fmla="*/ 1129030486 h 897"/>
              <a:gd name="T14" fmla="*/ 917337360 w 739"/>
              <a:gd name="T15" fmla="*/ 1149191738 h 897"/>
              <a:gd name="T16" fmla="*/ 899697058 w 739"/>
              <a:gd name="T17" fmla="*/ 1436489573 h 897"/>
              <a:gd name="T18" fmla="*/ 619958695 w 739"/>
              <a:gd name="T19" fmla="*/ 1413808958 h 897"/>
              <a:gd name="T20" fmla="*/ 599797443 w 739"/>
              <a:gd name="T21" fmla="*/ 1703626553 h 897"/>
              <a:gd name="T22" fmla="*/ 312499504 w 739"/>
              <a:gd name="T23" fmla="*/ 1685986252 h 897"/>
              <a:gd name="T24" fmla="*/ 274697951 w 739"/>
              <a:gd name="T25" fmla="*/ 2147483647 h 897"/>
              <a:gd name="T26" fmla="*/ 234375447 w 739"/>
              <a:gd name="T27" fmla="*/ 2147483647 h 897"/>
              <a:gd name="T28" fmla="*/ 161290065 w 739"/>
              <a:gd name="T29" fmla="*/ 2134574100 h 897"/>
              <a:gd name="T30" fmla="*/ 93246609 w 739"/>
              <a:gd name="T31" fmla="*/ 1983364713 h 897"/>
              <a:gd name="T32" fmla="*/ 47883779 w 739"/>
              <a:gd name="T33" fmla="*/ 1852316577 h 897"/>
              <a:gd name="T34" fmla="*/ 0 w 739"/>
              <a:gd name="T35" fmla="*/ 1582658647 h 897"/>
              <a:gd name="T36" fmla="*/ 0 w 739"/>
              <a:gd name="T37" fmla="*/ 1476812076 h 897"/>
              <a:gd name="T38" fmla="*/ 17641895 w 739"/>
              <a:gd name="T39" fmla="*/ 1272680197 h 897"/>
              <a:gd name="T40" fmla="*/ 40322516 w 739"/>
              <a:gd name="T41" fmla="*/ 1126511123 h 897"/>
              <a:gd name="T42" fmla="*/ 83165983 w 739"/>
              <a:gd name="T43" fmla="*/ 1008062976 h 897"/>
              <a:gd name="T44" fmla="*/ 166330378 w 739"/>
              <a:gd name="T45" fmla="*/ 811490575 h 897"/>
              <a:gd name="T46" fmla="*/ 252015748 w 739"/>
              <a:gd name="T47" fmla="*/ 660281188 h 897"/>
              <a:gd name="T48" fmla="*/ 395665462 w 739"/>
              <a:gd name="T49" fmla="*/ 478829924 h 897"/>
              <a:gd name="T50" fmla="*/ 589716817 w 739"/>
              <a:gd name="T51" fmla="*/ 312499499 h 897"/>
              <a:gd name="T52" fmla="*/ 743447157 w 739"/>
              <a:gd name="T53" fmla="*/ 211693241 h 897"/>
              <a:gd name="T54" fmla="*/ 962700177 w 739"/>
              <a:gd name="T55" fmla="*/ 105846620 h 897"/>
              <a:gd name="T56" fmla="*/ 1179433635 w 739"/>
              <a:gd name="T57" fmla="*/ 32762840 h 897"/>
              <a:gd name="T58" fmla="*/ 1421368658 w 739"/>
              <a:gd name="T59" fmla="*/ 2520951 h 897"/>
              <a:gd name="T60" fmla="*/ 1537295857 w 739"/>
              <a:gd name="T61" fmla="*/ 0 h 897"/>
              <a:gd name="T62" fmla="*/ 1663303681 w 739"/>
              <a:gd name="T63" fmla="*/ 7561266 h 897"/>
              <a:gd name="T64" fmla="*/ 1771671601 w 739"/>
              <a:gd name="T65" fmla="*/ 17641895 h 897"/>
              <a:gd name="T66" fmla="*/ 1862397235 w 739"/>
              <a:gd name="T67" fmla="*/ 55443467 h 8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39"/>
              <a:gd name="T103" fmla="*/ 0 h 897"/>
              <a:gd name="T104" fmla="*/ 739 w 739"/>
              <a:gd name="T105" fmla="*/ 897 h 8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39" h="897">
                <a:moveTo>
                  <a:pt x="739" y="22"/>
                </a:moveTo>
                <a:lnTo>
                  <a:pt x="621" y="13"/>
                </a:lnTo>
                <a:lnTo>
                  <a:pt x="609" y="243"/>
                </a:lnTo>
                <a:lnTo>
                  <a:pt x="496" y="234"/>
                </a:lnTo>
                <a:lnTo>
                  <a:pt x="487" y="352"/>
                </a:lnTo>
                <a:lnTo>
                  <a:pt x="261" y="333"/>
                </a:lnTo>
                <a:lnTo>
                  <a:pt x="253" y="448"/>
                </a:lnTo>
                <a:lnTo>
                  <a:pt x="364" y="456"/>
                </a:lnTo>
                <a:lnTo>
                  <a:pt x="357" y="570"/>
                </a:lnTo>
                <a:lnTo>
                  <a:pt x="246" y="561"/>
                </a:lnTo>
                <a:lnTo>
                  <a:pt x="238" y="676"/>
                </a:lnTo>
                <a:lnTo>
                  <a:pt x="124" y="669"/>
                </a:lnTo>
                <a:lnTo>
                  <a:pt x="109" y="897"/>
                </a:lnTo>
                <a:lnTo>
                  <a:pt x="93" y="897"/>
                </a:lnTo>
                <a:lnTo>
                  <a:pt x="64" y="847"/>
                </a:lnTo>
                <a:lnTo>
                  <a:pt x="37" y="787"/>
                </a:lnTo>
                <a:lnTo>
                  <a:pt x="19" y="735"/>
                </a:lnTo>
                <a:lnTo>
                  <a:pt x="0" y="628"/>
                </a:lnTo>
                <a:lnTo>
                  <a:pt x="0" y="586"/>
                </a:lnTo>
                <a:lnTo>
                  <a:pt x="7" y="505"/>
                </a:lnTo>
                <a:lnTo>
                  <a:pt x="16" y="447"/>
                </a:lnTo>
                <a:lnTo>
                  <a:pt x="33" y="400"/>
                </a:lnTo>
                <a:lnTo>
                  <a:pt x="66" y="322"/>
                </a:lnTo>
                <a:lnTo>
                  <a:pt x="100" y="262"/>
                </a:lnTo>
                <a:lnTo>
                  <a:pt x="157" y="190"/>
                </a:lnTo>
                <a:lnTo>
                  <a:pt x="234" y="124"/>
                </a:lnTo>
                <a:lnTo>
                  <a:pt x="295" y="84"/>
                </a:lnTo>
                <a:lnTo>
                  <a:pt x="382" y="42"/>
                </a:lnTo>
                <a:lnTo>
                  <a:pt x="468" y="13"/>
                </a:lnTo>
                <a:lnTo>
                  <a:pt x="564" y="1"/>
                </a:lnTo>
                <a:lnTo>
                  <a:pt x="610" y="0"/>
                </a:lnTo>
                <a:lnTo>
                  <a:pt x="660" y="3"/>
                </a:lnTo>
                <a:lnTo>
                  <a:pt x="703" y="7"/>
                </a:lnTo>
                <a:lnTo>
                  <a:pt x="739" y="22"/>
                </a:lnTo>
                <a:close/>
              </a:path>
            </a:pathLst>
          </a:custGeom>
          <a:solidFill>
            <a:srgbClr val="C0C0C0"/>
          </a:solidFill>
          <a:ln w="3175">
            <a:solidFill>
              <a:schemeClr val="tx1"/>
            </a:solidFill>
            <a:round/>
            <a:headEnd/>
            <a:tailEnd/>
          </a:ln>
        </p:spPr>
        <p:txBody>
          <a:bodyPr/>
          <a:lstStyle/>
          <a:p>
            <a:endParaRPr lang="en-US"/>
          </a:p>
        </p:txBody>
      </p:sp>
      <p:sp>
        <p:nvSpPr>
          <p:cNvPr id="4100" name="Text Box 4"/>
          <p:cNvSpPr txBox="1">
            <a:spLocks noChangeArrowheads="1"/>
          </p:cNvSpPr>
          <p:nvPr/>
        </p:nvSpPr>
        <p:spPr bwMode="auto">
          <a:xfrm>
            <a:off x="2590800" y="1981200"/>
            <a:ext cx="2528888" cy="1323439"/>
          </a:xfrm>
          <a:prstGeom prst="rect">
            <a:avLst/>
          </a:prstGeom>
          <a:noFill/>
          <a:ln w="9525">
            <a:noFill/>
            <a:miter lim="800000"/>
            <a:headEnd/>
            <a:tailEnd/>
          </a:ln>
        </p:spPr>
        <p:txBody>
          <a:bodyPr wrap="square">
            <a:spAutoFit/>
          </a:bodyPr>
          <a:lstStyle/>
          <a:p>
            <a:r>
              <a:rPr lang="en-US" sz="2000" b="1" dirty="0"/>
              <a:t>Habitat group</a:t>
            </a:r>
          </a:p>
          <a:p>
            <a:r>
              <a:rPr lang="en-US" sz="2000" dirty="0"/>
              <a:t>Deciduous, </a:t>
            </a:r>
            <a:r>
              <a:rPr lang="en-US" sz="2000" dirty="0" smtClean="0"/>
              <a:t>evergreen forest(2001 </a:t>
            </a:r>
            <a:r>
              <a:rPr lang="en-US" sz="2000" dirty="0"/>
              <a:t>NLCD)</a:t>
            </a:r>
          </a:p>
        </p:txBody>
      </p:sp>
      <p:sp>
        <p:nvSpPr>
          <p:cNvPr id="4101" name="Text Box 5"/>
          <p:cNvSpPr txBox="1">
            <a:spLocks noChangeArrowheads="1"/>
          </p:cNvSpPr>
          <p:nvPr/>
        </p:nvSpPr>
        <p:spPr bwMode="auto">
          <a:xfrm>
            <a:off x="2590800" y="3352800"/>
            <a:ext cx="2989921" cy="1323439"/>
          </a:xfrm>
          <a:prstGeom prst="rect">
            <a:avLst/>
          </a:prstGeom>
          <a:noFill/>
          <a:ln w="9525">
            <a:noFill/>
            <a:miter lim="800000"/>
            <a:headEnd/>
            <a:tailEnd/>
          </a:ln>
        </p:spPr>
        <p:txBody>
          <a:bodyPr wrap="none">
            <a:spAutoFit/>
          </a:bodyPr>
          <a:lstStyle/>
          <a:p>
            <a:r>
              <a:rPr lang="en-US" sz="2000" b="1" dirty="0"/>
              <a:t>Constraints</a:t>
            </a:r>
          </a:p>
          <a:p>
            <a:r>
              <a:rPr lang="en-US" sz="2000" dirty="0"/>
              <a:t>Edge &amp; area sensitivity</a:t>
            </a:r>
          </a:p>
          <a:p>
            <a:r>
              <a:rPr lang="en-US" sz="2000" dirty="0"/>
              <a:t>Forest composition (FIA)</a:t>
            </a:r>
          </a:p>
          <a:p>
            <a:r>
              <a:rPr lang="en-US" sz="2000" dirty="0" smtClean="0"/>
              <a:t>Housing </a:t>
            </a:r>
            <a:r>
              <a:rPr lang="en-US" sz="2000" dirty="0"/>
              <a:t>density</a:t>
            </a:r>
          </a:p>
        </p:txBody>
      </p:sp>
      <p:sp>
        <p:nvSpPr>
          <p:cNvPr id="4102" name="Text Box 6"/>
          <p:cNvSpPr txBox="1">
            <a:spLocks noChangeArrowheads="1"/>
          </p:cNvSpPr>
          <p:nvPr/>
        </p:nvSpPr>
        <p:spPr bwMode="auto">
          <a:xfrm>
            <a:off x="2667000" y="4800600"/>
            <a:ext cx="2906565" cy="1323439"/>
          </a:xfrm>
          <a:prstGeom prst="rect">
            <a:avLst/>
          </a:prstGeom>
          <a:noFill/>
          <a:ln w="9525">
            <a:noFill/>
            <a:miter lim="800000"/>
            <a:headEnd/>
            <a:tailEnd/>
          </a:ln>
        </p:spPr>
        <p:txBody>
          <a:bodyPr wrap="none">
            <a:spAutoFit/>
          </a:bodyPr>
          <a:lstStyle/>
          <a:p>
            <a:r>
              <a:rPr lang="en-US" sz="2000" b="1" dirty="0"/>
              <a:t>Intrinsic elements</a:t>
            </a:r>
          </a:p>
          <a:p>
            <a:r>
              <a:rPr lang="en-US" sz="2000" dirty="0"/>
              <a:t>Snags/logs</a:t>
            </a:r>
          </a:p>
          <a:p>
            <a:r>
              <a:rPr lang="en-US" sz="2000" dirty="0"/>
              <a:t>Understory vegetation</a:t>
            </a:r>
          </a:p>
          <a:p>
            <a:r>
              <a:rPr lang="en-US" sz="2000" dirty="0" smtClean="0"/>
              <a:t>Forage/prey abundance</a:t>
            </a:r>
            <a:endParaRPr lang="en-US" sz="2000" dirty="0"/>
          </a:p>
        </p:txBody>
      </p:sp>
      <p:sp>
        <p:nvSpPr>
          <p:cNvPr id="4103" name="AutoShape 7"/>
          <p:cNvSpPr>
            <a:spLocks noChangeArrowheads="1"/>
          </p:cNvSpPr>
          <p:nvPr/>
        </p:nvSpPr>
        <p:spPr bwMode="auto">
          <a:xfrm>
            <a:off x="5334000" y="2514600"/>
            <a:ext cx="628650" cy="257175"/>
          </a:xfrm>
          <a:prstGeom prst="rightArrow">
            <a:avLst>
              <a:gd name="adj1" fmla="val 50000"/>
              <a:gd name="adj2" fmla="val 61111"/>
            </a:avLst>
          </a:prstGeom>
          <a:solidFill>
            <a:schemeClr val="bg1"/>
          </a:solidFill>
          <a:ln w="9525">
            <a:solidFill>
              <a:schemeClr val="tx1"/>
            </a:solidFill>
            <a:miter lim="800000"/>
            <a:headEnd/>
            <a:tailEnd/>
          </a:ln>
        </p:spPr>
        <p:txBody>
          <a:bodyPr wrap="none" anchor="ctr"/>
          <a:lstStyle/>
          <a:p>
            <a:endParaRPr lang="en-US"/>
          </a:p>
        </p:txBody>
      </p:sp>
      <p:sp>
        <p:nvSpPr>
          <p:cNvPr id="4104" name="Text Box 9"/>
          <p:cNvSpPr txBox="1">
            <a:spLocks noChangeArrowheads="1"/>
          </p:cNvSpPr>
          <p:nvPr/>
        </p:nvSpPr>
        <p:spPr bwMode="auto">
          <a:xfrm>
            <a:off x="6067425" y="2133600"/>
            <a:ext cx="2562225" cy="1015663"/>
          </a:xfrm>
          <a:prstGeom prst="rect">
            <a:avLst/>
          </a:prstGeom>
          <a:noFill/>
          <a:ln w="9525">
            <a:noFill/>
            <a:miter lim="800000"/>
            <a:headEnd/>
            <a:tailEnd/>
          </a:ln>
        </p:spPr>
        <p:txBody>
          <a:bodyPr>
            <a:spAutoFit/>
          </a:bodyPr>
          <a:lstStyle/>
          <a:p>
            <a:r>
              <a:rPr lang="en-US" sz="2000" dirty="0"/>
              <a:t>Main modeling unit; general habitat requirements</a:t>
            </a:r>
          </a:p>
        </p:txBody>
      </p:sp>
      <p:sp>
        <p:nvSpPr>
          <p:cNvPr id="4105" name="Text Box 10"/>
          <p:cNvSpPr txBox="1">
            <a:spLocks noChangeArrowheads="1"/>
          </p:cNvSpPr>
          <p:nvPr/>
        </p:nvSpPr>
        <p:spPr bwMode="auto">
          <a:xfrm>
            <a:off x="5999163" y="3563938"/>
            <a:ext cx="2173287" cy="707886"/>
          </a:xfrm>
          <a:prstGeom prst="rect">
            <a:avLst/>
          </a:prstGeom>
          <a:noFill/>
          <a:ln w="9525">
            <a:noFill/>
            <a:miter lim="800000"/>
            <a:headEnd/>
            <a:tailEnd/>
          </a:ln>
        </p:spPr>
        <p:txBody>
          <a:bodyPr>
            <a:spAutoFit/>
          </a:bodyPr>
          <a:lstStyle/>
          <a:p>
            <a:r>
              <a:rPr lang="en-US" sz="2000"/>
              <a:t>Species-specific</a:t>
            </a:r>
          </a:p>
          <a:p>
            <a:r>
              <a:rPr lang="en-US" sz="2000"/>
              <a:t>modifiers</a:t>
            </a:r>
          </a:p>
        </p:txBody>
      </p:sp>
      <p:sp>
        <p:nvSpPr>
          <p:cNvPr id="4106" name="Text Box 11"/>
          <p:cNvSpPr txBox="1">
            <a:spLocks noChangeArrowheads="1"/>
          </p:cNvSpPr>
          <p:nvPr/>
        </p:nvSpPr>
        <p:spPr bwMode="auto">
          <a:xfrm>
            <a:off x="5984875" y="4757738"/>
            <a:ext cx="2854325" cy="1631216"/>
          </a:xfrm>
          <a:prstGeom prst="rect">
            <a:avLst/>
          </a:prstGeom>
          <a:noFill/>
          <a:ln w="9525">
            <a:noFill/>
            <a:miter lim="800000"/>
            <a:headEnd/>
            <a:tailEnd/>
          </a:ln>
        </p:spPr>
        <p:txBody>
          <a:bodyPr>
            <a:spAutoFit/>
          </a:bodyPr>
          <a:lstStyle/>
          <a:p>
            <a:r>
              <a:rPr lang="en-US" sz="2000" dirty="0"/>
              <a:t>Habitat needs not mapped at large spatial scales; need to be maintained within each habitat group</a:t>
            </a:r>
          </a:p>
        </p:txBody>
      </p:sp>
      <p:sp>
        <p:nvSpPr>
          <p:cNvPr id="4107" name="Oval 13"/>
          <p:cNvSpPr>
            <a:spLocks noChangeAspect="1" noChangeArrowheads="1"/>
          </p:cNvSpPr>
          <p:nvPr/>
        </p:nvSpPr>
        <p:spPr bwMode="auto">
          <a:xfrm>
            <a:off x="1017588" y="2419350"/>
            <a:ext cx="693737" cy="695325"/>
          </a:xfrm>
          <a:prstGeom prst="ellipse">
            <a:avLst/>
          </a:prstGeom>
          <a:noFill/>
          <a:ln w="9525">
            <a:solidFill>
              <a:schemeClr val="tx1"/>
            </a:solidFill>
            <a:prstDash val="dash"/>
            <a:round/>
            <a:headEnd/>
            <a:tailEnd/>
          </a:ln>
        </p:spPr>
        <p:txBody>
          <a:bodyPr wrap="none" anchor="ctr"/>
          <a:lstStyle/>
          <a:p>
            <a:endParaRPr lang="en-US"/>
          </a:p>
        </p:txBody>
      </p:sp>
      <p:sp>
        <p:nvSpPr>
          <p:cNvPr id="4108" name="Line 14"/>
          <p:cNvSpPr>
            <a:spLocks noChangeAspect="1" noChangeShapeType="1"/>
          </p:cNvSpPr>
          <p:nvPr/>
        </p:nvSpPr>
        <p:spPr bwMode="auto">
          <a:xfrm flipH="1">
            <a:off x="620713" y="2617788"/>
            <a:ext cx="396875" cy="1290637"/>
          </a:xfrm>
          <a:prstGeom prst="line">
            <a:avLst/>
          </a:prstGeom>
          <a:noFill/>
          <a:ln w="9525">
            <a:solidFill>
              <a:schemeClr val="tx1"/>
            </a:solidFill>
            <a:prstDash val="dash"/>
            <a:round/>
            <a:headEnd/>
            <a:tailEnd/>
          </a:ln>
        </p:spPr>
        <p:txBody>
          <a:bodyPr/>
          <a:lstStyle/>
          <a:p>
            <a:endParaRPr lang="en-US"/>
          </a:p>
        </p:txBody>
      </p:sp>
      <p:sp>
        <p:nvSpPr>
          <p:cNvPr id="4109" name="Line 15"/>
          <p:cNvSpPr>
            <a:spLocks noChangeAspect="1" noChangeShapeType="1"/>
          </p:cNvSpPr>
          <p:nvPr/>
        </p:nvSpPr>
        <p:spPr bwMode="auto">
          <a:xfrm>
            <a:off x="1711325" y="2617788"/>
            <a:ext cx="471488" cy="1192212"/>
          </a:xfrm>
          <a:prstGeom prst="line">
            <a:avLst/>
          </a:prstGeom>
          <a:noFill/>
          <a:ln w="9525">
            <a:solidFill>
              <a:schemeClr val="tx1"/>
            </a:solidFill>
            <a:prstDash val="dash"/>
            <a:round/>
            <a:headEnd/>
            <a:tailEnd/>
          </a:ln>
        </p:spPr>
        <p:txBody>
          <a:bodyPr/>
          <a:lstStyle/>
          <a:p>
            <a:endParaRPr lang="en-US"/>
          </a:p>
        </p:txBody>
      </p:sp>
      <p:sp>
        <p:nvSpPr>
          <p:cNvPr id="4110" name="AutoShape 16"/>
          <p:cNvSpPr>
            <a:spLocks noChangeArrowheads="1"/>
          </p:cNvSpPr>
          <p:nvPr/>
        </p:nvSpPr>
        <p:spPr bwMode="auto">
          <a:xfrm>
            <a:off x="5334000" y="3617913"/>
            <a:ext cx="628650" cy="257175"/>
          </a:xfrm>
          <a:prstGeom prst="rightArrow">
            <a:avLst>
              <a:gd name="adj1" fmla="val 50000"/>
              <a:gd name="adj2" fmla="val 61111"/>
            </a:avLst>
          </a:prstGeom>
          <a:solidFill>
            <a:schemeClr val="bg1"/>
          </a:solidFill>
          <a:ln w="9525">
            <a:solidFill>
              <a:schemeClr val="tx1"/>
            </a:solidFill>
            <a:miter lim="800000"/>
            <a:headEnd/>
            <a:tailEnd/>
          </a:ln>
        </p:spPr>
        <p:txBody>
          <a:bodyPr wrap="none" anchor="ctr"/>
          <a:lstStyle/>
          <a:p>
            <a:endParaRPr lang="en-US"/>
          </a:p>
        </p:txBody>
      </p:sp>
      <p:sp>
        <p:nvSpPr>
          <p:cNvPr id="4111" name="Oval 20"/>
          <p:cNvSpPr>
            <a:spLocks noChangeArrowheads="1"/>
          </p:cNvSpPr>
          <p:nvPr/>
        </p:nvSpPr>
        <p:spPr bwMode="auto">
          <a:xfrm>
            <a:off x="1066800" y="4953000"/>
            <a:ext cx="1219200" cy="1219200"/>
          </a:xfrm>
          <a:prstGeom prst="ellipse">
            <a:avLst/>
          </a:prstGeom>
          <a:solidFill>
            <a:schemeClr val="bg1"/>
          </a:solidFill>
          <a:ln w="9525">
            <a:solidFill>
              <a:schemeClr val="tx1"/>
            </a:solidFill>
            <a:round/>
            <a:headEnd/>
            <a:tailEnd/>
          </a:ln>
        </p:spPr>
        <p:txBody>
          <a:bodyPr wrap="none" anchor="ctr"/>
          <a:lstStyle/>
          <a:p>
            <a:pPr algn="ctr"/>
            <a:endParaRPr lang="en-US" b="1"/>
          </a:p>
        </p:txBody>
      </p:sp>
      <p:grpSp>
        <p:nvGrpSpPr>
          <p:cNvPr id="2" name="Group 38"/>
          <p:cNvGrpSpPr>
            <a:grpSpLocks/>
          </p:cNvGrpSpPr>
          <p:nvPr/>
        </p:nvGrpSpPr>
        <p:grpSpPr bwMode="auto">
          <a:xfrm>
            <a:off x="611188" y="3429000"/>
            <a:ext cx="1600200" cy="1524000"/>
            <a:chOff x="817" y="2331"/>
            <a:chExt cx="1008" cy="960"/>
          </a:xfrm>
        </p:grpSpPr>
        <p:grpSp>
          <p:nvGrpSpPr>
            <p:cNvPr id="3" name="Group 17"/>
            <p:cNvGrpSpPr>
              <a:grpSpLocks/>
            </p:cNvGrpSpPr>
            <p:nvPr/>
          </p:nvGrpSpPr>
          <p:grpSpPr bwMode="auto">
            <a:xfrm rot="207445">
              <a:off x="817" y="2331"/>
              <a:ext cx="1008" cy="960"/>
              <a:chOff x="817" y="1680"/>
              <a:chExt cx="1008" cy="960"/>
            </a:xfrm>
          </p:grpSpPr>
          <p:sp>
            <p:nvSpPr>
              <p:cNvPr id="4132" name="Oval 18"/>
              <p:cNvSpPr>
                <a:spLocks noChangeArrowheads="1"/>
              </p:cNvSpPr>
              <p:nvPr/>
            </p:nvSpPr>
            <p:spPr bwMode="auto">
              <a:xfrm>
                <a:off x="817" y="1680"/>
                <a:ext cx="1008" cy="960"/>
              </a:xfrm>
              <a:prstGeom prst="ellipse">
                <a:avLst/>
              </a:prstGeom>
              <a:solidFill>
                <a:srgbClr val="DEDEDE"/>
              </a:solidFill>
              <a:ln w="9525">
                <a:solidFill>
                  <a:schemeClr val="tx1"/>
                </a:solidFill>
                <a:round/>
                <a:headEnd/>
                <a:tailEnd/>
              </a:ln>
            </p:spPr>
            <p:txBody>
              <a:bodyPr wrap="none" anchor="ctr"/>
              <a:lstStyle/>
              <a:p>
                <a:pPr algn="ctr"/>
                <a:endParaRPr lang="en-US" b="1"/>
              </a:p>
            </p:txBody>
          </p:sp>
          <p:sp>
            <p:nvSpPr>
              <p:cNvPr id="4133" name="Freeform 19"/>
              <p:cNvSpPr>
                <a:spLocks/>
              </p:cNvSpPr>
              <p:nvPr/>
            </p:nvSpPr>
            <p:spPr bwMode="auto">
              <a:xfrm>
                <a:off x="942" y="1682"/>
                <a:ext cx="882" cy="919"/>
              </a:xfrm>
              <a:custGeom>
                <a:avLst/>
                <a:gdLst>
                  <a:gd name="T0" fmla="*/ 880 w 882"/>
                  <a:gd name="T1" fmla="*/ 519 h 919"/>
                  <a:gd name="T2" fmla="*/ 576 w 882"/>
                  <a:gd name="T3" fmla="*/ 501 h 919"/>
                  <a:gd name="T4" fmla="*/ 592 w 882"/>
                  <a:gd name="T5" fmla="*/ 222 h 919"/>
                  <a:gd name="T6" fmla="*/ 312 w 882"/>
                  <a:gd name="T7" fmla="*/ 207 h 919"/>
                  <a:gd name="T8" fmla="*/ 277 w 882"/>
                  <a:gd name="T9" fmla="*/ 834 h 919"/>
                  <a:gd name="T10" fmla="*/ 258 w 882"/>
                  <a:gd name="T11" fmla="*/ 846 h 919"/>
                  <a:gd name="T12" fmla="*/ 237 w 882"/>
                  <a:gd name="T13" fmla="*/ 865 h 919"/>
                  <a:gd name="T14" fmla="*/ 219 w 882"/>
                  <a:gd name="T15" fmla="*/ 880 h 919"/>
                  <a:gd name="T16" fmla="*/ 201 w 882"/>
                  <a:gd name="T17" fmla="*/ 903 h 919"/>
                  <a:gd name="T18" fmla="*/ 187 w 882"/>
                  <a:gd name="T19" fmla="*/ 919 h 919"/>
                  <a:gd name="T20" fmla="*/ 162 w 882"/>
                  <a:gd name="T21" fmla="*/ 907 h 919"/>
                  <a:gd name="T22" fmla="*/ 133 w 882"/>
                  <a:gd name="T23" fmla="*/ 895 h 919"/>
                  <a:gd name="T24" fmla="*/ 112 w 882"/>
                  <a:gd name="T25" fmla="*/ 883 h 919"/>
                  <a:gd name="T26" fmla="*/ 88 w 882"/>
                  <a:gd name="T27" fmla="*/ 867 h 919"/>
                  <a:gd name="T28" fmla="*/ 63 w 882"/>
                  <a:gd name="T29" fmla="*/ 849 h 919"/>
                  <a:gd name="T30" fmla="*/ 40 w 882"/>
                  <a:gd name="T31" fmla="*/ 829 h 919"/>
                  <a:gd name="T32" fmla="*/ 18 w 882"/>
                  <a:gd name="T33" fmla="*/ 811 h 919"/>
                  <a:gd name="T34" fmla="*/ 0 w 882"/>
                  <a:gd name="T35" fmla="*/ 790 h 919"/>
                  <a:gd name="T36" fmla="*/ 33 w 882"/>
                  <a:gd name="T37" fmla="*/ 130 h 919"/>
                  <a:gd name="T38" fmla="*/ 60 w 882"/>
                  <a:gd name="T39" fmla="*/ 108 h 919"/>
                  <a:gd name="T40" fmla="*/ 81 w 882"/>
                  <a:gd name="T41" fmla="*/ 94 h 919"/>
                  <a:gd name="T42" fmla="*/ 108 w 882"/>
                  <a:gd name="T43" fmla="*/ 78 h 919"/>
                  <a:gd name="T44" fmla="*/ 129 w 882"/>
                  <a:gd name="T45" fmla="*/ 63 h 919"/>
                  <a:gd name="T46" fmla="*/ 168 w 882"/>
                  <a:gd name="T47" fmla="*/ 46 h 919"/>
                  <a:gd name="T48" fmla="*/ 216 w 882"/>
                  <a:gd name="T49" fmla="*/ 25 h 919"/>
                  <a:gd name="T50" fmla="*/ 264 w 882"/>
                  <a:gd name="T51" fmla="*/ 13 h 919"/>
                  <a:gd name="T52" fmla="*/ 295 w 882"/>
                  <a:gd name="T53" fmla="*/ 6 h 919"/>
                  <a:gd name="T54" fmla="*/ 322 w 882"/>
                  <a:gd name="T55" fmla="*/ 3 h 919"/>
                  <a:gd name="T56" fmla="*/ 346 w 882"/>
                  <a:gd name="T57" fmla="*/ 0 h 919"/>
                  <a:gd name="T58" fmla="*/ 373 w 882"/>
                  <a:gd name="T59" fmla="*/ 0 h 919"/>
                  <a:gd name="T60" fmla="*/ 402 w 882"/>
                  <a:gd name="T61" fmla="*/ 0 h 919"/>
                  <a:gd name="T62" fmla="*/ 436 w 882"/>
                  <a:gd name="T63" fmla="*/ 3 h 919"/>
                  <a:gd name="T64" fmla="*/ 469 w 882"/>
                  <a:gd name="T65" fmla="*/ 9 h 919"/>
                  <a:gd name="T66" fmla="*/ 504 w 882"/>
                  <a:gd name="T67" fmla="*/ 16 h 919"/>
                  <a:gd name="T68" fmla="*/ 540 w 882"/>
                  <a:gd name="T69" fmla="*/ 25 h 919"/>
                  <a:gd name="T70" fmla="*/ 579 w 882"/>
                  <a:gd name="T71" fmla="*/ 40 h 919"/>
                  <a:gd name="T72" fmla="*/ 600 w 882"/>
                  <a:gd name="T73" fmla="*/ 51 h 919"/>
                  <a:gd name="T74" fmla="*/ 592 w 882"/>
                  <a:gd name="T75" fmla="*/ 222 h 919"/>
                  <a:gd name="T76" fmla="*/ 811 w 882"/>
                  <a:gd name="T77" fmla="*/ 235 h 919"/>
                  <a:gd name="T78" fmla="*/ 829 w 882"/>
                  <a:gd name="T79" fmla="*/ 261 h 919"/>
                  <a:gd name="T80" fmla="*/ 846 w 882"/>
                  <a:gd name="T81" fmla="*/ 303 h 919"/>
                  <a:gd name="T82" fmla="*/ 864 w 882"/>
                  <a:gd name="T83" fmla="*/ 343 h 919"/>
                  <a:gd name="T84" fmla="*/ 876 w 882"/>
                  <a:gd name="T85" fmla="*/ 397 h 919"/>
                  <a:gd name="T86" fmla="*/ 882 w 882"/>
                  <a:gd name="T87" fmla="*/ 457 h 919"/>
                  <a:gd name="T88" fmla="*/ 880 w 882"/>
                  <a:gd name="T89" fmla="*/ 519 h 9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2"/>
                  <a:gd name="T136" fmla="*/ 0 h 919"/>
                  <a:gd name="T137" fmla="*/ 882 w 882"/>
                  <a:gd name="T138" fmla="*/ 919 h 9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2" h="919">
                    <a:moveTo>
                      <a:pt x="880" y="519"/>
                    </a:moveTo>
                    <a:lnTo>
                      <a:pt x="576" y="501"/>
                    </a:lnTo>
                    <a:lnTo>
                      <a:pt x="592" y="222"/>
                    </a:lnTo>
                    <a:lnTo>
                      <a:pt x="312" y="207"/>
                    </a:lnTo>
                    <a:lnTo>
                      <a:pt x="277" y="834"/>
                    </a:lnTo>
                    <a:lnTo>
                      <a:pt x="258" y="846"/>
                    </a:lnTo>
                    <a:lnTo>
                      <a:pt x="237" y="865"/>
                    </a:lnTo>
                    <a:lnTo>
                      <a:pt x="219" y="880"/>
                    </a:lnTo>
                    <a:lnTo>
                      <a:pt x="201" y="903"/>
                    </a:lnTo>
                    <a:lnTo>
                      <a:pt x="187" y="919"/>
                    </a:lnTo>
                    <a:lnTo>
                      <a:pt x="162" y="907"/>
                    </a:lnTo>
                    <a:lnTo>
                      <a:pt x="133" y="895"/>
                    </a:lnTo>
                    <a:lnTo>
                      <a:pt x="112" y="883"/>
                    </a:lnTo>
                    <a:lnTo>
                      <a:pt x="88" y="867"/>
                    </a:lnTo>
                    <a:lnTo>
                      <a:pt x="63" y="849"/>
                    </a:lnTo>
                    <a:lnTo>
                      <a:pt x="40" y="829"/>
                    </a:lnTo>
                    <a:lnTo>
                      <a:pt x="18" y="811"/>
                    </a:lnTo>
                    <a:lnTo>
                      <a:pt x="0" y="790"/>
                    </a:lnTo>
                    <a:lnTo>
                      <a:pt x="33" y="130"/>
                    </a:lnTo>
                    <a:lnTo>
                      <a:pt x="60" y="108"/>
                    </a:lnTo>
                    <a:lnTo>
                      <a:pt x="81" y="94"/>
                    </a:lnTo>
                    <a:lnTo>
                      <a:pt x="108" y="78"/>
                    </a:lnTo>
                    <a:lnTo>
                      <a:pt x="129" y="63"/>
                    </a:lnTo>
                    <a:lnTo>
                      <a:pt x="168" y="46"/>
                    </a:lnTo>
                    <a:lnTo>
                      <a:pt x="216" y="25"/>
                    </a:lnTo>
                    <a:lnTo>
                      <a:pt x="264" y="13"/>
                    </a:lnTo>
                    <a:lnTo>
                      <a:pt x="295" y="6"/>
                    </a:lnTo>
                    <a:lnTo>
                      <a:pt x="322" y="3"/>
                    </a:lnTo>
                    <a:lnTo>
                      <a:pt x="346" y="0"/>
                    </a:lnTo>
                    <a:lnTo>
                      <a:pt x="373" y="0"/>
                    </a:lnTo>
                    <a:lnTo>
                      <a:pt x="402" y="0"/>
                    </a:lnTo>
                    <a:lnTo>
                      <a:pt x="436" y="3"/>
                    </a:lnTo>
                    <a:lnTo>
                      <a:pt x="469" y="9"/>
                    </a:lnTo>
                    <a:lnTo>
                      <a:pt x="504" y="16"/>
                    </a:lnTo>
                    <a:lnTo>
                      <a:pt x="540" y="25"/>
                    </a:lnTo>
                    <a:lnTo>
                      <a:pt x="579" y="40"/>
                    </a:lnTo>
                    <a:lnTo>
                      <a:pt x="600" y="51"/>
                    </a:lnTo>
                    <a:lnTo>
                      <a:pt x="592" y="222"/>
                    </a:lnTo>
                    <a:lnTo>
                      <a:pt x="811" y="235"/>
                    </a:lnTo>
                    <a:lnTo>
                      <a:pt x="829" y="261"/>
                    </a:lnTo>
                    <a:lnTo>
                      <a:pt x="846" y="303"/>
                    </a:lnTo>
                    <a:lnTo>
                      <a:pt x="864" y="343"/>
                    </a:lnTo>
                    <a:lnTo>
                      <a:pt x="876" y="397"/>
                    </a:lnTo>
                    <a:lnTo>
                      <a:pt x="882" y="457"/>
                    </a:lnTo>
                    <a:lnTo>
                      <a:pt x="880" y="519"/>
                    </a:lnTo>
                    <a:close/>
                  </a:path>
                </a:pathLst>
              </a:custGeom>
              <a:solidFill>
                <a:schemeClr val="bg1"/>
              </a:solidFill>
              <a:ln w="3175">
                <a:solidFill>
                  <a:schemeClr val="tx1"/>
                </a:solidFill>
                <a:round/>
                <a:headEnd/>
                <a:tailEnd/>
              </a:ln>
            </p:spPr>
            <p:txBody>
              <a:bodyPr/>
              <a:lstStyle/>
              <a:p>
                <a:endParaRPr lang="en-US"/>
              </a:p>
            </p:txBody>
          </p:sp>
        </p:grpSp>
        <p:sp>
          <p:nvSpPr>
            <p:cNvPr id="4131" name="Oval 22"/>
            <p:cNvSpPr>
              <a:spLocks noChangeArrowheads="1"/>
            </p:cNvSpPr>
            <p:nvPr/>
          </p:nvSpPr>
          <p:spPr bwMode="auto">
            <a:xfrm>
              <a:off x="1249" y="2715"/>
              <a:ext cx="336" cy="336"/>
            </a:xfrm>
            <a:prstGeom prst="ellipse">
              <a:avLst/>
            </a:prstGeom>
            <a:noFill/>
            <a:ln w="9525">
              <a:solidFill>
                <a:schemeClr val="tx1"/>
              </a:solidFill>
              <a:prstDash val="dash"/>
              <a:round/>
              <a:headEnd/>
              <a:tailEnd/>
            </a:ln>
          </p:spPr>
          <p:txBody>
            <a:bodyPr wrap="none" anchor="ctr"/>
            <a:lstStyle/>
            <a:p>
              <a:endParaRPr lang="en-US"/>
            </a:p>
          </p:txBody>
        </p:sp>
      </p:grpSp>
      <p:sp>
        <p:nvSpPr>
          <p:cNvPr id="4113" name="Line 23"/>
          <p:cNvSpPr>
            <a:spLocks noChangeShapeType="1"/>
          </p:cNvSpPr>
          <p:nvPr/>
        </p:nvSpPr>
        <p:spPr bwMode="auto">
          <a:xfrm flipH="1">
            <a:off x="1065213" y="4191000"/>
            <a:ext cx="306387" cy="1328738"/>
          </a:xfrm>
          <a:prstGeom prst="line">
            <a:avLst/>
          </a:prstGeom>
          <a:noFill/>
          <a:ln w="9525">
            <a:solidFill>
              <a:schemeClr val="tx1"/>
            </a:solidFill>
            <a:prstDash val="dash"/>
            <a:round/>
            <a:headEnd/>
            <a:tailEnd/>
          </a:ln>
        </p:spPr>
        <p:txBody>
          <a:bodyPr/>
          <a:lstStyle/>
          <a:p>
            <a:endParaRPr lang="en-US"/>
          </a:p>
        </p:txBody>
      </p:sp>
      <p:grpSp>
        <p:nvGrpSpPr>
          <p:cNvPr id="4" name="Group 25"/>
          <p:cNvGrpSpPr>
            <a:grpSpLocks/>
          </p:cNvGrpSpPr>
          <p:nvPr/>
        </p:nvGrpSpPr>
        <p:grpSpPr bwMode="auto">
          <a:xfrm>
            <a:off x="1193800" y="5095875"/>
            <a:ext cx="1012825" cy="923925"/>
            <a:chOff x="1137" y="2491"/>
            <a:chExt cx="638" cy="582"/>
          </a:xfrm>
        </p:grpSpPr>
        <p:sp>
          <p:nvSpPr>
            <p:cNvPr id="4120" name="Line 26"/>
            <p:cNvSpPr>
              <a:spLocks noChangeShapeType="1"/>
            </p:cNvSpPr>
            <p:nvPr/>
          </p:nvSpPr>
          <p:spPr bwMode="auto">
            <a:xfrm flipH="1">
              <a:off x="1382" y="2491"/>
              <a:ext cx="9" cy="468"/>
            </a:xfrm>
            <a:prstGeom prst="line">
              <a:avLst/>
            </a:prstGeom>
            <a:noFill/>
            <a:ln w="9525">
              <a:solidFill>
                <a:schemeClr val="tx1"/>
              </a:solidFill>
              <a:round/>
              <a:headEnd/>
              <a:tailEnd/>
            </a:ln>
          </p:spPr>
          <p:txBody>
            <a:bodyPr/>
            <a:lstStyle/>
            <a:p>
              <a:endParaRPr lang="en-US"/>
            </a:p>
          </p:txBody>
        </p:sp>
        <p:sp>
          <p:nvSpPr>
            <p:cNvPr id="4121" name="Freeform 27"/>
            <p:cNvSpPr>
              <a:spLocks/>
            </p:cNvSpPr>
            <p:nvPr/>
          </p:nvSpPr>
          <p:spPr bwMode="auto">
            <a:xfrm>
              <a:off x="1391" y="2497"/>
              <a:ext cx="144" cy="177"/>
            </a:xfrm>
            <a:custGeom>
              <a:avLst/>
              <a:gdLst>
                <a:gd name="T0" fmla="*/ 0 w 144"/>
                <a:gd name="T1" fmla="*/ 0 h 177"/>
                <a:gd name="T2" fmla="*/ 33 w 144"/>
                <a:gd name="T3" fmla="*/ 48 h 177"/>
                <a:gd name="T4" fmla="*/ 51 w 144"/>
                <a:gd name="T5" fmla="*/ 75 h 177"/>
                <a:gd name="T6" fmla="*/ 72 w 144"/>
                <a:gd name="T7" fmla="*/ 108 h 177"/>
                <a:gd name="T8" fmla="*/ 117 w 144"/>
                <a:gd name="T9" fmla="*/ 156 h 177"/>
                <a:gd name="T10" fmla="*/ 144 w 144"/>
                <a:gd name="T11" fmla="*/ 177 h 177"/>
                <a:gd name="T12" fmla="*/ 0 60000 65536"/>
                <a:gd name="T13" fmla="*/ 0 60000 65536"/>
                <a:gd name="T14" fmla="*/ 0 60000 65536"/>
                <a:gd name="T15" fmla="*/ 0 60000 65536"/>
                <a:gd name="T16" fmla="*/ 0 60000 65536"/>
                <a:gd name="T17" fmla="*/ 0 60000 65536"/>
                <a:gd name="T18" fmla="*/ 0 w 144"/>
                <a:gd name="T19" fmla="*/ 0 h 177"/>
                <a:gd name="T20" fmla="*/ 144 w 14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144" h="177">
                  <a:moveTo>
                    <a:pt x="0" y="0"/>
                  </a:moveTo>
                  <a:cubicBezTo>
                    <a:pt x="47" y="7"/>
                    <a:pt x="5" y="20"/>
                    <a:pt x="33" y="48"/>
                  </a:cubicBezTo>
                  <a:cubicBezTo>
                    <a:pt x="39" y="88"/>
                    <a:pt x="28" y="56"/>
                    <a:pt x="51" y="75"/>
                  </a:cubicBezTo>
                  <a:cubicBezTo>
                    <a:pt x="59" y="82"/>
                    <a:pt x="57" y="97"/>
                    <a:pt x="72" y="108"/>
                  </a:cubicBezTo>
                  <a:cubicBezTo>
                    <a:pt x="80" y="139"/>
                    <a:pt x="86" y="148"/>
                    <a:pt x="117" y="156"/>
                  </a:cubicBezTo>
                  <a:cubicBezTo>
                    <a:pt x="124" y="169"/>
                    <a:pt x="128" y="177"/>
                    <a:pt x="144" y="177"/>
                  </a:cubicBezTo>
                </a:path>
              </a:pathLst>
            </a:custGeom>
            <a:noFill/>
            <a:ln w="9525">
              <a:solidFill>
                <a:schemeClr val="tx1"/>
              </a:solidFill>
              <a:round/>
              <a:headEnd/>
              <a:tailEnd/>
            </a:ln>
          </p:spPr>
          <p:txBody>
            <a:bodyPr/>
            <a:lstStyle/>
            <a:p>
              <a:endParaRPr lang="en-US"/>
            </a:p>
          </p:txBody>
        </p:sp>
        <p:grpSp>
          <p:nvGrpSpPr>
            <p:cNvPr id="5" name="Group 28"/>
            <p:cNvGrpSpPr>
              <a:grpSpLocks/>
            </p:cNvGrpSpPr>
            <p:nvPr/>
          </p:nvGrpSpPr>
          <p:grpSpPr bwMode="auto">
            <a:xfrm>
              <a:off x="1137" y="2638"/>
              <a:ext cx="638" cy="435"/>
              <a:chOff x="1137" y="2638"/>
              <a:chExt cx="638" cy="435"/>
            </a:xfrm>
          </p:grpSpPr>
          <p:sp>
            <p:nvSpPr>
              <p:cNvPr id="4123" name="Line 29"/>
              <p:cNvSpPr>
                <a:spLocks noChangeShapeType="1"/>
              </p:cNvSpPr>
              <p:nvPr/>
            </p:nvSpPr>
            <p:spPr bwMode="auto">
              <a:xfrm>
                <a:off x="1532" y="2671"/>
                <a:ext cx="6" cy="267"/>
              </a:xfrm>
              <a:prstGeom prst="line">
                <a:avLst/>
              </a:prstGeom>
              <a:noFill/>
              <a:ln w="9525">
                <a:solidFill>
                  <a:schemeClr val="tx1"/>
                </a:solidFill>
                <a:round/>
                <a:headEnd/>
                <a:tailEnd/>
              </a:ln>
            </p:spPr>
            <p:txBody>
              <a:bodyPr/>
              <a:lstStyle/>
              <a:p>
                <a:endParaRPr lang="en-US"/>
              </a:p>
            </p:txBody>
          </p:sp>
          <p:sp>
            <p:nvSpPr>
              <p:cNvPr id="4124" name="Freeform 30"/>
              <p:cNvSpPr>
                <a:spLocks/>
              </p:cNvSpPr>
              <p:nvPr/>
            </p:nvSpPr>
            <p:spPr bwMode="auto">
              <a:xfrm>
                <a:off x="1294" y="2934"/>
                <a:ext cx="364" cy="139"/>
              </a:xfrm>
              <a:custGeom>
                <a:avLst/>
                <a:gdLst>
                  <a:gd name="T0" fmla="*/ 91 w 364"/>
                  <a:gd name="T1" fmla="*/ 22 h 139"/>
                  <a:gd name="T2" fmla="*/ 64 w 364"/>
                  <a:gd name="T3" fmla="*/ 40 h 139"/>
                  <a:gd name="T4" fmla="*/ 16 w 364"/>
                  <a:gd name="T5" fmla="*/ 61 h 139"/>
                  <a:gd name="T6" fmla="*/ 16 w 364"/>
                  <a:gd name="T7" fmla="*/ 67 h 139"/>
                  <a:gd name="T8" fmla="*/ 25 w 364"/>
                  <a:gd name="T9" fmla="*/ 76 h 139"/>
                  <a:gd name="T10" fmla="*/ 70 w 364"/>
                  <a:gd name="T11" fmla="*/ 79 h 139"/>
                  <a:gd name="T12" fmla="*/ 105 w 364"/>
                  <a:gd name="T13" fmla="*/ 86 h 139"/>
                  <a:gd name="T14" fmla="*/ 85 w 364"/>
                  <a:gd name="T15" fmla="*/ 122 h 139"/>
                  <a:gd name="T16" fmla="*/ 113 w 364"/>
                  <a:gd name="T17" fmla="*/ 138 h 139"/>
                  <a:gd name="T18" fmla="*/ 113 w 364"/>
                  <a:gd name="T19" fmla="*/ 130 h 139"/>
                  <a:gd name="T20" fmla="*/ 172 w 364"/>
                  <a:gd name="T21" fmla="*/ 88 h 139"/>
                  <a:gd name="T22" fmla="*/ 289 w 364"/>
                  <a:gd name="T23" fmla="*/ 76 h 139"/>
                  <a:gd name="T24" fmla="*/ 271 w 364"/>
                  <a:gd name="T25" fmla="*/ 67 h 139"/>
                  <a:gd name="T26" fmla="*/ 337 w 364"/>
                  <a:gd name="T27" fmla="*/ 58 h 139"/>
                  <a:gd name="T28" fmla="*/ 361 w 364"/>
                  <a:gd name="T29" fmla="*/ 55 h 139"/>
                  <a:gd name="T30" fmla="*/ 352 w 364"/>
                  <a:gd name="T31" fmla="*/ 46 h 139"/>
                  <a:gd name="T32" fmla="*/ 319 w 364"/>
                  <a:gd name="T33" fmla="*/ 37 h 139"/>
                  <a:gd name="T34" fmla="*/ 310 w 364"/>
                  <a:gd name="T35" fmla="*/ 34 h 139"/>
                  <a:gd name="T36" fmla="*/ 261 w 364"/>
                  <a:gd name="T37" fmla="*/ 24 h 139"/>
                  <a:gd name="T38" fmla="*/ 241 w 364"/>
                  <a:gd name="T39" fmla="*/ 0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4"/>
                  <a:gd name="T61" fmla="*/ 0 h 139"/>
                  <a:gd name="T62" fmla="*/ 364 w 364"/>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4" h="139">
                    <a:moveTo>
                      <a:pt x="91" y="22"/>
                    </a:moveTo>
                    <a:cubicBezTo>
                      <a:pt x="87" y="39"/>
                      <a:pt x="81" y="37"/>
                      <a:pt x="64" y="40"/>
                    </a:cubicBezTo>
                    <a:cubicBezTo>
                      <a:pt x="48" y="61"/>
                      <a:pt x="46" y="58"/>
                      <a:pt x="16" y="61"/>
                    </a:cubicBezTo>
                    <a:cubicBezTo>
                      <a:pt x="0" y="66"/>
                      <a:pt x="8" y="62"/>
                      <a:pt x="16" y="67"/>
                    </a:cubicBezTo>
                    <a:cubicBezTo>
                      <a:pt x="20" y="69"/>
                      <a:pt x="21" y="75"/>
                      <a:pt x="25" y="76"/>
                    </a:cubicBezTo>
                    <a:cubicBezTo>
                      <a:pt x="40" y="79"/>
                      <a:pt x="55" y="78"/>
                      <a:pt x="70" y="79"/>
                    </a:cubicBezTo>
                    <a:cubicBezTo>
                      <a:pt x="93" y="87"/>
                      <a:pt x="92" y="69"/>
                      <a:pt x="105" y="86"/>
                    </a:cubicBezTo>
                    <a:cubicBezTo>
                      <a:pt x="111" y="92"/>
                      <a:pt x="82" y="111"/>
                      <a:pt x="85" y="122"/>
                    </a:cubicBezTo>
                    <a:cubicBezTo>
                      <a:pt x="86" y="131"/>
                      <a:pt x="108" y="137"/>
                      <a:pt x="113" y="138"/>
                    </a:cubicBezTo>
                    <a:cubicBezTo>
                      <a:pt x="118" y="139"/>
                      <a:pt x="103" y="138"/>
                      <a:pt x="113" y="130"/>
                    </a:cubicBezTo>
                    <a:cubicBezTo>
                      <a:pt x="123" y="122"/>
                      <a:pt x="143" y="97"/>
                      <a:pt x="172" y="88"/>
                    </a:cubicBezTo>
                    <a:cubicBezTo>
                      <a:pt x="215" y="74"/>
                      <a:pt x="343" y="130"/>
                      <a:pt x="289" y="76"/>
                    </a:cubicBezTo>
                    <a:cubicBezTo>
                      <a:pt x="284" y="71"/>
                      <a:pt x="277" y="71"/>
                      <a:pt x="271" y="67"/>
                    </a:cubicBezTo>
                    <a:cubicBezTo>
                      <a:pt x="262" y="40"/>
                      <a:pt x="336" y="58"/>
                      <a:pt x="337" y="58"/>
                    </a:cubicBezTo>
                    <a:cubicBezTo>
                      <a:pt x="345" y="57"/>
                      <a:pt x="355" y="60"/>
                      <a:pt x="361" y="55"/>
                    </a:cubicBezTo>
                    <a:cubicBezTo>
                      <a:pt x="364" y="52"/>
                      <a:pt x="356" y="48"/>
                      <a:pt x="352" y="46"/>
                    </a:cubicBezTo>
                    <a:cubicBezTo>
                      <a:pt x="343" y="40"/>
                      <a:pt x="330" y="40"/>
                      <a:pt x="319" y="37"/>
                    </a:cubicBezTo>
                    <a:cubicBezTo>
                      <a:pt x="316" y="36"/>
                      <a:pt x="313" y="34"/>
                      <a:pt x="310" y="34"/>
                    </a:cubicBezTo>
                    <a:cubicBezTo>
                      <a:pt x="291" y="32"/>
                      <a:pt x="280" y="25"/>
                      <a:pt x="261" y="24"/>
                    </a:cubicBezTo>
                    <a:cubicBezTo>
                      <a:pt x="257" y="23"/>
                      <a:pt x="241" y="0"/>
                      <a:pt x="241" y="0"/>
                    </a:cubicBezTo>
                  </a:path>
                </a:pathLst>
              </a:custGeom>
              <a:noFill/>
              <a:ln w="9525">
                <a:solidFill>
                  <a:schemeClr val="tx1"/>
                </a:solidFill>
                <a:round/>
                <a:headEnd/>
                <a:tailEnd/>
              </a:ln>
            </p:spPr>
            <p:txBody>
              <a:bodyPr/>
              <a:lstStyle/>
              <a:p>
                <a:endParaRPr lang="en-US"/>
              </a:p>
            </p:txBody>
          </p:sp>
          <p:sp>
            <p:nvSpPr>
              <p:cNvPr id="4125" name="Line 31"/>
              <p:cNvSpPr>
                <a:spLocks noChangeShapeType="1"/>
              </p:cNvSpPr>
              <p:nvPr/>
            </p:nvSpPr>
            <p:spPr bwMode="auto">
              <a:xfrm>
                <a:off x="1475" y="2638"/>
                <a:ext cx="3" cy="195"/>
              </a:xfrm>
              <a:prstGeom prst="line">
                <a:avLst/>
              </a:prstGeom>
              <a:noFill/>
              <a:ln w="9525">
                <a:solidFill>
                  <a:schemeClr val="tx1"/>
                </a:solidFill>
                <a:round/>
                <a:headEnd/>
                <a:tailEnd/>
              </a:ln>
            </p:spPr>
            <p:txBody>
              <a:bodyPr/>
              <a:lstStyle/>
              <a:p>
                <a:endParaRPr lang="en-US"/>
              </a:p>
            </p:txBody>
          </p:sp>
          <p:sp>
            <p:nvSpPr>
              <p:cNvPr id="4126" name="Line 32"/>
              <p:cNvSpPr>
                <a:spLocks noChangeShapeType="1"/>
              </p:cNvSpPr>
              <p:nvPr/>
            </p:nvSpPr>
            <p:spPr bwMode="auto">
              <a:xfrm>
                <a:off x="1505" y="2779"/>
                <a:ext cx="3" cy="198"/>
              </a:xfrm>
              <a:prstGeom prst="line">
                <a:avLst/>
              </a:prstGeom>
              <a:noFill/>
              <a:ln w="9525">
                <a:solidFill>
                  <a:schemeClr val="tx1"/>
                </a:solidFill>
                <a:round/>
                <a:headEnd/>
                <a:tailEnd/>
              </a:ln>
            </p:spPr>
            <p:txBody>
              <a:bodyPr/>
              <a:lstStyle/>
              <a:p>
                <a:endParaRPr lang="en-US"/>
              </a:p>
            </p:txBody>
          </p:sp>
          <p:sp>
            <p:nvSpPr>
              <p:cNvPr id="4127" name="Freeform 33"/>
              <p:cNvSpPr>
                <a:spLocks/>
              </p:cNvSpPr>
              <p:nvPr/>
            </p:nvSpPr>
            <p:spPr bwMode="auto">
              <a:xfrm>
                <a:off x="1137" y="2956"/>
                <a:ext cx="244" cy="27"/>
              </a:xfrm>
              <a:custGeom>
                <a:avLst/>
                <a:gdLst>
                  <a:gd name="T0" fmla="*/ 0 w 280"/>
                  <a:gd name="T1" fmla="*/ 46 h 16"/>
                  <a:gd name="T2" fmla="*/ 74 w 280"/>
                  <a:gd name="T3" fmla="*/ 24 h 16"/>
                  <a:gd name="T4" fmla="*/ 213 w 280"/>
                  <a:gd name="T5" fmla="*/ 0 h 16"/>
                  <a:gd name="T6" fmla="*/ 0 60000 65536"/>
                  <a:gd name="T7" fmla="*/ 0 60000 65536"/>
                  <a:gd name="T8" fmla="*/ 0 60000 65536"/>
                  <a:gd name="T9" fmla="*/ 0 w 280"/>
                  <a:gd name="T10" fmla="*/ 0 h 16"/>
                  <a:gd name="T11" fmla="*/ 280 w 280"/>
                  <a:gd name="T12" fmla="*/ 16 h 16"/>
                </a:gdLst>
                <a:ahLst/>
                <a:cxnLst>
                  <a:cxn ang="T6">
                    <a:pos x="T0" y="T1"/>
                  </a:cxn>
                  <a:cxn ang="T7">
                    <a:pos x="T2" y="T3"/>
                  </a:cxn>
                  <a:cxn ang="T8">
                    <a:pos x="T4" y="T5"/>
                  </a:cxn>
                </a:cxnLst>
                <a:rect l="T9" t="T10" r="T11" b="T12"/>
                <a:pathLst>
                  <a:path w="280" h="16">
                    <a:moveTo>
                      <a:pt x="0" y="16"/>
                    </a:moveTo>
                    <a:cubicBezTo>
                      <a:pt x="36" y="15"/>
                      <a:pt x="64" y="11"/>
                      <a:pt x="98" y="8"/>
                    </a:cubicBezTo>
                    <a:cubicBezTo>
                      <a:pt x="161" y="10"/>
                      <a:pt x="219" y="0"/>
                      <a:pt x="280" y="0"/>
                    </a:cubicBezTo>
                  </a:path>
                </a:pathLst>
              </a:custGeom>
              <a:noFill/>
              <a:ln w="9525">
                <a:solidFill>
                  <a:schemeClr val="tx1"/>
                </a:solidFill>
                <a:round/>
                <a:headEnd/>
                <a:tailEnd/>
              </a:ln>
            </p:spPr>
            <p:txBody>
              <a:bodyPr/>
              <a:lstStyle/>
              <a:p>
                <a:endParaRPr lang="en-US"/>
              </a:p>
            </p:txBody>
          </p:sp>
          <p:sp>
            <p:nvSpPr>
              <p:cNvPr id="4128" name="Freeform 34"/>
              <p:cNvSpPr>
                <a:spLocks/>
              </p:cNvSpPr>
              <p:nvPr/>
            </p:nvSpPr>
            <p:spPr bwMode="auto">
              <a:xfrm>
                <a:off x="1545" y="2919"/>
                <a:ext cx="230" cy="27"/>
              </a:xfrm>
              <a:custGeom>
                <a:avLst/>
                <a:gdLst>
                  <a:gd name="T0" fmla="*/ 0 w 338"/>
                  <a:gd name="T1" fmla="*/ 29 h 25"/>
                  <a:gd name="T2" fmla="*/ 115 w 338"/>
                  <a:gd name="T3" fmla="*/ 15 h 25"/>
                  <a:gd name="T4" fmla="*/ 157 w 338"/>
                  <a:gd name="T5" fmla="*/ 3 h 25"/>
                  <a:gd name="T6" fmla="*/ 0 60000 65536"/>
                  <a:gd name="T7" fmla="*/ 0 60000 65536"/>
                  <a:gd name="T8" fmla="*/ 0 60000 65536"/>
                  <a:gd name="T9" fmla="*/ 0 w 338"/>
                  <a:gd name="T10" fmla="*/ 0 h 25"/>
                  <a:gd name="T11" fmla="*/ 338 w 338"/>
                  <a:gd name="T12" fmla="*/ 25 h 25"/>
                </a:gdLst>
                <a:ahLst/>
                <a:cxnLst>
                  <a:cxn ang="T6">
                    <a:pos x="T0" y="T1"/>
                  </a:cxn>
                  <a:cxn ang="T7">
                    <a:pos x="T2" y="T3"/>
                  </a:cxn>
                  <a:cxn ang="T8">
                    <a:pos x="T4" y="T5"/>
                  </a:cxn>
                </a:cxnLst>
                <a:rect l="T9" t="T10" r="T11" b="T12"/>
                <a:pathLst>
                  <a:path w="338" h="25">
                    <a:moveTo>
                      <a:pt x="0" y="25"/>
                    </a:moveTo>
                    <a:cubicBezTo>
                      <a:pt x="87" y="20"/>
                      <a:pt x="155" y="14"/>
                      <a:pt x="248" y="13"/>
                    </a:cubicBezTo>
                    <a:cubicBezTo>
                      <a:pt x="273" y="0"/>
                      <a:pt x="310" y="3"/>
                      <a:pt x="338" y="3"/>
                    </a:cubicBezTo>
                  </a:path>
                </a:pathLst>
              </a:custGeom>
              <a:noFill/>
              <a:ln w="9525">
                <a:solidFill>
                  <a:schemeClr val="tx1"/>
                </a:solidFill>
                <a:round/>
                <a:headEnd/>
                <a:tailEnd/>
              </a:ln>
            </p:spPr>
            <p:txBody>
              <a:bodyPr/>
              <a:lstStyle/>
              <a:p>
                <a:endParaRPr lang="en-US"/>
              </a:p>
            </p:txBody>
          </p:sp>
          <p:sp>
            <p:nvSpPr>
              <p:cNvPr id="4129" name="Freeform 35"/>
              <p:cNvSpPr>
                <a:spLocks/>
              </p:cNvSpPr>
              <p:nvPr/>
            </p:nvSpPr>
            <p:spPr bwMode="auto">
              <a:xfrm>
                <a:off x="1397" y="2904"/>
                <a:ext cx="30" cy="110"/>
              </a:xfrm>
              <a:custGeom>
                <a:avLst/>
                <a:gdLst>
                  <a:gd name="T0" fmla="*/ 0 w 30"/>
                  <a:gd name="T1" fmla="*/ 110 h 110"/>
                  <a:gd name="T2" fmla="*/ 10 w 30"/>
                  <a:gd name="T3" fmla="*/ 98 h 110"/>
                  <a:gd name="T4" fmla="*/ 22 w 30"/>
                  <a:gd name="T5" fmla="*/ 94 h 110"/>
                  <a:gd name="T6" fmla="*/ 28 w 30"/>
                  <a:gd name="T7" fmla="*/ 0 h 110"/>
                  <a:gd name="T8" fmla="*/ 0 60000 65536"/>
                  <a:gd name="T9" fmla="*/ 0 60000 65536"/>
                  <a:gd name="T10" fmla="*/ 0 60000 65536"/>
                  <a:gd name="T11" fmla="*/ 0 60000 65536"/>
                  <a:gd name="T12" fmla="*/ 0 w 30"/>
                  <a:gd name="T13" fmla="*/ 0 h 110"/>
                  <a:gd name="T14" fmla="*/ 30 w 30"/>
                  <a:gd name="T15" fmla="*/ 110 h 110"/>
                </a:gdLst>
                <a:ahLst/>
                <a:cxnLst>
                  <a:cxn ang="T8">
                    <a:pos x="T0" y="T1"/>
                  </a:cxn>
                  <a:cxn ang="T9">
                    <a:pos x="T2" y="T3"/>
                  </a:cxn>
                  <a:cxn ang="T10">
                    <a:pos x="T4" y="T5"/>
                  </a:cxn>
                  <a:cxn ang="T11">
                    <a:pos x="T6" y="T7"/>
                  </a:cxn>
                </a:cxnLst>
                <a:rect l="T12" t="T13" r="T14" b="T15"/>
                <a:pathLst>
                  <a:path w="30" h="110">
                    <a:moveTo>
                      <a:pt x="0" y="110"/>
                    </a:moveTo>
                    <a:cubicBezTo>
                      <a:pt x="2" y="106"/>
                      <a:pt x="6" y="100"/>
                      <a:pt x="10" y="98"/>
                    </a:cubicBezTo>
                    <a:cubicBezTo>
                      <a:pt x="14" y="96"/>
                      <a:pt x="22" y="94"/>
                      <a:pt x="22" y="94"/>
                    </a:cubicBezTo>
                    <a:cubicBezTo>
                      <a:pt x="30" y="69"/>
                      <a:pt x="28" y="24"/>
                      <a:pt x="28" y="0"/>
                    </a:cubicBezTo>
                  </a:path>
                </a:pathLst>
              </a:custGeom>
              <a:noFill/>
              <a:ln w="9525">
                <a:solidFill>
                  <a:schemeClr val="tx1"/>
                </a:solidFill>
                <a:round/>
                <a:headEnd/>
                <a:tailEnd/>
              </a:ln>
            </p:spPr>
            <p:txBody>
              <a:bodyPr/>
              <a:lstStyle/>
              <a:p>
                <a:endParaRPr lang="en-US"/>
              </a:p>
            </p:txBody>
          </p:sp>
        </p:grpSp>
      </p:grpSp>
      <p:sp>
        <p:nvSpPr>
          <p:cNvPr id="4116" name="AutoShape 37"/>
          <p:cNvSpPr>
            <a:spLocks noChangeArrowheads="1"/>
          </p:cNvSpPr>
          <p:nvPr/>
        </p:nvSpPr>
        <p:spPr bwMode="auto">
          <a:xfrm>
            <a:off x="5314950" y="5153025"/>
            <a:ext cx="628650" cy="257175"/>
          </a:xfrm>
          <a:prstGeom prst="rightArrow">
            <a:avLst>
              <a:gd name="adj1" fmla="val 50000"/>
              <a:gd name="adj2" fmla="val 61111"/>
            </a:avLst>
          </a:prstGeom>
          <a:solidFill>
            <a:schemeClr val="bg1"/>
          </a:solidFill>
          <a:ln w="28575">
            <a:solidFill>
              <a:schemeClr val="tx1"/>
            </a:solidFill>
            <a:prstDash val="dash"/>
            <a:miter lim="800000"/>
            <a:headEnd/>
            <a:tailEnd/>
          </a:ln>
        </p:spPr>
        <p:txBody>
          <a:bodyPr wrap="none" anchor="ctr"/>
          <a:lstStyle/>
          <a:p>
            <a:endParaRPr lang="en-US"/>
          </a:p>
        </p:txBody>
      </p:sp>
      <p:sp>
        <p:nvSpPr>
          <p:cNvPr id="4117" name="Line 21"/>
          <p:cNvSpPr>
            <a:spLocks noChangeShapeType="1"/>
          </p:cNvSpPr>
          <p:nvPr/>
        </p:nvSpPr>
        <p:spPr bwMode="auto">
          <a:xfrm>
            <a:off x="1905000" y="4286250"/>
            <a:ext cx="379413" cy="1276350"/>
          </a:xfrm>
          <a:prstGeom prst="line">
            <a:avLst/>
          </a:prstGeom>
          <a:noFill/>
          <a:ln w="9525">
            <a:solidFill>
              <a:schemeClr val="tx1"/>
            </a:solidFill>
            <a:prstDash val="dash"/>
            <a:round/>
            <a:headEnd/>
            <a:tailEnd/>
          </a:ln>
        </p:spPr>
        <p:txBody>
          <a:bodyPr/>
          <a:lstStyle/>
          <a:p>
            <a:endParaRPr lang="en-US"/>
          </a:p>
        </p:txBody>
      </p:sp>
      <p:sp>
        <p:nvSpPr>
          <p:cNvPr id="4118" name="TextBox 37"/>
          <p:cNvSpPr txBox="1">
            <a:spLocks noChangeArrowheads="1"/>
          </p:cNvSpPr>
          <p:nvPr/>
        </p:nvSpPr>
        <p:spPr bwMode="auto">
          <a:xfrm>
            <a:off x="228600" y="6550025"/>
            <a:ext cx="3657600" cy="307975"/>
          </a:xfrm>
          <a:prstGeom prst="rect">
            <a:avLst/>
          </a:prstGeom>
          <a:noFill/>
          <a:ln w="9525">
            <a:noFill/>
            <a:miter lim="800000"/>
            <a:headEnd/>
            <a:tailEnd/>
          </a:ln>
        </p:spPr>
        <p:txBody>
          <a:bodyPr wrap="none">
            <a:spAutoFit/>
          </a:bodyPr>
          <a:lstStyle/>
          <a:p>
            <a:r>
              <a:rPr lang="en-US" sz="1400" i="1" dirty="0" err="1"/>
              <a:t>Beaudry</a:t>
            </a:r>
            <a:r>
              <a:rPr lang="en-US" sz="1400" i="1" dirty="0"/>
              <a:t> et al. 2010 Biological Conservation</a:t>
            </a:r>
          </a:p>
        </p:txBody>
      </p:sp>
      <p:sp>
        <p:nvSpPr>
          <p:cNvPr id="4119" name="Rectangle 2"/>
          <p:cNvSpPr>
            <a:spLocks noGrp="1" noChangeArrowheads="1"/>
          </p:cNvSpPr>
          <p:nvPr>
            <p:ph type="ctrTitle"/>
          </p:nvPr>
        </p:nvSpPr>
        <p:spPr>
          <a:xfrm>
            <a:off x="304800" y="533400"/>
            <a:ext cx="8534400" cy="936625"/>
          </a:xfrm>
        </p:spPr>
        <p:txBody>
          <a:bodyPr>
            <a:normAutofit fontScale="90000"/>
          </a:bodyPr>
          <a:lstStyle/>
          <a:p>
            <a:pPr eaLnBrk="1" hangingPunct="1"/>
            <a:r>
              <a:rPr lang="en-US" sz="2800" i="1" dirty="0" smtClean="0"/>
              <a:t>Building </a:t>
            </a:r>
            <a:r>
              <a:rPr lang="en-US" sz="2800" b="1" i="1" dirty="0" smtClean="0"/>
              <a:t>potential habitat models</a:t>
            </a:r>
            <a:r>
              <a:rPr lang="en-US" sz="2800" i="1" dirty="0" smtClean="0"/>
              <a:t> using                                                         nested habitat elements</a:t>
            </a:r>
            <a:r>
              <a:rPr lang="en-US" sz="2400" i="1" dirty="0" smtClean="0"/>
              <a:t/>
            </a:r>
            <a:br>
              <a:rPr lang="en-US" sz="2400" i="1" dirty="0" smtClean="0"/>
            </a:br>
            <a:r>
              <a:rPr lang="en-US" sz="2400" b="1" dirty="0" smtClean="0">
                <a:solidFill>
                  <a:schemeClr val="tx1"/>
                </a:solidFill>
              </a:rPr>
              <a:t/>
            </a:r>
            <a:br>
              <a:rPr lang="en-US" sz="2400" b="1" dirty="0" smtClean="0">
                <a:solidFill>
                  <a:schemeClr val="tx1"/>
                </a:solidFill>
              </a:rPr>
            </a:br>
            <a:r>
              <a:rPr lang="en-US" sz="1800" dirty="0" smtClean="0"/>
              <a:t>Anna M. </a:t>
            </a:r>
            <a:r>
              <a:rPr lang="en-US" sz="1800" dirty="0" err="1" smtClean="0"/>
              <a:t>Pidgeon</a:t>
            </a:r>
            <a:r>
              <a:rPr lang="en-US" sz="1800" dirty="0" smtClean="0"/>
              <a:t>, Fred </a:t>
            </a:r>
            <a:r>
              <a:rPr lang="en-US" sz="1800" dirty="0" err="1" smtClean="0"/>
              <a:t>Beaudry</a:t>
            </a:r>
            <a:r>
              <a:rPr lang="en-US" sz="1800" dirty="0" smtClean="0"/>
              <a:t>, Volker C. </a:t>
            </a:r>
            <a:r>
              <a:rPr lang="en-US" sz="1800" dirty="0" err="1" smtClean="0"/>
              <a:t>Radeloff</a:t>
            </a:r>
            <a:r>
              <a:rPr lang="en-US" sz="1800" dirty="0" smtClean="0"/>
              <a:t> </a:t>
            </a:r>
            <a:r>
              <a:rPr lang="en-US" sz="2400" dirty="0" smtClean="0"/>
              <a:t/>
            </a:r>
            <a:br>
              <a:rPr lang="en-US" sz="2400" dirty="0" smtClean="0"/>
            </a:br>
            <a:endParaRPr lang="en-US" sz="2400" b="1" dirty="0" smtClean="0">
              <a:solidFill>
                <a:schemeClr val="tx1"/>
              </a:solidFill>
            </a:endParaRPr>
          </a:p>
        </p:txBody>
      </p:sp>
      <p:sp>
        <p:nvSpPr>
          <p:cNvPr id="37" name="Oval 36"/>
          <p:cNvSpPr/>
          <p:nvPr/>
        </p:nvSpPr>
        <p:spPr>
          <a:xfrm>
            <a:off x="4876800" y="4953000"/>
            <a:ext cx="1295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143000"/>
            <a:ext cx="3357266"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Monitoring programs</a:t>
            </a:r>
          </a:p>
        </p:txBody>
      </p:sp>
      <p:sp>
        <p:nvSpPr>
          <p:cNvPr id="5" name="TextBox 4"/>
          <p:cNvSpPr txBox="1"/>
          <p:nvPr/>
        </p:nvSpPr>
        <p:spPr>
          <a:xfrm>
            <a:off x="533400" y="2819400"/>
            <a:ext cx="15240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chemeClr val="tx1"/>
                </a:solidFill>
              </a:rPr>
              <a:t>Species’ ability to adapt</a:t>
            </a:r>
          </a:p>
        </p:txBody>
      </p:sp>
      <p:sp>
        <p:nvSpPr>
          <p:cNvPr id="6" name="TextBox 5"/>
          <p:cNvSpPr txBox="1"/>
          <p:nvPr/>
        </p:nvSpPr>
        <p:spPr>
          <a:xfrm>
            <a:off x="4495800" y="1219200"/>
            <a:ext cx="142009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R</a:t>
            </a:r>
            <a:r>
              <a:rPr lang="en-US" sz="2800" b="1" dirty="0" smtClean="0"/>
              <a:t>ange models </a:t>
            </a:r>
            <a:endParaRPr lang="en-US" sz="2800" dirty="0"/>
          </a:p>
        </p:txBody>
      </p:sp>
      <p:sp>
        <p:nvSpPr>
          <p:cNvPr id="7" name="TextBox 6"/>
          <p:cNvSpPr txBox="1"/>
          <p:nvPr/>
        </p:nvSpPr>
        <p:spPr>
          <a:xfrm>
            <a:off x="3733800" y="2819400"/>
            <a:ext cx="220979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Community structure and dynamics</a:t>
            </a:r>
          </a:p>
        </p:txBody>
      </p:sp>
      <p:cxnSp>
        <p:nvCxnSpPr>
          <p:cNvPr id="9" name="Straight Arrow Connector 8"/>
          <p:cNvCxnSpPr>
            <a:stCxn id="4" idx="2"/>
            <a:endCxn id="5" idx="0"/>
          </p:cNvCxnSpPr>
          <p:nvPr/>
        </p:nvCxnSpPr>
        <p:spPr>
          <a:xfrm flipH="1">
            <a:off x="1295400" y="1666220"/>
            <a:ext cx="840433"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a:endCxn id="7" idx="0"/>
          </p:cNvCxnSpPr>
          <p:nvPr/>
        </p:nvCxnSpPr>
        <p:spPr>
          <a:xfrm>
            <a:off x="2135833" y="1666220"/>
            <a:ext cx="2702867"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6" idx="1"/>
          </p:cNvCxnSpPr>
          <p:nvPr/>
        </p:nvCxnSpPr>
        <p:spPr>
          <a:xfrm>
            <a:off x="3814466" y="1404610"/>
            <a:ext cx="681334" cy="291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2"/>
            <a:endCxn id="7" idx="0"/>
          </p:cNvCxnSpPr>
          <p:nvPr/>
        </p:nvCxnSpPr>
        <p:spPr>
          <a:xfrm flipH="1">
            <a:off x="4838700" y="2173307"/>
            <a:ext cx="367145" cy="646093"/>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5" idx="3"/>
            <a:endCxn id="6" idx="1"/>
          </p:cNvCxnSpPr>
          <p:nvPr/>
        </p:nvCxnSpPr>
        <p:spPr>
          <a:xfrm flipV="1">
            <a:off x="2057400" y="1696254"/>
            <a:ext cx="2438400" cy="1815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66800" y="381000"/>
            <a:ext cx="3023264" cy="523220"/>
          </a:xfrm>
          <a:prstGeom prst="rect">
            <a:avLst/>
          </a:prstGeom>
          <a:noFill/>
        </p:spPr>
        <p:txBody>
          <a:bodyPr wrap="none" rtlCol="0">
            <a:spAutoFit/>
          </a:bodyPr>
          <a:lstStyle/>
          <a:p>
            <a:r>
              <a:rPr lang="en-US" sz="2800" b="1" dirty="0" smtClean="0">
                <a:solidFill>
                  <a:srgbClr val="C00000"/>
                </a:solidFill>
              </a:rPr>
              <a:t>CURRENT BIOLOGY</a:t>
            </a:r>
            <a:endParaRPr lang="en-US" sz="2800" b="1" dirty="0">
              <a:solidFill>
                <a:srgbClr val="C00000"/>
              </a:solidFill>
            </a:endParaRPr>
          </a:p>
        </p:txBody>
      </p:sp>
      <p:sp>
        <p:nvSpPr>
          <p:cNvPr id="35" name="TextBox 34"/>
          <p:cNvSpPr txBox="1"/>
          <p:nvPr/>
        </p:nvSpPr>
        <p:spPr>
          <a:xfrm>
            <a:off x="6934200" y="381000"/>
            <a:ext cx="2104294" cy="523220"/>
          </a:xfrm>
          <a:prstGeom prst="rect">
            <a:avLst/>
          </a:prstGeom>
          <a:noFill/>
        </p:spPr>
        <p:txBody>
          <a:bodyPr wrap="none" rtlCol="0">
            <a:spAutoFit/>
          </a:bodyPr>
          <a:lstStyle/>
          <a:p>
            <a:r>
              <a:rPr lang="en-US" sz="2800" b="1" dirty="0" smtClean="0">
                <a:solidFill>
                  <a:srgbClr val="C00000"/>
                </a:solidFill>
              </a:rPr>
              <a:t>FORCASTING</a:t>
            </a:r>
            <a:endParaRPr lang="en-US" sz="2800" b="1" dirty="0">
              <a:solidFill>
                <a:srgbClr val="C00000"/>
              </a:solidFill>
            </a:endParaRPr>
          </a:p>
        </p:txBody>
      </p:sp>
      <p:sp>
        <p:nvSpPr>
          <p:cNvPr id="36" name="TextBox 35"/>
          <p:cNvSpPr txBox="1"/>
          <p:nvPr/>
        </p:nvSpPr>
        <p:spPr>
          <a:xfrm>
            <a:off x="6858000" y="1905000"/>
            <a:ext cx="2209800" cy="1077218"/>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smtClean="0"/>
              <a:t>Integrative models</a:t>
            </a:r>
          </a:p>
        </p:txBody>
      </p:sp>
      <p:cxnSp>
        <p:nvCxnSpPr>
          <p:cNvPr id="44" name="Straight Arrow Connector 43"/>
          <p:cNvCxnSpPr/>
          <p:nvPr/>
        </p:nvCxnSpPr>
        <p:spPr>
          <a:xfrm>
            <a:off x="4114800" y="671945"/>
            <a:ext cx="26670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057400" y="5410200"/>
            <a:ext cx="4334200" cy="523220"/>
          </a:xfrm>
          <a:prstGeom prst="rect">
            <a:avLst/>
          </a:prstGeom>
          <a:noFill/>
        </p:spPr>
        <p:txBody>
          <a:bodyPr wrap="none" rtlCol="0">
            <a:spAutoFit/>
          </a:bodyPr>
          <a:lstStyle/>
          <a:p>
            <a:r>
              <a:rPr lang="en-US" sz="2800" b="1" dirty="0" smtClean="0">
                <a:solidFill>
                  <a:srgbClr val="C00000"/>
                </a:solidFill>
              </a:rPr>
              <a:t>ECOSYSTEM MANAGEMENT</a:t>
            </a:r>
            <a:endParaRPr lang="en-US" sz="2800" b="1" dirty="0">
              <a:solidFill>
                <a:srgbClr val="C00000"/>
              </a:solidFill>
            </a:endParaRPr>
          </a:p>
        </p:txBody>
      </p:sp>
      <p:grpSp>
        <p:nvGrpSpPr>
          <p:cNvPr id="2" name="Group 54"/>
          <p:cNvGrpSpPr/>
          <p:nvPr/>
        </p:nvGrpSpPr>
        <p:grpSpPr>
          <a:xfrm>
            <a:off x="914400" y="4572000"/>
            <a:ext cx="7086600" cy="457200"/>
            <a:chOff x="914400" y="4191000"/>
            <a:chExt cx="7086600" cy="457200"/>
          </a:xfrm>
        </p:grpSpPr>
        <p:cxnSp>
          <p:nvCxnSpPr>
            <p:cNvPr id="49" name="Straight Connector 48"/>
            <p:cNvCxnSpPr/>
            <p:nvPr/>
          </p:nvCxnSpPr>
          <p:spPr>
            <a:xfrm>
              <a:off x="914400" y="4191000"/>
              <a:ext cx="70866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1" name="Down Arrow 50"/>
            <p:cNvSpPr/>
            <p:nvPr/>
          </p:nvSpPr>
          <p:spPr>
            <a:xfrm>
              <a:off x="4419600" y="4191000"/>
              <a:ext cx="381000"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a:stCxn id="5" idx="3"/>
            <a:endCxn id="7" idx="1"/>
          </p:cNvCxnSpPr>
          <p:nvPr/>
        </p:nvCxnSpPr>
        <p:spPr>
          <a:xfrm>
            <a:off x="2057400" y="3511898"/>
            <a:ext cx="1676400"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324600" y="1219200"/>
            <a:ext cx="0" cy="2667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8" name="Down Arrow 57"/>
          <p:cNvSpPr/>
          <p:nvPr/>
        </p:nvSpPr>
        <p:spPr>
          <a:xfrm rot="16200000">
            <a:off x="6361676" y="2342331"/>
            <a:ext cx="383048"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71600" y="990600"/>
            <a:ext cx="4724400" cy="2554545"/>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t>R</a:t>
            </a:r>
            <a:r>
              <a:rPr lang="en-US" sz="3200" b="1" dirty="0" smtClean="0"/>
              <a:t>ange models (species/functional group)</a:t>
            </a:r>
          </a:p>
          <a:p>
            <a:pPr>
              <a:buFont typeface="Arial" pitchFamily="34" charset="0"/>
              <a:buChar char="•"/>
            </a:pPr>
            <a:r>
              <a:rPr lang="en-US" sz="3200" dirty="0" smtClean="0">
                <a:solidFill>
                  <a:schemeClr val="tx1"/>
                </a:solidFill>
              </a:rPr>
              <a:t>Correlative</a:t>
            </a:r>
          </a:p>
          <a:p>
            <a:pPr>
              <a:buFont typeface="Arial" pitchFamily="34" charset="0"/>
              <a:buChar char="•"/>
            </a:pPr>
            <a:r>
              <a:rPr lang="en-US" sz="3200" b="1" dirty="0" smtClean="0">
                <a:solidFill>
                  <a:srgbClr val="FF0000"/>
                </a:solidFill>
              </a:rPr>
              <a:t>Physiological</a:t>
            </a:r>
          </a:p>
          <a:p>
            <a:pPr>
              <a:buFont typeface="Arial" pitchFamily="34" charset="0"/>
              <a:buChar char="•"/>
            </a:pPr>
            <a:r>
              <a:rPr lang="en-US" sz="3200" dirty="0" smtClean="0"/>
              <a:t>Population dynamics</a:t>
            </a:r>
            <a:endParaRPr lang="en-US" sz="3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r>
              <a:rPr lang="en-US" dirty="0" smtClean="0"/>
              <a:t>Linking </a:t>
            </a:r>
            <a:r>
              <a:rPr lang="en-US" dirty="0" smtClean="0"/>
              <a:t>environmental data </a:t>
            </a:r>
            <a:r>
              <a:rPr lang="en-US" dirty="0" smtClean="0"/>
              <a:t>to physiological response over large scales</a:t>
            </a:r>
            <a:endParaRPr lang="en-US" dirty="0"/>
          </a:p>
        </p:txBody>
      </p:sp>
      <p:sp>
        <p:nvSpPr>
          <p:cNvPr id="5" name="TextBox 4"/>
          <p:cNvSpPr txBox="1"/>
          <p:nvPr/>
        </p:nvSpPr>
        <p:spPr>
          <a:xfrm>
            <a:off x="1288248" y="6257835"/>
            <a:ext cx="7135287" cy="400110"/>
          </a:xfrm>
          <a:prstGeom prst="rect">
            <a:avLst/>
          </a:prstGeom>
          <a:noFill/>
        </p:spPr>
        <p:txBody>
          <a:bodyPr wrap="none" rtlCol="0">
            <a:spAutoFit/>
          </a:bodyPr>
          <a:lstStyle/>
          <a:p>
            <a:r>
              <a:rPr lang="en-US" sz="2000" dirty="0" smtClean="0"/>
              <a:t>Kearney, Simpson, </a:t>
            </a:r>
            <a:r>
              <a:rPr lang="en-US" sz="2000" dirty="0" err="1" smtClean="0"/>
              <a:t>Raubenheimer</a:t>
            </a:r>
            <a:r>
              <a:rPr lang="en-US" sz="2000" dirty="0" smtClean="0"/>
              <a:t> and Helmuth 2010, PTRS</a:t>
            </a:r>
            <a:endParaRPr lang="en-US" sz="2000" dirty="0"/>
          </a:p>
        </p:txBody>
      </p:sp>
      <p:sp>
        <p:nvSpPr>
          <p:cNvPr id="7" name="Oval 6"/>
          <p:cNvSpPr/>
          <p:nvPr/>
        </p:nvSpPr>
        <p:spPr>
          <a:xfrm>
            <a:off x="2032000" y="2572279"/>
            <a:ext cx="2416175" cy="1417638"/>
          </a:xfrm>
          <a:prstGeom prst="ellipse">
            <a:avLst/>
          </a:prstGeom>
          <a:solidFill>
            <a:schemeClr val="accent1">
              <a:lumMod val="60000"/>
              <a:lumOff val="40000"/>
              <a:alpha val="32000"/>
            </a:schemeClr>
          </a:solidFill>
          <a:ln>
            <a:solidFill>
              <a:schemeClr val="accent1">
                <a:shade val="95000"/>
                <a:satMod val="105000"/>
                <a:alpha val="81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buFont typeface="Arial"/>
              <a:buChar char="•"/>
              <a:defRPr/>
            </a:pPr>
            <a:r>
              <a:rPr lang="en-US" sz="2000" dirty="0" smtClean="0">
                <a:solidFill>
                  <a:schemeClr val="tx1"/>
                </a:solidFill>
              </a:rPr>
              <a:t>Biophysical (Heat Budget)</a:t>
            </a:r>
            <a:r>
              <a:rPr lang="en-US" sz="2000" dirty="0" smtClean="0">
                <a:solidFill>
                  <a:srgbClr val="000000"/>
                </a:solidFill>
              </a:rPr>
              <a:t> Model</a:t>
            </a:r>
            <a:endParaRPr lang="en-US" sz="2000" dirty="0" smtClean="0">
              <a:solidFill>
                <a:schemeClr val="tx1"/>
              </a:solidFill>
            </a:endParaRPr>
          </a:p>
        </p:txBody>
      </p:sp>
      <p:sp>
        <p:nvSpPr>
          <p:cNvPr id="8" name="Oval 7"/>
          <p:cNvSpPr/>
          <p:nvPr/>
        </p:nvSpPr>
        <p:spPr>
          <a:xfrm>
            <a:off x="5351988" y="2576249"/>
            <a:ext cx="2416175" cy="1417638"/>
          </a:xfrm>
          <a:prstGeom prst="ellipse">
            <a:avLst/>
          </a:prstGeom>
          <a:solidFill>
            <a:schemeClr val="accent1">
              <a:lumMod val="60000"/>
              <a:lumOff val="40000"/>
              <a:alpha val="32000"/>
            </a:schemeClr>
          </a:solidFill>
          <a:ln>
            <a:solidFill>
              <a:schemeClr val="accent1">
                <a:shade val="95000"/>
                <a:satMod val="105000"/>
                <a:alpha val="81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buFont typeface="Arial"/>
              <a:buChar char="•"/>
              <a:defRPr/>
            </a:pPr>
            <a:r>
              <a:rPr lang="en-US" sz="2000" dirty="0" smtClean="0">
                <a:solidFill>
                  <a:schemeClr val="tx1"/>
                </a:solidFill>
              </a:rPr>
              <a:t>Dynamic Energy Budget </a:t>
            </a:r>
            <a:r>
              <a:rPr lang="en-US" sz="2000" dirty="0" smtClean="0">
                <a:solidFill>
                  <a:srgbClr val="000000"/>
                </a:solidFill>
              </a:rPr>
              <a:t>Model</a:t>
            </a:r>
            <a:endParaRPr lang="en-US" sz="2000" dirty="0" smtClean="0">
              <a:solidFill>
                <a:schemeClr val="tx1"/>
              </a:solidFill>
            </a:endParaRPr>
          </a:p>
        </p:txBody>
      </p:sp>
      <p:sp>
        <p:nvSpPr>
          <p:cNvPr id="9" name="Right Arrow 8"/>
          <p:cNvSpPr/>
          <p:nvPr/>
        </p:nvSpPr>
        <p:spPr>
          <a:xfrm>
            <a:off x="4632325" y="3183467"/>
            <a:ext cx="533400" cy="152400"/>
          </a:xfrm>
          <a:prstGeom prst="rightArrow">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ight Arrow 9"/>
          <p:cNvSpPr/>
          <p:nvPr/>
        </p:nvSpPr>
        <p:spPr>
          <a:xfrm rot="8312377">
            <a:off x="5759184" y="4257676"/>
            <a:ext cx="442383" cy="152400"/>
          </a:xfrm>
          <a:prstGeom prst="rightArrow">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3733800" y="4648200"/>
            <a:ext cx="2811726" cy="1007532"/>
          </a:xfrm>
          <a:prstGeom prst="ellipse">
            <a:avLst/>
          </a:prstGeom>
          <a:solidFill>
            <a:srgbClr val="3366FF">
              <a:alpha val="32000"/>
            </a:srgbClr>
          </a:solidFill>
          <a:ln>
            <a:solidFill>
              <a:schemeClr val="accent1">
                <a:shade val="95000"/>
                <a:satMod val="105000"/>
                <a:alpha val="81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buFont typeface="Arial"/>
              <a:buChar char="•"/>
              <a:defRPr/>
            </a:pPr>
            <a:r>
              <a:rPr lang="en-US" sz="2000" dirty="0" smtClean="0">
                <a:solidFill>
                  <a:schemeClr val="tx1"/>
                </a:solidFill>
              </a:rPr>
              <a:t>Growth, reproduction, size</a:t>
            </a:r>
          </a:p>
        </p:txBody>
      </p:sp>
      <p:sp>
        <p:nvSpPr>
          <p:cNvPr id="12" name="Right Arrow 11"/>
          <p:cNvSpPr/>
          <p:nvPr/>
        </p:nvSpPr>
        <p:spPr>
          <a:xfrm rot="13837206">
            <a:off x="3862691" y="4308478"/>
            <a:ext cx="442383" cy="152400"/>
          </a:xfrm>
          <a:prstGeom prst="rightArrow">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15064" y="1725614"/>
            <a:ext cx="2575736" cy="846665"/>
          </a:xfrm>
          <a:prstGeom prst="ellipse">
            <a:avLst/>
          </a:prstGeom>
          <a:solidFill>
            <a:srgbClr val="008000">
              <a:alpha val="32000"/>
            </a:srgbClr>
          </a:solidFill>
          <a:ln>
            <a:solidFill>
              <a:schemeClr val="accent1">
                <a:shade val="95000"/>
                <a:satMod val="105000"/>
                <a:alpha val="81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buFont typeface="Arial"/>
              <a:buChar char="•"/>
              <a:defRPr/>
            </a:pPr>
            <a:r>
              <a:rPr lang="en-US" sz="2000" dirty="0" smtClean="0">
                <a:solidFill>
                  <a:schemeClr val="tx1"/>
                </a:solidFill>
              </a:rPr>
              <a:t>Environmental data</a:t>
            </a:r>
          </a:p>
        </p:txBody>
      </p:sp>
      <p:sp>
        <p:nvSpPr>
          <p:cNvPr id="14" name="Right Arrow 13"/>
          <p:cNvSpPr/>
          <p:nvPr/>
        </p:nvSpPr>
        <p:spPr>
          <a:xfrm rot="2876565" flipV="1">
            <a:off x="1610236" y="2507302"/>
            <a:ext cx="533400" cy="265295"/>
          </a:xfrm>
          <a:prstGeom prst="rightArrow">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ight Arrow 14"/>
          <p:cNvSpPr/>
          <p:nvPr/>
        </p:nvSpPr>
        <p:spPr>
          <a:xfrm rot="19032388">
            <a:off x="7444468" y="2525447"/>
            <a:ext cx="533400" cy="152400"/>
          </a:xfrm>
          <a:prstGeom prst="rightArrow">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7067790" y="1417638"/>
            <a:ext cx="2076209" cy="846665"/>
          </a:xfrm>
          <a:prstGeom prst="ellipse">
            <a:avLst/>
          </a:prstGeom>
          <a:solidFill>
            <a:srgbClr val="C0504D">
              <a:alpha val="32000"/>
            </a:srgbClr>
          </a:solidFill>
          <a:ln>
            <a:solidFill>
              <a:schemeClr val="accent1">
                <a:shade val="95000"/>
                <a:satMod val="105000"/>
                <a:alpha val="81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buFont typeface="Arial"/>
              <a:buChar char="•"/>
              <a:defRPr/>
            </a:pPr>
            <a:r>
              <a:rPr lang="en-US" sz="2000" dirty="0" smtClean="0">
                <a:solidFill>
                  <a:schemeClr val="tx1"/>
                </a:solidFill>
              </a:rPr>
              <a:t>Survival, distribution</a:t>
            </a:r>
          </a:p>
        </p:txBody>
      </p:sp>
    </p:spTree>
    <p:extLst>
      <p:ext uri="{BB962C8B-B14F-4D97-AF65-F5344CB8AC3E}">
        <p14:creationId xmlns:p14="http://schemas.microsoft.com/office/powerpoint/2010/main" xmlns="" val="7223215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2" cstate="email"/>
          <a:srcRect r="13943"/>
          <a:stretch>
            <a:fillRect/>
          </a:stretch>
        </p:blipFill>
        <p:spPr bwMode="auto">
          <a:xfrm>
            <a:off x="4678880" y="1953481"/>
            <a:ext cx="4177143" cy="1659960"/>
          </a:xfrm>
          <a:prstGeom prst="rect">
            <a:avLst/>
          </a:prstGeom>
          <a:noFill/>
          <a:ln w="9525">
            <a:noFill/>
            <a:miter lim="800000"/>
            <a:headEnd/>
            <a:tailEnd/>
          </a:ln>
          <a:effectLst/>
        </p:spPr>
      </p:pic>
      <p:pic>
        <p:nvPicPr>
          <p:cNvPr id="205828" name="Picture 4"/>
          <p:cNvPicPr>
            <a:picLocks noChangeAspect="1" noChangeArrowheads="1"/>
          </p:cNvPicPr>
          <p:nvPr/>
        </p:nvPicPr>
        <p:blipFill>
          <a:blip r:embed="rId3" cstate="email"/>
          <a:srcRect r="14407"/>
          <a:stretch>
            <a:fillRect/>
          </a:stretch>
        </p:blipFill>
        <p:spPr bwMode="auto">
          <a:xfrm>
            <a:off x="4671152" y="5081408"/>
            <a:ext cx="4154621" cy="1659960"/>
          </a:xfrm>
          <a:prstGeom prst="rect">
            <a:avLst/>
          </a:prstGeom>
          <a:noFill/>
          <a:ln w="9525">
            <a:noFill/>
            <a:miter lim="800000"/>
            <a:headEnd/>
            <a:tailEnd/>
          </a:ln>
          <a:effectLst/>
        </p:spPr>
      </p:pic>
      <p:sp>
        <p:nvSpPr>
          <p:cNvPr id="6" name="Text Box 4"/>
          <p:cNvSpPr txBox="1">
            <a:spLocks noChangeArrowheads="1"/>
          </p:cNvSpPr>
          <p:nvPr/>
        </p:nvSpPr>
        <p:spPr bwMode="auto">
          <a:xfrm>
            <a:off x="1" y="0"/>
            <a:ext cx="9144000" cy="1200329"/>
          </a:xfrm>
          <a:prstGeom prst="rect">
            <a:avLst/>
          </a:prstGeom>
          <a:noFill/>
          <a:ln w="9525">
            <a:noFill/>
            <a:miter lim="800000"/>
            <a:headEnd/>
            <a:tailEnd/>
          </a:ln>
        </p:spPr>
        <p:txBody>
          <a:bodyPr wrap="square">
            <a:spAutoFit/>
          </a:bodyPr>
          <a:lstStyle/>
          <a:p>
            <a:r>
              <a:rPr lang="en-US" sz="3600" dirty="0" smtClean="0"/>
              <a:t>More accurate predictions are made when daily remote-sensing data are used in models</a:t>
            </a:r>
            <a:endParaRPr lang="en-US" sz="3600" dirty="0"/>
          </a:p>
        </p:txBody>
      </p:sp>
      <p:sp>
        <p:nvSpPr>
          <p:cNvPr id="7" name="TextBox 6"/>
          <p:cNvSpPr txBox="1"/>
          <p:nvPr/>
        </p:nvSpPr>
        <p:spPr>
          <a:xfrm>
            <a:off x="3131840" y="1124744"/>
            <a:ext cx="3005951" cy="369332"/>
          </a:xfrm>
          <a:prstGeom prst="rect">
            <a:avLst/>
          </a:prstGeom>
          <a:noFill/>
        </p:spPr>
        <p:txBody>
          <a:bodyPr wrap="none" rtlCol="0">
            <a:spAutoFit/>
          </a:bodyPr>
          <a:lstStyle/>
          <a:p>
            <a:r>
              <a:rPr lang="en-AU" i="1" dirty="0" smtClean="0">
                <a:solidFill>
                  <a:schemeClr val="tx1">
                    <a:lumMod val="65000"/>
                    <a:lumOff val="35000"/>
                  </a:schemeClr>
                </a:solidFill>
              </a:rPr>
              <a:t>0-50% shade, 10cm burrow</a:t>
            </a:r>
            <a:endParaRPr lang="en-AU" i="1" dirty="0">
              <a:solidFill>
                <a:schemeClr val="tx1">
                  <a:lumMod val="65000"/>
                  <a:lumOff val="35000"/>
                </a:schemeClr>
              </a:solidFill>
            </a:endParaRPr>
          </a:p>
        </p:txBody>
      </p:sp>
      <p:pic>
        <p:nvPicPr>
          <p:cNvPr id="205829" name="Picture 5"/>
          <p:cNvPicPr>
            <a:picLocks noChangeAspect="1" noChangeArrowheads="1"/>
          </p:cNvPicPr>
          <p:nvPr/>
        </p:nvPicPr>
        <p:blipFill>
          <a:blip r:embed="rId4" cstate="email"/>
          <a:srcRect r="12977"/>
          <a:stretch>
            <a:fillRect/>
          </a:stretch>
        </p:blipFill>
        <p:spPr bwMode="auto">
          <a:xfrm>
            <a:off x="4522026" y="3497232"/>
            <a:ext cx="4224032" cy="1659960"/>
          </a:xfrm>
          <a:prstGeom prst="rect">
            <a:avLst/>
          </a:prstGeom>
          <a:noFill/>
          <a:ln w="9525">
            <a:noFill/>
            <a:miter lim="800000"/>
            <a:headEnd/>
            <a:tailEnd/>
          </a:ln>
          <a:effectLst/>
        </p:spPr>
      </p:pic>
      <p:pic>
        <p:nvPicPr>
          <p:cNvPr id="205830" name="Picture 6"/>
          <p:cNvPicPr>
            <a:picLocks noChangeAspect="1" noChangeArrowheads="1"/>
          </p:cNvPicPr>
          <p:nvPr/>
        </p:nvPicPr>
        <p:blipFill>
          <a:blip r:embed="rId5" cstate="email"/>
          <a:srcRect r="13181"/>
          <a:stretch>
            <a:fillRect/>
          </a:stretch>
        </p:blipFill>
        <p:spPr bwMode="auto">
          <a:xfrm>
            <a:off x="-36512" y="3497232"/>
            <a:ext cx="4214130" cy="1659960"/>
          </a:xfrm>
          <a:prstGeom prst="rect">
            <a:avLst/>
          </a:prstGeom>
          <a:noFill/>
          <a:ln w="9525">
            <a:noFill/>
            <a:miter lim="800000"/>
            <a:headEnd/>
            <a:tailEnd/>
          </a:ln>
          <a:effectLst/>
        </p:spPr>
      </p:pic>
      <p:pic>
        <p:nvPicPr>
          <p:cNvPr id="205831" name="Picture 7"/>
          <p:cNvPicPr>
            <a:picLocks noChangeAspect="1" noChangeArrowheads="1"/>
          </p:cNvPicPr>
          <p:nvPr/>
        </p:nvPicPr>
        <p:blipFill>
          <a:blip r:embed="rId6" cstate="email"/>
          <a:srcRect r="13999"/>
          <a:stretch>
            <a:fillRect/>
          </a:stretch>
        </p:blipFill>
        <p:spPr bwMode="auto">
          <a:xfrm>
            <a:off x="112614" y="1953481"/>
            <a:ext cx="4174425" cy="1659960"/>
          </a:xfrm>
          <a:prstGeom prst="rect">
            <a:avLst/>
          </a:prstGeom>
          <a:noFill/>
          <a:ln w="9525">
            <a:noFill/>
            <a:miter lim="800000"/>
            <a:headEnd/>
            <a:tailEnd/>
          </a:ln>
          <a:effectLst/>
        </p:spPr>
      </p:pic>
      <p:pic>
        <p:nvPicPr>
          <p:cNvPr id="205832" name="Picture 8"/>
          <p:cNvPicPr>
            <a:picLocks noChangeAspect="1" noChangeArrowheads="1"/>
          </p:cNvPicPr>
          <p:nvPr/>
        </p:nvPicPr>
        <p:blipFill>
          <a:blip r:embed="rId7" cstate="email"/>
          <a:srcRect r="15020"/>
          <a:stretch>
            <a:fillRect/>
          </a:stretch>
        </p:blipFill>
        <p:spPr bwMode="auto">
          <a:xfrm>
            <a:off x="107504" y="5081408"/>
            <a:ext cx="4124866" cy="1659960"/>
          </a:xfrm>
          <a:prstGeom prst="rect">
            <a:avLst/>
          </a:prstGeom>
          <a:noFill/>
          <a:ln w="9525">
            <a:noFill/>
            <a:miter lim="800000"/>
            <a:headEnd/>
            <a:tailEnd/>
          </a:ln>
          <a:effectLst/>
        </p:spPr>
      </p:pic>
      <p:sp>
        <p:nvSpPr>
          <p:cNvPr id="12" name="TextBox 11"/>
          <p:cNvSpPr txBox="1"/>
          <p:nvPr/>
        </p:nvSpPr>
        <p:spPr>
          <a:xfrm>
            <a:off x="1403648" y="1484784"/>
            <a:ext cx="2130263" cy="523220"/>
          </a:xfrm>
          <a:prstGeom prst="rect">
            <a:avLst/>
          </a:prstGeom>
          <a:noFill/>
        </p:spPr>
        <p:txBody>
          <a:bodyPr wrap="none" rtlCol="0">
            <a:spAutoFit/>
          </a:bodyPr>
          <a:lstStyle/>
          <a:p>
            <a:r>
              <a:rPr lang="en-AU" sz="2800" i="1" dirty="0" smtClean="0"/>
              <a:t>monthly data</a:t>
            </a:r>
            <a:endParaRPr lang="en-AU" sz="2800" i="1" dirty="0"/>
          </a:p>
        </p:txBody>
      </p:sp>
      <p:sp>
        <p:nvSpPr>
          <p:cNvPr id="13" name="TextBox 12"/>
          <p:cNvSpPr txBox="1"/>
          <p:nvPr/>
        </p:nvSpPr>
        <p:spPr>
          <a:xfrm>
            <a:off x="6660232" y="1484784"/>
            <a:ext cx="1627240" cy="523220"/>
          </a:xfrm>
          <a:prstGeom prst="rect">
            <a:avLst/>
          </a:prstGeom>
          <a:noFill/>
        </p:spPr>
        <p:txBody>
          <a:bodyPr wrap="none" rtlCol="0">
            <a:spAutoFit/>
          </a:bodyPr>
          <a:lstStyle/>
          <a:p>
            <a:r>
              <a:rPr lang="en-AU" sz="2800" i="1" dirty="0" smtClean="0"/>
              <a:t>daily data</a:t>
            </a:r>
            <a:endParaRPr lang="en-AU" sz="2800" i="1" dirty="0"/>
          </a:p>
        </p:txBody>
      </p:sp>
      <p:sp>
        <p:nvSpPr>
          <p:cNvPr id="14" name="TextBox 13"/>
          <p:cNvSpPr txBox="1"/>
          <p:nvPr/>
        </p:nvSpPr>
        <p:spPr>
          <a:xfrm>
            <a:off x="611560" y="1989138"/>
            <a:ext cx="503664" cy="307777"/>
          </a:xfrm>
          <a:prstGeom prst="rect">
            <a:avLst/>
          </a:prstGeom>
          <a:noFill/>
        </p:spPr>
        <p:txBody>
          <a:bodyPr wrap="none" rtlCol="0">
            <a:spAutoFit/>
          </a:bodyPr>
          <a:lstStyle/>
          <a:p>
            <a:r>
              <a:rPr lang="en-AU" sz="1400" dirty="0" smtClean="0"/>
              <a:t>size</a:t>
            </a:r>
            <a:endParaRPr lang="en-AU" sz="1400" dirty="0"/>
          </a:p>
        </p:txBody>
      </p:sp>
      <p:sp>
        <p:nvSpPr>
          <p:cNvPr id="15" name="TextBox 14"/>
          <p:cNvSpPr txBox="1"/>
          <p:nvPr/>
        </p:nvSpPr>
        <p:spPr>
          <a:xfrm>
            <a:off x="539552" y="3429000"/>
            <a:ext cx="780983" cy="307777"/>
          </a:xfrm>
          <a:prstGeom prst="rect">
            <a:avLst/>
          </a:prstGeom>
          <a:noFill/>
        </p:spPr>
        <p:txBody>
          <a:bodyPr wrap="none" rtlCol="0">
            <a:spAutoFit/>
          </a:bodyPr>
          <a:lstStyle/>
          <a:p>
            <a:r>
              <a:rPr lang="en-AU" sz="1400" dirty="0" smtClean="0"/>
              <a:t>reserve</a:t>
            </a:r>
            <a:endParaRPr lang="en-AU" sz="1400" dirty="0"/>
          </a:p>
        </p:txBody>
      </p:sp>
      <p:sp>
        <p:nvSpPr>
          <p:cNvPr id="16" name="TextBox 15"/>
          <p:cNvSpPr txBox="1"/>
          <p:nvPr/>
        </p:nvSpPr>
        <p:spPr>
          <a:xfrm>
            <a:off x="611560" y="5157192"/>
            <a:ext cx="2053767" cy="307777"/>
          </a:xfrm>
          <a:prstGeom prst="rect">
            <a:avLst/>
          </a:prstGeom>
          <a:noFill/>
        </p:spPr>
        <p:txBody>
          <a:bodyPr wrap="none" rtlCol="0">
            <a:spAutoFit/>
          </a:bodyPr>
          <a:lstStyle/>
          <a:p>
            <a:r>
              <a:rPr lang="en-AU" sz="1400" dirty="0" smtClean="0"/>
              <a:t>mass/repro (8 clutches)</a:t>
            </a:r>
            <a:endParaRPr lang="en-AU" sz="1400" dirty="0"/>
          </a:p>
        </p:txBody>
      </p:sp>
      <p:sp>
        <p:nvSpPr>
          <p:cNvPr id="17" name="TextBox 16"/>
          <p:cNvSpPr txBox="1"/>
          <p:nvPr/>
        </p:nvSpPr>
        <p:spPr>
          <a:xfrm>
            <a:off x="5180466" y="1988840"/>
            <a:ext cx="503664" cy="307777"/>
          </a:xfrm>
          <a:prstGeom prst="rect">
            <a:avLst/>
          </a:prstGeom>
          <a:noFill/>
        </p:spPr>
        <p:txBody>
          <a:bodyPr wrap="none" rtlCol="0">
            <a:spAutoFit/>
          </a:bodyPr>
          <a:lstStyle/>
          <a:p>
            <a:r>
              <a:rPr lang="en-AU" sz="1400" dirty="0" smtClean="0"/>
              <a:t>size</a:t>
            </a:r>
            <a:endParaRPr lang="en-AU" sz="1400" dirty="0"/>
          </a:p>
        </p:txBody>
      </p:sp>
      <p:sp>
        <p:nvSpPr>
          <p:cNvPr id="18" name="TextBox 17"/>
          <p:cNvSpPr txBox="1"/>
          <p:nvPr/>
        </p:nvSpPr>
        <p:spPr>
          <a:xfrm>
            <a:off x="5108458" y="3428702"/>
            <a:ext cx="780983" cy="307777"/>
          </a:xfrm>
          <a:prstGeom prst="rect">
            <a:avLst/>
          </a:prstGeom>
          <a:noFill/>
        </p:spPr>
        <p:txBody>
          <a:bodyPr wrap="none" rtlCol="0">
            <a:spAutoFit/>
          </a:bodyPr>
          <a:lstStyle/>
          <a:p>
            <a:r>
              <a:rPr lang="en-AU" sz="1400" dirty="0" smtClean="0"/>
              <a:t>reserve</a:t>
            </a:r>
            <a:endParaRPr lang="en-AU" sz="1400" dirty="0"/>
          </a:p>
        </p:txBody>
      </p:sp>
      <p:sp>
        <p:nvSpPr>
          <p:cNvPr id="19" name="TextBox 18"/>
          <p:cNvSpPr txBox="1"/>
          <p:nvPr/>
        </p:nvSpPr>
        <p:spPr>
          <a:xfrm>
            <a:off x="5180466" y="5156894"/>
            <a:ext cx="2139817" cy="307777"/>
          </a:xfrm>
          <a:prstGeom prst="rect">
            <a:avLst/>
          </a:prstGeom>
          <a:noFill/>
        </p:spPr>
        <p:txBody>
          <a:bodyPr wrap="none" rtlCol="0">
            <a:spAutoFit/>
          </a:bodyPr>
          <a:lstStyle/>
          <a:p>
            <a:r>
              <a:rPr lang="en-AU" sz="1400" dirty="0" smtClean="0"/>
              <a:t>mass/repro (11 clutches)</a:t>
            </a:r>
            <a:endParaRPr lang="en-AU" sz="1400" dirty="0"/>
          </a:p>
        </p:txBody>
      </p:sp>
      <p:sp>
        <p:nvSpPr>
          <p:cNvPr id="20" name="Oval 19"/>
          <p:cNvSpPr/>
          <p:nvPr/>
        </p:nvSpPr>
        <p:spPr>
          <a:xfrm>
            <a:off x="685800" y="4953000"/>
            <a:ext cx="3810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181600" y="5029200"/>
            <a:ext cx="3962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311971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143000"/>
            <a:ext cx="3357266"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Monitoring programs</a:t>
            </a:r>
          </a:p>
        </p:txBody>
      </p:sp>
      <p:sp>
        <p:nvSpPr>
          <p:cNvPr id="5" name="TextBox 4"/>
          <p:cNvSpPr txBox="1"/>
          <p:nvPr/>
        </p:nvSpPr>
        <p:spPr>
          <a:xfrm>
            <a:off x="533400" y="2819400"/>
            <a:ext cx="15240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chemeClr val="tx1"/>
                </a:solidFill>
              </a:rPr>
              <a:t>Species’ ability to adapt</a:t>
            </a:r>
          </a:p>
        </p:txBody>
      </p:sp>
      <p:sp>
        <p:nvSpPr>
          <p:cNvPr id="6" name="TextBox 5"/>
          <p:cNvSpPr txBox="1"/>
          <p:nvPr/>
        </p:nvSpPr>
        <p:spPr>
          <a:xfrm>
            <a:off x="4495800" y="1219200"/>
            <a:ext cx="142009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R</a:t>
            </a:r>
            <a:r>
              <a:rPr lang="en-US" sz="2800" b="1" dirty="0" smtClean="0"/>
              <a:t>ange models </a:t>
            </a:r>
            <a:endParaRPr lang="en-US" sz="2800" dirty="0"/>
          </a:p>
        </p:txBody>
      </p:sp>
      <p:sp>
        <p:nvSpPr>
          <p:cNvPr id="7" name="TextBox 6"/>
          <p:cNvSpPr txBox="1"/>
          <p:nvPr/>
        </p:nvSpPr>
        <p:spPr>
          <a:xfrm>
            <a:off x="3733800" y="2819400"/>
            <a:ext cx="220979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Community structure and dynamics</a:t>
            </a:r>
          </a:p>
        </p:txBody>
      </p:sp>
      <p:cxnSp>
        <p:nvCxnSpPr>
          <p:cNvPr id="9" name="Straight Arrow Connector 8"/>
          <p:cNvCxnSpPr>
            <a:stCxn id="4" idx="2"/>
            <a:endCxn id="5" idx="0"/>
          </p:cNvCxnSpPr>
          <p:nvPr/>
        </p:nvCxnSpPr>
        <p:spPr>
          <a:xfrm flipH="1">
            <a:off x="1295400" y="1666220"/>
            <a:ext cx="840433"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a:endCxn id="7" idx="0"/>
          </p:cNvCxnSpPr>
          <p:nvPr/>
        </p:nvCxnSpPr>
        <p:spPr>
          <a:xfrm>
            <a:off x="2135833" y="1666220"/>
            <a:ext cx="2702867"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6" idx="1"/>
          </p:cNvCxnSpPr>
          <p:nvPr/>
        </p:nvCxnSpPr>
        <p:spPr>
          <a:xfrm>
            <a:off x="3814466" y="1404610"/>
            <a:ext cx="681334" cy="291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2"/>
            <a:endCxn id="7" idx="0"/>
          </p:cNvCxnSpPr>
          <p:nvPr/>
        </p:nvCxnSpPr>
        <p:spPr>
          <a:xfrm flipH="1">
            <a:off x="4838700" y="2173307"/>
            <a:ext cx="367145" cy="646093"/>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5" idx="3"/>
            <a:endCxn id="6" idx="1"/>
          </p:cNvCxnSpPr>
          <p:nvPr/>
        </p:nvCxnSpPr>
        <p:spPr>
          <a:xfrm flipV="1">
            <a:off x="2057400" y="1696254"/>
            <a:ext cx="2438400" cy="1815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66800" y="381000"/>
            <a:ext cx="3023264" cy="523220"/>
          </a:xfrm>
          <a:prstGeom prst="rect">
            <a:avLst/>
          </a:prstGeom>
          <a:noFill/>
        </p:spPr>
        <p:txBody>
          <a:bodyPr wrap="none" rtlCol="0">
            <a:spAutoFit/>
          </a:bodyPr>
          <a:lstStyle/>
          <a:p>
            <a:r>
              <a:rPr lang="en-US" sz="2800" b="1" dirty="0" smtClean="0">
                <a:solidFill>
                  <a:srgbClr val="C00000"/>
                </a:solidFill>
              </a:rPr>
              <a:t>CURRENT BIOLOGY</a:t>
            </a:r>
            <a:endParaRPr lang="en-US" sz="2800" b="1" dirty="0">
              <a:solidFill>
                <a:srgbClr val="C00000"/>
              </a:solidFill>
            </a:endParaRPr>
          </a:p>
        </p:txBody>
      </p:sp>
      <p:sp>
        <p:nvSpPr>
          <p:cNvPr id="35" name="TextBox 34"/>
          <p:cNvSpPr txBox="1"/>
          <p:nvPr/>
        </p:nvSpPr>
        <p:spPr>
          <a:xfrm>
            <a:off x="6934200" y="381000"/>
            <a:ext cx="2104294" cy="523220"/>
          </a:xfrm>
          <a:prstGeom prst="rect">
            <a:avLst/>
          </a:prstGeom>
          <a:noFill/>
        </p:spPr>
        <p:txBody>
          <a:bodyPr wrap="none" rtlCol="0">
            <a:spAutoFit/>
          </a:bodyPr>
          <a:lstStyle/>
          <a:p>
            <a:r>
              <a:rPr lang="en-US" sz="2800" b="1" dirty="0" smtClean="0">
                <a:solidFill>
                  <a:srgbClr val="C00000"/>
                </a:solidFill>
              </a:rPr>
              <a:t>FORCASTING</a:t>
            </a:r>
            <a:endParaRPr lang="en-US" sz="2800" b="1" dirty="0">
              <a:solidFill>
                <a:srgbClr val="C00000"/>
              </a:solidFill>
            </a:endParaRPr>
          </a:p>
        </p:txBody>
      </p:sp>
      <p:sp>
        <p:nvSpPr>
          <p:cNvPr id="36" name="TextBox 35"/>
          <p:cNvSpPr txBox="1"/>
          <p:nvPr/>
        </p:nvSpPr>
        <p:spPr>
          <a:xfrm>
            <a:off x="6858000" y="1905000"/>
            <a:ext cx="2209800" cy="1077218"/>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smtClean="0"/>
              <a:t>Integrative models</a:t>
            </a:r>
          </a:p>
        </p:txBody>
      </p:sp>
      <p:cxnSp>
        <p:nvCxnSpPr>
          <p:cNvPr id="44" name="Straight Arrow Connector 43"/>
          <p:cNvCxnSpPr/>
          <p:nvPr/>
        </p:nvCxnSpPr>
        <p:spPr>
          <a:xfrm>
            <a:off x="4114800" y="671945"/>
            <a:ext cx="26670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057400" y="5410200"/>
            <a:ext cx="4334200" cy="523220"/>
          </a:xfrm>
          <a:prstGeom prst="rect">
            <a:avLst/>
          </a:prstGeom>
          <a:noFill/>
        </p:spPr>
        <p:txBody>
          <a:bodyPr wrap="none" rtlCol="0">
            <a:spAutoFit/>
          </a:bodyPr>
          <a:lstStyle/>
          <a:p>
            <a:r>
              <a:rPr lang="en-US" sz="2800" b="1" dirty="0" smtClean="0">
                <a:solidFill>
                  <a:srgbClr val="C00000"/>
                </a:solidFill>
              </a:rPr>
              <a:t>ECOSYSTEM MANAGEMENT</a:t>
            </a:r>
            <a:endParaRPr lang="en-US" sz="2800" b="1" dirty="0">
              <a:solidFill>
                <a:srgbClr val="C00000"/>
              </a:solidFill>
            </a:endParaRPr>
          </a:p>
        </p:txBody>
      </p:sp>
      <p:grpSp>
        <p:nvGrpSpPr>
          <p:cNvPr id="2" name="Group 54"/>
          <p:cNvGrpSpPr/>
          <p:nvPr/>
        </p:nvGrpSpPr>
        <p:grpSpPr>
          <a:xfrm>
            <a:off x="914400" y="4572000"/>
            <a:ext cx="7086600" cy="457200"/>
            <a:chOff x="914400" y="4191000"/>
            <a:chExt cx="7086600" cy="457200"/>
          </a:xfrm>
        </p:grpSpPr>
        <p:cxnSp>
          <p:nvCxnSpPr>
            <p:cNvPr id="49" name="Straight Connector 48"/>
            <p:cNvCxnSpPr/>
            <p:nvPr/>
          </p:nvCxnSpPr>
          <p:spPr>
            <a:xfrm>
              <a:off x="914400" y="4191000"/>
              <a:ext cx="70866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1" name="Down Arrow 50"/>
            <p:cNvSpPr/>
            <p:nvPr/>
          </p:nvSpPr>
          <p:spPr>
            <a:xfrm>
              <a:off x="4419600" y="4191000"/>
              <a:ext cx="381000"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a:stCxn id="5" idx="3"/>
            <a:endCxn id="7" idx="1"/>
          </p:cNvCxnSpPr>
          <p:nvPr/>
        </p:nvCxnSpPr>
        <p:spPr>
          <a:xfrm>
            <a:off x="2057400" y="3511898"/>
            <a:ext cx="1676400"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324600" y="1219200"/>
            <a:ext cx="0" cy="2667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8" name="Down Arrow 57"/>
          <p:cNvSpPr/>
          <p:nvPr/>
        </p:nvSpPr>
        <p:spPr>
          <a:xfrm rot="16200000">
            <a:off x="6361676" y="2342331"/>
            <a:ext cx="383048"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71600" y="990600"/>
            <a:ext cx="4724400" cy="2554545"/>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t>R</a:t>
            </a:r>
            <a:r>
              <a:rPr lang="en-US" sz="3200" b="1" dirty="0" smtClean="0"/>
              <a:t>ange models (species/functional group)</a:t>
            </a:r>
          </a:p>
          <a:p>
            <a:pPr>
              <a:buFont typeface="Arial" pitchFamily="34" charset="0"/>
              <a:buChar char="•"/>
            </a:pPr>
            <a:r>
              <a:rPr lang="en-US" sz="3200" b="1" dirty="0" smtClean="0">
                <a:solidFill>
                  <a:srgbClr val="FF0000"/>
                </a:solidFill>
              </a:rPr>
              <a:t>Correlative</a:t>
            </a:r>
          </a:p>
          <a:p>
            <a:pPr>
              <a:buFont typeface="Arial" pitchFamily="34" charset="0"/>
              <a:buChar char="•"/>
            </a:pPr>
            <a:r>
              <a:rPr lang="en-US" sz="3200" dirty="0" smtClean="0"/>
              <a:t>Physiological</a:t>
            </a:r>
          </a:p>
          <a:p>
            <a:pPr>
              <a:buFont typeface="Arial" pitchFamily="34" charset="0"/>
              <a:buChar char="•"/>
            </a:pPr>
            <a:r>
              <a:rPr lang="en-US" sz="3200" b="1" dirty="0" smtClean="0">
                <a:solidFill>
                  <a:srgbClr val="FF0000"/>
                </a:solidFill>
              </a:rPr>
              <a:t>Population dynamics</a:t>
            </a:r>
            <a:endParaRPr lang="en-US" sz="3200" b="1" dirty="0">
              <a:solidFill>
                <a:srgbClr val="FF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0" y="-11113"/>
            <a:ext cx="9144000" cy="637097"/>
          </a:xfrm>
          <a:prstGeom prst="rect">
            <a:avLst/>
          </a:prstGeom>
          <a:solidFill>
            <a:schemeClr val="bg1"/>
          </a:solidFill>
          <a:ln w="9525" algn="ctr">
            <a:noFill/>
            <a:miter lim="800000"/>
            <a:headEnd/>
            <a:tailEnd/>
          </a:ln>
          <a:effectLst>
            <a:outerShdw dist="20000" dir="5400000" rotWithShape="0">
              <a:srgbClr val="000000">
                <a:alpha val="37999"/>
              </a:srgbClr>
            </a:outerShdw>
          </a:effectLst>
        </p:spPr>
        <p:txBody>
          <a:bodyPr lIns="30477" tIns="109728" rIns="30477" bIns="109728">
            <a:spAutoFit/>
          </a:bodyPr>
          <a:lstStyle/>
          <a:p>
            <a:pPr algn="ctr" defTabSz="1358900">
              <a:spcBef>
                <a:spcPct val="20000"/>
              </a:spcBef>
              <a:spcAft>
                <a:spcPct val="20000"/>
              </a:spcAft>
              <a:defRPr/>
            </a:pPr>
            <a:r>
              <a:rPr lang="en-US" sz="2700" dirty="0">
                <a:latin typeface="Arial" charset="0"/>
                <a:cs typeface="Arial" charset="0"/>
              </a:rPr>
              <a:t>Predicting Extinction Risks under Climate Change</a:t>
            </a:r>
          </a:p>
        </p:txBody>
      </p:sp>
      <p:grpSp>
        <p:nvGrpSpPr>
          <p:cNvPr id="104" name="Group 103"/>
          <p:cNvGrpSpPr/>
          <p:nvPr/>
        </p:nvGrpSpPr>
        <p:grpSpPr>
          <a:xfrm>
            <a:off x="2667000" y="685800"/>
            <a:ext cx="5809641" cy="823380"/>
            <a:chOff x="304800" y="685800"/>
            <a:chExt cx="8382000" cy="1600200"/>
          </a:xfrm>
        </p:grpSpPr>
        <p:grpSp>
          <p:nvGrpSpPr>
            <p:cNvPr id="4" name="Group 16"/>
            <p:cNvGrpSpPr>
              <a:grpSpLocks/>
            </p:cNvGrpSpPr>
            <p:nvPr/>
          </p:nvGrpSpPr>
          <p:grpSpPr bwMode="auto">
            <a:xfrm>
              <a:off x="304800" y="781050"/>
              <a:ext cx="950913" cy="1200150"/>
              <a:chOff x="816" y="6048"/>
              <a:chExt cx="1796" cy="2269"/>
            </a:xfrm>
          </p:grpSpPr>
          <p:pic>
            <p:nvPicPr>
              <p:cNvPr id="1107" name="Picture 17" descr="USA_blank_map"/>
              <p:cNvPicPr>
                <a:picLocks noChangeAspect="1" noChangeArrowheads="1"/>
              </p:cNvPicPr>
              <p:nvPr/>
            </p:nvPicPr>
            <p:blipFill>
              <a:blip r:embed="rId4" cstate="print"/>
              <a:srcRect t="7967" r="76617" b="49786"/>
              <a:stretch>
                <a:fillRect/>
              </a:stretch>
            </p:blipFill>
            <p:spPr bwMode="auto">
              <a:xfrm>
                <a:off x="816" y="6048"/>
                <a:ext cx="1796" cy="2269"/>
              </a:xfrm>
              <a:prstGeom prst="rect">
                <a:avLst/>
              </a:prstGeom>
              <a:noFill/>
              <a:ln w="9525">
                <a:solidFill>
                  <a:schemeClr val="tx1"/>
                </a:solidFill>
                <a:miter lim="800000"/>
                <a:headEnd/>
                <a:tailEnd/>
              </a:ln>
            </p:spPr>
          </p:pic>
          <p:sp>
            <p:nvSpPr>
              <p:cNvPr id="1108" name="AutoShape 18"/>
              <p:cNvSpPr>
                <a:spLocks noChangeAspect="1" noChangeArrowheads="1"/>
              </p:cNvSpPr>
              <p:nvPr/>
            </p:nvSpPr>
            <p:spPr bwMode="auto">
              <a:xfrm>
                <a:off x="1248" y="76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09" name="AutoShape 19"/>
              <p:cNvSpPr>
                <a:spLocks noChangeAspect="1" noChangeArrowheads="1"/>
              </p:cNvSpPr>
              <p:nvPr/>
            </p:nvSpPr>
            <p:spPr bwMode="auto">
              <a:xfrm>
                <a:off x="1392" y="7488"/>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0" name="AutoShape 20"/>
              <p:cNvSpPr>
                <a:spLocks noChangeAspect="1" noChangeArrowheads="1"/>
              </p:cNvSpPr>
              <p:nvPr/>
            </p:nvSpPr>
            <p:spPr bwMode="auto">
              <a:xfrm>
                <a:off x="1200" y="7584"/>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1" name="AutoShape 21"/>
              <p:cNvSpPr>
                <a:spLocks noChangeAspect="1" noChangeArrowheads="1"/>
              </p:cNvSpPr>
              <p:nvPr/>
            </p:nvSpPr>
            <p:spPr bwMode="auto">
              <a:xfrm>
                <a:off x="1392" y="7392"/>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2" name="AutoShape 22"/>
              <p:cNvSpPr>
                <a:spLocks noChangeAspect="1" noChangeArrowheads="1"/>
              </p:cNvSpPr>
              <p:nvPr/>
            </p:nvSpPr>
            <p:spPr bwMode="auto">
              <a:xfrm>
                <a:off x="1200" y="7536"/>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3" name="AutoShape 23"/>
              <p:cNvSpPr>
                <a:spLocks noChangeAspect="1" noChangeArrowheads="1"/>
              </p:cNvSpPr>
              <p:nvPr/>
            </p:nvSpPr>
            <p:spPr bwMode="auto">
              <a:xfrm>
                <a:off x="1344" y="7584"/>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4" name="AutoShape 24"/>
              <p:cNvSpPr>
                <a:spLocks noChangeAspect="1" noChangeArrowheads="1"/>
              </p:cNvSpPr>
              <p:nvPr/>
            </p:nvSpPr>
            <p:spPr bwMode="auto">
              <a:xfrm>
                <a:off x="1200" y="744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5" name="AutoShape 25"/>
              <p:cNvSpPr>
                <a:spLocks noChangeAspect="1" noChangeArrowheads="1"/>
              </p:cNvSpPr>
              <p:nvPr/>
            </p:nvSpPr>
            <p:spPr bwMode="auto">
              <a:xfrm>
                <a:off x="1152" y="76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6" name="AutoShape 26"/>
              <p:cNvSpPr>
                <a:spLocks noChangeAspect="1" noChangeArrowheads="1"/>
              </p:cNvSpPr>
              <p:nvPr/>
            </p:nvSpPr>
            <p:spPr bwMode="auto">
              <a:xfrm>
                <a:off x="1334" y="74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7" name="AutoShape 27"/>
              <p:cNvSpPr>
                <a:spLocks noChangeAspect="1" noChangeArrowheads="1"/>
              </p:cNvSpPr>
              <p:nvPr/>
            </p:nvSpPr>
            <p:spPr bwMode="auto">
              <a:xfrm>
                <a:off x="1478" y="7288"/>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8" name="AutoShape 28"/>
              <p:cNvSpPr>
                <a:spLocks noChangeAspect="1" noChangeArrowheads="1"/>
              </p:cNvSpPr>
              <p:nvPr/>
            </p:nvSpPr>
            <p:spPr bwMode="auto">
              <a:xfrm>
                <a:off x="1200" y="7344"/>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9" name="AutoShape 29"/>
              <p:cNvSpPr>
                <a:spLocks noChangeAspect="1" noChangeArrowheads="1"/>
              </p:cNvSpPr>
              <p:nvPr/>
            </p:nvSpPr>
            <p:spPr bwMode="auto">
              <a:xfrm>
                <a:off x="1392" y="7296"/>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0" name="AutoShape 30"/>
              <p:cNvSpPr>
                <a:spLocks noChangeAspect="1" noChangeArrowheads="1"/>
              </p:cNvSpPr>
              <p:nvPr/>
            </p:nvSpPr>
            <p:spPr bwMode="auto">
              <a:xfrm>
                <a:off x="1200" y="7296"/>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1" name="AutoShape 31"/>
              <p:cNvSpPr>
                <a:spLocks noChangeAspect="1" noChangeArrowheads="1"/>
              </p:cNvSpPr>
              <p:nvPr/>
            </p:nvSpPr>
            <p:spPr bwMode="auto">
              <a:xfrm>
                <a:off x="1440" y="7392"/>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2" name="AutoShape 32"/>
              <p:cNvSpPr>
                <a:spLocks noChangeAspect="1" noChangeArrowheads="1"/>
              </p:cNvSpPr>
              <p:nvPr/>
            </p:nvSpPr>
            <p:spPr bwMode="auto">
              <a:xfrm>
                <a:off x="1200" y="7248"/>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3" name="AutoShape 33"/>
              <p:cNvSpPr>
                <a:spLocks noChangeAspect="1" noChangeArrowheads="1"/>
              </p:cNvSpPr>
              <p:nvPr/>
            </p:nvSpPr>
            <p:spPr bwMode="auto">
              <a:xfrm>
                <a:off x="1238" y="74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4" name="AutoShape 34"/>
              <p:cNvSpPr>
                <a:spLocks noChangeAspect="1" noChangeArrowheads="1"/>
              </p:cNvSpPr>
              <p:nvPr/>
            </p:nvSpPr>
            <p:spPr bwMode="auto">
              <a:xfrm>
                <a:off x="1248" y="7632"/>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5" name="AutoShape 35"/>
              <p:cNvSpPr>
                <a:spLocks noChangeAspect="1" noChangeArrowheads="1"/>
              </p:cNvSpPr>
              <p:nvPr/>
            </p:nvSpPr>
            <p:spPr bwMode="auto">
              <a:xfrm>
                <a:off x="1344" y="76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6" name="AutoShape 36"/>
              <p:cNvSpPr>
                <a:spLocks noChangeAspect="1" noChangeArrowheads="1"/>
              </p:cNvSpPr>
              <p:nvPr/>
            </p:nvSpPr>
            <p:spPr bwMode="auto">
              <a:xfrm>
                <a:off x="1296" y="7056"/>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7" name="AutoShape 37"/>
              <p:cNvSpPr>
                <a:spLocks noChangeAspect="1" noChangeArrowheads="1"/>
              </p:cNvSpPr>
              <p:nvPr/>
            </p:nvSpPr>
            <p:spPr bwMode="auto">
              <a:xfrm>
                <a:off x="1536" y="7104"/>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grpSp>
        <p:sp>
          <p:nvSpPr>
            <p:cNvPr id="1031" name="Rectangle 80"/>
            <p:cNvSpPr>
              <a:spLocks noChangeArrowheads="1"/>
            </p:cNvSpPr>
            <p:nvPr/>
          </p:nvSpPr>
          <p:spPr bwMode="auto">
            <a:xfrm>
              <a:off x="2057400" y="711200"/>
              <a:ext cx="1143000" cy="1193800"/>
            </a:xfrm>
            <a:prstGeom prst="rect">
              <a:avLst/>
            </a:prstGeom>
            <a:solidFill>
              <a:srgbClr val="FFFFFF"/>
            </a:solidFill>
            <a:ln w="25400" algn="ctr">
              <a:solidFill>
                <a:srgbClr val="BFBFBF"/>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46" name="Freeform 45"/>
            <p:cNvSpPr/>
            <p:nvPr/>
          </p:nvSpPr>
          <p:spPr>
            <a:xfrm>
              <a:off x="2082800" y="1093788"/>
              <a:ext cx="1058863" cy="96837"/>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6"/>
            </a:lnRef>
            <a:fillRef idx="2">
              <a:schemeClr val="accent6"/>
            </a:fillRef>
            <a:effectRef idx="1">
              <a:schemeClr val="accent6"/>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48" name="Freeform 47"/>
            <p:cNvSpPr/>
            <p:nvPr/>
          </p:nvSpPr>
          <p:spPr>
            <a:xfrm>
              <a:off x="2082800" y="968375"/>
              <a:ext cx="1058863"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5"/>
            </a:lnRef>
            <a:fillRef idx="2">
              <a:schemeClr val="accent5"/>
            </a:fillRef>
            <a:effectRef idx="1">
              <a:schemeClr val="accent5"/>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49" name="Freeform 48"/>
            <p:cNvSpPr/>
            <p:nvPr/>
          </p:nvSpPr>
          <p:spPr>
            <a:xfrm>
              <a:off x="2082800" y="842963"/>
              <a:ext cx="1058863" cy="96837"/>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4"/>
            </a:lnRef>
            <a:fillRef idx="2">
              <a:schemeClr val="accent4"/>
            </a:fillRef>
            <a:effectRef idx="1">
              <a:schemeClr val="accent4"/>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036" name="TextBox 50"/>
            <p:cNvSpPr txBox="1">
              <a:spLocks noChangeArrowheads="1"/>
            </p:cNvSpPr>
            <p:nvPr/>
          </p:nvSpPr>
          <p:spPr bwMode="auto">
            <a:xfrm>
              <a:off x="2159000" y="685800"/>
              <a:ext cx="911225" cy="184150"/>
            </a:xfrm>
            <a:prstGeom prst="rect">
              <a:avLst/>
            </a:prstGeom>
            <a:noFill/>
            <a:ln w="9525">
              <a:noFill/>
              <a:miter lim="800000"/>
              <a:headEnd/>
              <a:tailEnd/>
            </a:ln>
          </p:spPr>
          <p:txBody>
            <a:bodyPr lIns="30477" tIns="15238" rIns="30477" bIns="15238">
              <a:spAutoFit/>
            </a:bodyPr>
            <a:lstStyle/>
            <a:p>
              <a:pPr algn="ctr" defTabSz="1358900"/>
              <a:r>
                <a:rPr lang="en-US" sz="1000" b="1" u="sng">
                  <a:latin typeface="Calibri" pitchFamily="34" charset="0"/>
                </a:rPr>
                <a:t>Dynamic layers</a:t>
              </a:r>
              <a:endParaRPr lang="en-US" sz="1000" b="1">
                <a:latin typeface="Calibri" pitchFamily="34" charset="0"/>
              </a:endParaRPr>
            </a:p>
          </p:txBody>
        </p:sp>
        <p:sp>
          <p:nvSpPr>
            <p:cNvPr id="1037" name="Right Arrow 51"/>
            <p:cNvSpPr>
              <a:spLocks noChangeArrowheads="1"/>
            </p:cNvSpPr>
            <p:nvPr/>
          </p:nvSpPr>
          <p:spPr bwMode="auto">
            <a:xfrm>
              <a:off x="3149600" y="939800"/>
              <a:ext cx="155575" cy="195263"/>
            </a:xfrm>
            <a:prstGeom prst="rightArrow">
              <a:avLst>
                <a:gd name="adj1" fmla="val 50000"/>
                <a:gd name="adj2" fmla="val 50000"/>
              </a:avLst>
            </a:prstGeom>
            <a:solidFill>
              <a:schemeClr val="accent1"/>
            </a:solidFill>
            <a:ln w="25400" algn="ctr">
              <a:solidFill>
                <a:srgbClr val="385D8A"/>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53" name="Freeform 52"/>
            <p:cNvSpPr/>
            <p:nvPr/>
          </p:nvSpPr>
          <p:spPr>
            <a:xfrm>
              <a:off x="2112963" y="1749425"/>
              <a:ext cx="1058862"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3"/>
            </a:lnRef>
            <a:fillRef idx="2">
              <a:schemeClr val="accent3"/>
            </a:fillRef>
            <a:effectRef idx="1">
              <a:schemeClr val="accent3"/>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54" name="Freeform 53"/>
            <p:cNvSpPr/>
            <p:nvPr/>
          </p:nvSpPr>
          <p:spPr>
            <a:xfrm>
              <a:off x="2112963" y="1625600"/>
              <a:ext cx="1058862"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dk1"/>
            </a:lnRef>
            <a:fillRef idx="2">
              <a:schemeClr val="dk1"/>
            </a:fillRef>
            <a:effectRef idx="1">
              <a:schemeClr val="dk1"/>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55" name="Freeform 54"/>
            <p:cNvSpPr/>
            <p:nvPr/>
          </p:nvSpPr>
          <p:spPr>
            <a:xfrm>
              <a:off x="2112963" y="1500188"/>
              <a:ext cx="1058862" cy="96837"/>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2"/>
            </a:lnRef>
            <a:fillRef idx="2">
              <a:schemeClr val="accent2"/>
            </a:fillRef>
            <a:effectRef idx="1">
              <a:schemeClr val="accent2"/>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041" name="Rectangle 55"/>
            <p:cNvSpPr>
              <a:spLocks noChangeArrowheads="1"/>
            </p:cNvSpPr>
            <p:nvPr/>
          </p:nvSpPr>
          <p:spPr bwMode="auto">
            <a:xfrm>
              <a:off x="3327400" y="685800"/>
              <a:ext cx="608012" cy="592364"/>
            </a:xfrm>
            <a:prstGeom prst="rect">
              <a:avLst/>
            </a:prstGeom>
            <a:solidFill>
              <a:schemeClr val="tx1"/>
            </a:solidFill>
            <a:ln w="25400" algn="ctr">
              <a:solidFill>
                <a:srgbClr val="000000"/>
              </a:solidFill>
              <a:miter lim="800000"/>
              <a:headEnd/>
              <a:tailEnd/>
            </a:ln>
          </p:spPr>
          <p:txBody>
            <a:bodyPr lIns="30477" tIns="15238" rIns="30477" bIns="15238" anchor="ctr"/>
            <a:lstStyle/>
            <a:p>
              <a:pPr algn="ctr" defTabSz="1358900"/>
              <a:r>
                <a:rPr lang="en-US" sz="800" b="1" dirty="0">
                  <a:solidFill>
                    <a:srgbClr val="FFFFFF"/>
                  </a:solidFill>
                  <a:latin typeface="Calibri" pitchFamily="34" charset="0"/>
                </a:rPr>
                <a:t>Climate model</a:t>
              </a:r>
            </a:p>
          </p:txBody>
        </p:sp>
        <p:sp>
          <p:nvSpPr>
            <p:cNvPr id="1042" name="Cross 58"/>
            <p:cNvSpPr>
              <a:spLocks noChangeArrowheads="1"/>
            </p:cNvSpPr>
            <p:nvPr/>
          </p:nvSpPr>
          <p:spPr bwMode="auto">
            <a:xfrm>
              <a:off x="2590800" y="1219200"/>
              <a:ext cx="125413" cy="130175"/>
            </a:xfrm>
            <a:prstGeom prst="plus">
              <a:avLst>
                <a:gd name="adj" fmla="val 25000"/>
              </a:avLst>
            </a:prstGeom>
            <a:solidFill>
              <a:schemeClr val="accent1"/>
            </a:solidFill>
            <a:ln w="25400" algn="ctr">
              <a:solidFill>
                <a:srgbClr val="385D8A"/>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60" name="Freeform 59"/>
            <p:cNvSpPr/>
            <p:nvPr/>
          </p:nvSpPr>
          <p:spPr>
            <a:xfrm>
              <a:off x="4165600" y="1092200"/>
              <a:ext cx="1058863"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p:spPr>
          <p:style>
            <a:lnRef idx="1">
              <a:schemeClr val="accent6"/>
            </a:lnRef>
            <a:fillRef idx="2">
              <a:schemeClr val="accent6"/>
            </a:fillRef>
            <a:effectRef idx="1">
              <a:schemeClr val="accent6"/>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61" name="Freeform 60"/>
            <p:cNvSpPr/>
            <p:nvPr/>
          </p:nvSpPr>
          <p:spPr>
            <a:xfrm>
              <a:off x="4165600" y="965200"/>
              <a:ext cx="1058863"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62" name="Freeform 61"/>
            <p:cNvSpPr/>
            <p:nvPr/>
          </p:nvSpPr>
          <p:spPr>
            <a:xfrm>
              <a:off x="4165600" y="838200"/>
              <a:ext cx="1058863"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6200000" scaled="1"/>
              <a:tileRect/>
            </a:gradFill>
          </p:spPr>
          <p:style>
            <a:lnRef idx="1">
              <a:schemeClr val="accent4"/>
            </a:lnRef>
            <a:fillRef idx="2">
              <a:schemeClr val="accent4"/>
            </a:fillRef>
            <a:effectRef idx="1">
              <a:schemeClr val="accent4"/>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046" name="Right Arrow 62"/>
            <p:cNvSpPr>
              <a:spLocks noChangeArrowheads="1"/>
            </p:cNvSpPr>
            <p:nvPr/>
          </p:nvSpPr>
          <p:spPr bwMode="auto">
            <a:xfrm>
              <a:off x="3962400" y="939800"/>
              <a:ext cx="155575" cy="195263"/>
            </a:xfrm>
            <a:prstGeom prst="rightArrow">
              <a:avLst>
                <a:gd name="adj1" fmla="val 50000"/>
                <a:gd name="adj2" fmla="val 50000"/>
              </a:avLst>
            </a:prstGeom>
            <a:solidFill>
              <a:schemeClr val="accent1"/>
            </a:solidFill>
            <a:ln w="25400" algn="ctr">
              <a:solidFill>
                <a:srgbClr val="385D8A"/>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1047" name="TextBox 63"/>
            <p:cNvSpPr txBox="1">
              <a:spLocks noChangeArrowheads="1"/>
            </p:cNvSpPr>
            <p:nvPr/>
          </p:nvSpPr>
          <p:spPr bwMode="auto">
            <a:xfrm>
              <a:off x="2260600" y="1346200"/>
              <a:ext cx="809625" cy="336550"/>
            </a:xfrm>
            <a:prstGeom prst="rect">
              <a:avLst/>
            </a:prstGeom>
            <a:noFill/>
            <a:ln w="9525">
              <a:noFill/>
              <a:miter lim="800000"/>
              <a:headEnd/>
              <a:tailEnd/>
            </a:ln>
          </p:spPr>
          <p:txBody>
            <a:bodyPr lIns="30477" tIns="15238" rIns="30477" bIns="15238">
              <a:spAutoFit/>
            </a:bodyPr>
            <a:lstStyle/>
            <a:p>
              <a:pPr algn="ctr" defTabSz="1358900"/>
              <a:r>
                <a:rPr lang="en-US" sz="1000" b="1" u="sng" dirty="0">
                  <a:latin typeface="Calibri" pitchFamily="34" charset="0"/>
                </a:rPr>
                <a:t>Static layers</a:t>
              </a:r>
            </a:p>
            <a:p>
              <a:pPr algn="ctr" defTabSz="1358900"/>
              <a:endParaRPr lang="en-US" sz="1000" b="1" dirty="0">
                <a:latin typeface="Calibri" pitchFamily="34" charset="0"/>
              </a:endParaRPr>
            </a:p>
          </p:txBody>
        </p:sp>
        <p:sp>
          <p:nvSpPr>
            <p:cNvPr id="65" name="Freeform 64"/>
            <p:cNvSpPr/>
            <p:nvPr/>
          </p:nvSpPr>
          <p:spPr>
            <a:xfrm>
              <a:off x="4148138" y="1749425"/>
              <a:ext cx="1058862"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3"/>
            </a:lnRef>
            <a:fillRef idx="2">
              <a:schemeClr val="accent3"/>
            </a:fillRef>
            <a:effectRef idx="1">
              <a:schemeClr val="accent3"/>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66" name="Freeform 65"/>
            <p:cNvSpPr/>
            <p:nvPr/>
          </p:nvSpPr>
          <p:spPr>
            <a:xfrm>
              <a:off x="4148138" y="1625600"/>
              <a:ext cx="1058862"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dk1"/>
            </a:lnRef>
            <a:fillRef idx="2">
              <a:schemeClr val="dk1"/>
            </a:fillRef>
            <a:effectRef idx="1">
              <a:schemeClr val="dk1"/>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67" name="Freeform 66"/>
            <p:cNvSpPr/>
            <p:nvPr/>
          </p:nvSpPr>
          <p:spPr>
            <a:xfrm>
              <a:off x="4148138" y="1500188"/>
              <a:ext cx="1058862" cy="96837"/>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2"/>
            </a:lnRef>
            <a:fillRef idx="2">
              <a:schemeClr val="accent2"/>
            </a:fillRef>
            <a:effectRef idx="1">
              <a:schemeClr val="accent2"/>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051" name="Cross 67"/>
            <p:cNvSpPr>
              <a:spLocks noChangeArrowheads="1"/>
            </p:cNvSpPr>
            <p:nvPr/>
          </p:nvSpPr>
          <p:spPr bwMode="auto">
            <a:xfrm>
              <a:off x="4597400" y="1219200"/>
              <a:ext cx="125413" cy="130175"/>
            </a:xfrm>
            <a:prstGeom prst="plus">
              <a:avLst>
                <a:gd name="adj" fmla="val 25000"/>
              </a:avLst>
            </a:prstGeom>
            <a:solidFill>
              <a:schemeClr val="accent1"/>
            </a:solidFill>
            <a:ln w="25400" algn="ctr">
              <a:solidFill>
                <a:srgbClr val="385D8A"/>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1056" name="Rectangle 81"/>
            <p:cNvSpPr>
              <a:spLocks noChangeArrowheads="1"/>
            </p:cNvSpPr>
            <p:nvPr/>
          </p:nvSpPr>
          <p:spPr bwMode="auto">
            <a:xfrm>
              <a:off x="4114800" y="711200"/>
              <a:ext cx="1143000" cy="1193800"/>
            </a:xfrm>
            <a:prstGeom prst="rect">
              <a:avLst/>
            </a:prstGeom>
            <a:noFill/>
            <a:ln w="25400" algn="ctr">
              <a:solidFill>
                <a:srgbClr val="BFBFBF"/>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grpSp>
          <p:nvGrpSpPr>
            <p:cNvPr id="9" name="Group 81"/>
            <p:cNvGrpSpPr>
              <a:grpSpLocks/>
            </p:cNvGrpSpPr>
            <p:nvPr/>
          </p:nvGrpSpPr>
          <p:grpSpPr bwMode="auto">
            <a:xfrm>
              <a:off x="6629400" y="688975"/>
              <a:ext cx="2057400" cy="1597025"/>
              <a:chOff x="3768" y="6147"/>
              <a:chExt cx="1944" cy="1509"/>
            </a:xfrm>
          </p:grpSpPr>
          <p:pic>
            <p:nvPicPr>
              <p:cNvPr id="1087" name="Picture 82"/>
              <p:cNvPicPr>
                <a:picLocks noChangeAspect="1" noChangeArrowheads="1"/>
              </p:cNvPicPr>
              <p:nvPr/>
            </p:nvPicPr>
            <p:blipFill>
              <a:blip r:embed="rId5" cstate="print"/>
              <a:srcRect l="11087" t="5171" r="11087" b="12067"/>
              <a:stretch>
                <a:fillRect/>
              </a:stretch>
            </p:blipFill>
            <p:spPr bwMode="auto">
              <a:xfrm>
                <a:off x="4848" y="6167"/>
                <a:ext cx="861" cy="1177"/>
              </a:xfrm>
              <a:prstGeom prst="rect">
                <a:avLst/>
              </a:prstGeom>
              <a:noFill/>
              <a:ln w="25400">
                <a:solidFill>
                  <a:srgbClr val="FF6600"/>
                </a:solidFill>
                <a:miter lim="800000"/>
                <a:headEnd/>
                <a:tailEnd/>
              </a:ln>
            </p:spPr>
          </p:pic>
          <p:sp>
            <p:nvSpPr>
              <p:cNvPr id="1088" name="Text Box 83"/>
              <p:cNvSpPr txBox="1">
                <a:spLocks noChangeArrowheads="1"/>
              </p:cNvSpPr>
              <p:nvPr/>
            </p:nvSpPr>
            <p:spPr bwMode="auto">
              <a:xfrm>
                <a:off x="5376" y="6147"/>
                <a:ext cx="336" cy="173"/>
              </a:xfrm>
              <a:prstGeom prst="rect">
                <a:avLst/>
              </a:prstGeom>
              <a:noFill/>
              <a:ln w="9525">
                <a:noFill/>
                <a:miter lim="800000"/>
                <a:headEnd/>
                <a:tailEnd/>
              </a:ln>
            </p:spPr>
            <p:txBody>
              <a:bodyPr lIns="30477" tIns="15238" rIns="30477" bIns="15238">
                <a:spAutoFit/>
              </a:bodyPr>
              <a:lstStyle/>
              <a:p>
                <a:pPr defTabSz="352425"/>
                <a:r>
                  <a:rPr lang="en-US" sz="1000" b="1">
                    <a:solidFill>
                      <a:srgbClr val="FF6600"/>
                    </a:solidFill>
                  </a:rPr>
                  <a:t>2100</a:t>
                </a:r>
              </a:p>
            </p:txBody>
          </p:sp>
          <p:pic>
            <p:nvPicPr>
              <p:cNvPr id="1089" name="Picture 84"/>
              <p:cNvPicPr>
                <a:picLocks noChangeAspect="1" noChangeArrowheads="1"/>
              </p:cNvPicPr>
              <p:nvPr/>
            </p:nvPicPr>
            <p:blipFill>
              <a:blip r:embed="rId5" cstate="print"/>
              <a:srcRect l="11087" t="5171" r="11087" b="12067"/>
              <a:stretch>
                <a:fillRect/>
              </a:stretch>
            </p:blipFill>
            <p:spPr bwMode="auto">
              <a:xfrm>
                <a:off x="4224" y="6243"/>
                <a:ext cx="861" cy="1177"/>
              </a:xfrm>
              <a:prstGeom prst="rect">
                <a:avLst/>
              </a:prstGeom>
              <a:noFill/>
              <a:ln w="25400">
                <a:solidFill>
                  <a:srgbClr val="FF6600"/>
                </a:solidFill>
                <a:miter lim="800000"/>
                <a:headEnd/>
                <a:tailEnd/>
              </a:ln>
            </p:spPr>
          </p:pic>
          <p:pic>
            <p:nvPicPr>
              <p:cNvPr id="1090" name="Picture 85"/>
              <p:cNvPicPr>
                <a:picLocks noChangeAspect="1" noChangeArrowheads="1"/>
              </p:cNvPicPr>
              <p:nvPr/>
            </p:nvPicPr>
            <p:blipFill>
              <a:blip r:embed="rId5" cstate="print"/>
              <a:srcRect l="11087" t="5171" r="11087" b="12067"/>
              <a:stretch>
                <a:fillRect/>
              </a:stretch>
            </p:blipFill>
            <p:spPr bwMode="auto">
              <a:xfrm>
                <a:off x="4152" y="6279"/>
                <a:ext cx="861" cy="1177"/>
              </a:xfrm>
              <a:prstGeom prst="rect">
                <a:avLst/>
              </a:prstGeom>
              <a:noFill/>
              <a:ln w="25400">
                <a:solidFill>
                  <a:srgbClr val="FF6600"/>
                </a:solidFill>
                <a:miter lim="800000"/>
                <a:headEnd/>
                <a:tailEnd/>
              </a:ln>
            </p:spPr>
          </p:pic>
          <p:pic>
            <p:nvPicPr>
              <p:cNvPr id="1091" name="Picture 86"/>
              <p:cNvPicPr>
                <a:picLocks noChangeAspect="1" noChangeArrowheads="1"/>
              </p:cNvPicPr>
              <p:nvPr/>
            </p:nvPicPr>
            <p:blipFill>
              <a:blip r:embed="rId5" cstate="print"/>
              <a:srcRect l="11087" t="5171" r="11087" b="12067"/>
              <a:stretch>
                <a:fillRect/>
              </a:stretch>
            </p:blipFill>
            <p:spPr bwMode="auto">
              <a:xfrm>
                <a:off x="4080" y="6315"/>
                <a:ext cx="861" cy="1177"/>
              </a:xfrm>
              <a:prstGeom prst="rect">
                <a:avLst/>
              </a:prstGeom>
              <a:noFill/>
              <a:ln w="25400">
                <a:solidFill>
                  <a:srgbClr val="FF6600"/>
                </a:solidFill>
                <a:miter lim="800000"/>
                <a:headEnd/>
                <a:tailEnd/>
              </a:ln>
            </p:spPr>
          </p:pic>
          <p:pic>
            <p:nvPicPr>
              <p:cNvPr id="1092" name="Picture 87"/>
              <p:cNvPicPr>
                <a:picLocks noChangeAspect="1" noChangeArrowheads="1"/>
              </p:cNvPicPr>
              <p:nvPr/>
            </p:nvPicPr>
            <p:blipFill>
              <a:blip r:embed="rId5" cstate="print"/>
              <a:srcRect l="11087" t="5171" r="11087" b="12067"/>
              <a:stretch>
                <a:fillRect/>
              </a:stretch>
            </p:blipFill>
            <p:spPr bwMode="auto">
              <a:xfrm>
                <a:off x="4008" y="6351"/>
                <a:ext cx="861" cy="1177"/>
              </a:xfrm>
              <a:prstGeom prst="rect">
                <a:avLst/>
              </a:prstGeom>
              <a:noFill/>
              <a:ln w="25400">
                <a:solidFill>
                  <a:srgbClr val="FF6600"/>
                </a:solidFill>
                <a:miter lim="800000"/>
                <a:headEnd/>
                <a:tailEnd/>
              </a:ln>
            </p:spPr>
          </p:pic>
          <p:pic>
            <p:nvPicPr>
              <p:cNvPr id="1093" name="Picture 88"/>
              <p:cNvPicPr>
                <a:picLocks noChangeAspect="1" noChangeArrowheads="1"/>
              </p:cNvPicPr>
              <p:nvPr/>
            </p:nvPicPr>
            <p:blipFill>
              <a:blip r:embed="rId5" cstate="print"/>
              <a:srcRect l="11087" t="5171" r="11087" b="12067"/>
              <a:stretch>
                <a:fillRect/>
              </a:stretch>
            </p:blipFill>
            <p:spPr bwMode="auto">
              <a:xfrm>
                <a:off x="3936" y="6387"/>
                <a:ext cx="861" cy="1177"/>
              </a:xfrm>
              <a:prstGeom prst="rect">
                <a:avLst/>
              </a:prstGeom>
              <a:noFill/>
              <a:ln w="25400">
                <a:solidFill>
                  <a:srgbClr val="FF6600"/>
                </a:solidFill>
                <a:miter lim="800000"/>
                <a:headEnd/>
                <a:tailEnd/>
              </a:ln>
            </p:spPr>
          </p:pic>
          <p:pic>
            <p:nvPicPr>
              <p:cNvPr id="1094" name="Picture 89"/>
              <p:cNvPicPr>
                <a:picLocks noChangeAspect="1" noChangeArrowheads="1"/>
              </p:cNvPicPr>
              <p:nvPr/>
            </p:nvPicPr>
            <p:blipFill>
              <a:blip r:embed="rId5" cstate="print"/>
              <a:srcRect l="11087" t="5171" r="11087" b="12067"/>
              <a:stretch>
                <a:fillRect/>
              </a:stretch>
            </p:blipFill>
            <p:spPr bwMode="auto">
              <a:xfrm>
                <a:off x="3864" y="6423"/>
                <a:ext cx="861" cy="1177"/>
              </a:xfrm>
              <a:prstGeom prst="rect">
                <a:avLst/>
              </a:prstGeom>
              <a:noFill/>
              <a:ln w="25400">
                <a:solidFill>
                  <a:srgbClr val="FF6600"/>
                </a:solidFill>
                <a:miter lim="800000"/>
                <a:headEnd/>
                <a:tailEnd/>
              </a:ln>
            </p:spPr>
          </p:pic>
          <p:grpSp>
            <p:nvGrpSpPr>
              <p:cNvPr id="11" name="Group 90"/>
              <p:cNvGrpSpPr>
                <a:grpSpLocks/>
              </p:cNvGrpSpPr>
              <p:nvPr/>
            </p:nvGrpSpPr>
            <p:grpSpPr bwMode="auto">
              <a:xfrm>
                <a:off x="3768" y="6459"/>
                <a:ext cx="888" cy="1197"/>
                <a:chOff x="9696" y="14406"/>
                <a:chExt cx="1776" cy="2395"/>
              </a:xfrm>
            </p:grpSpPr>
            <p:pic>
              <p:nvPicPr>
                <p:cNvPr id="1096" name="Picture 91"/>
                <p:cNvPicPr>
                  <a:picLocks noChangeAspect="1" noChangeArrowheads="1"/>
                </p:cNvPicPr>
                <p:nvPr/>
              </p:nvPicPr>
              <p:blipFill>
                <a:blip r:embed="rId6" cstate="print"/>
                <a:srcRect l="11113" t="5171" r="11113" b="12067"/>
                <a:stretch>
                  <a:fillRect/>
                </a:stretch>
              </p:blipFill>
              <p:spPr bwMode="auto">
                <a:xfrm>
                  <a:off x="9696" y="14448"/>
                  <a:ext cx="1716" cy="2353"/>
                </a:xfrm>
                <a:prstGeom prst="rect">
                  <a:avLst/>
                </a:prstGeom>
                <a:noFill/>
                <a:ln w="25400">
                  <a:solidFill>
                    <a:srgbClr val="FF6600"/>
                  </a:solidFill>
                  <a:miter lim="800000"/>
                  <a:headEnd/>
                  <a:tailEnd/>
                </a:ln>
              </p:spPr>
            </p:pic>
            <p:sp>
              <p:nvSpPr>
                <p:cNvPr id="1097" name="Text Box 92"/>
                <p:cNvSpPr txBox="1">
                  <a:spLocks noChangeArrowheads="1"/>
                </p:cNvSpPr>
                <p:nvPr/>
              </p:nvSpPr>
              <p:spPr bwMode="auto">
                <a:xfrm>
                  <a:off x="10790" y="14406"/>
                  <a:ext cx="682" cy="346"/>
                </a:xfrm>
                <a:prstGeom prst="rect">
                  <a:avLst/>
                </a:prstGeom>
                <a:noFill/>
                <a:ln w="9525">
                  <a:noFill/>
                  <a:miter lim="800000"/>
                  <a:headEnd/>
                  <a:tailEnd/>
                </a:ln>
              </p:spPr>
              <p:txBody>
                <a:bodyPr lIns="30477" tIns="15238" rIns="30477" bIns="15238">
                  <a:spAutoFit/>
                </a:bodyPr>
                <a:lstStyle/>
                <a:p>
                  <a:pPr defTabSz="352425"/>
                  <a:r>
                    <a:rPr lang="en-US" sz="1000" b="1">
                      <a:solidFill>
                        <a:srgbClr val="FF6600"/>
                      </a:solidFill>
                    </a:rPr>
                    <a:t>2010</a:t>
                  </a:r>
                </a:p>
              </p:txBody>
            </p:sp>
          </p:grpSp>
        </p:grpSp>
        <p:sp>
          <p:nvSpPr>
            <p:cNvPr id="1078" name="AutoShape 112"/>
            <p:cNvSpPr>
              <a:spLocks noChangeArrowheads="1"/>
            </p:cNvSpPr>
            <p:nvPr/>
          </p:nvSpPr>
          <p:spPr bwMode="auto">
            <a:xfrm>
              <a:off x="3276600" y="1600200"/>
              <a:ext cx="787400" cy="228600"/>
            </a:xfrm>
            <a:prstGeom prst="rightArrow">
              <a:avLst>
                <a:gd name="adj1" fmla="val 50000"/>
                <a:gd name="adj2" fmla="val 86111"/>
              </a:avLst>
            </a:prstGeom>
            <a:solidFill>
              <a:schemeClr val="accent1"/>
            </a:solidFill>
            <a:ln w="9525">
              <a:solidFill>
                <a:schemeClr val="tx1"/>
              </a:solidFill>
              <a:miter lim="800000"/>
              <a:headEnd/>
              <a:tailEnd/>
            </a:ln>
          </p:spPr>
          <p:txBody>
            <a:bodyPr wrap="none" anchor="ctr"/>
            <a:lstStyle/>
            <a:p>
              <a:endParaRPr lang="en-US"/>
            </a:p>
          </p:txBody>
        </p:sp>
        <p:grpSp>
          <p:nvGrpSpPr>
            <p:cNvPr id="12" name="Group 120"/>
            <p:cNvGrpSpPr>
              <a:grpSpLocks/>
            </p:cNvGrpSpPr>
            <p:nvPr/>
          </p:nvGrpSpPr>
          <p:grpSpPr bwMode="auto">
            <a:xfrm>
              <a:off x="5410200" y="1219200"/>
              <a:ext cx="1066800" cy="650875"/>
              <a:chOff x="3360" y="768"/>
              <a:chExt cx="672" cy="410"/>
            </a:xfrm>
          </p:grpSpPr>
          <p:sp>
            <p:nvSpPr>
              <p:cNvPr id="1085" name="AutoShape 113"/>
              <p:cNvSpPr>
                <a:spLocks noChangeArrowheads="1"/>
              </p:cNvSpPr>
              <p:nvPr/>
            </p:nvSpPr>
            <p:spPr bwMode="auto">
              <a:xfrm rot="-5400000">
                <a:off x="3568" y="560"/>
                <a:ext cx="256" cy="672"/>
              </a:xfrm>
              <a:prstGeom prst="downArrow">
                <a:avLst>
                  <a:gd name="adj1" fmla="val 54694"/>
                  <a:gd name="adj2" fmla="val 52354"/>
                </a:avLst>
              </a:prstGeom>
              <a:solidFill>
                <a:schemeClr val="accent1"/>
              </a:solidFill>
              <a:ln w="9525">
                <a:solidFill>
                  <a:schemeClr val="tx1"/>
                </a:solidFill>
                <a:miter lim="800000"/>
                <a:headEnd/>
                <a:tailEnd/>
              </a:ln>
            </p:spPr>
            <p:txBody>
              <a:bodyPr vert="eaVert" wrap="none" anchor="ctr"/>
              <a:lstStyle/>
              <a:p>
                <a:endParaRPr lang="en-US"/>
              </a:p>
            </p:txBody>
          </p:sp>
          <p:sp>
            <p:nvSpPr>
              <p:cNvPr id="1086" name="Rectangle 55"/>
              <p:cNvSpPr>
                <a:spLocks noChangeArrowheads="1"/>
              </p:cNvSpPr>
              <p:nvPr/>
            </p:nvSpPr>
            <p:spPr bwMode="auto">
              <a:xfrm>
                <a:off x="3470" y="768"/>
                <a:ext cx="336" cy="410"/>
              </a:xfrm>
              <a:prstGeom prst="rect">
                <a:avLst/>
              </a:prstGeom>
              <a:solidFill>
                <a:schemeClr val="tx1"/>
              </a:solidFill>
              <a:ln w="25400" algn="ctr">
                <a:solidFill>
                  <a:srgbClr val="000000"/>
                </a:solidFill>
                <a:miter lim="800000"/>
                <a:headEnd/>
                <a:tailEnd/>
              </a:ln>
            </p:spPr>
            <p:txBody>
              <a:bodyPr lIns="30477" tIns="15238" rIns="30477" bIns="15238" anchor="ctr"/>
              <a:lstStyle/>
              <a:p>
                <a:pPr algn="ctr" defTabSz="1358900"/>
                <a:r>
                  <a:rPr lang="en-US" sz="1200" b="1" dirty="0">
                    <a:solidFill>
                      <a:srgbClr val="FFFFFF"/>
                    </a:solidFill>
                    <a:latin typeface="Calibri" pitchFamily="34" charset="0"/>
                  </a:rPr>
                  <a:t>SDM</a:t>
                </a:r>
              </a:p>
            </p:txBody>
          </p:sp>
        </p:grpSp>
        <p:sp>
          <p:nvSpPr>
            <p:cNvPr id="1082" name="AutoShape 122"/>
            <p:cNvSpPr>
              <a:spLocks noChangeArrowheads="1"/>
            </p:cNvSpPr>
            <p:nvPr/>
          </p:nvSpPr>
          <p:spPr bwMode="auto">
            <a:xfrm>
              <a:off x="1436688" y="1208088"/>
              <a:ext cx="479425" cy="455612"/>
            </a:xfrm>
            <a:prstGeom prst="plus">
              <a:avLst>
                <a:gd name="adj" fmla="val 36981"/>
              </a:avLst>
            </a:prstGeom>
            <a:solidFill>
              <a:schemeClr val="accent1"/>
            </a:solidFill>
            <a:ln w="9525">
              <a:solidFill>
                <a:schemeClr val="tx1"/>
              </a:solidFill>
              <a:miter lim="800000"/>
              <a:headEnd/>
              <a:tailEnd/>
            </a:ln>
          </p:spPr>
          <p:txBody>
            <a:bodyPr wrap="none" anchor="ctr"/>
            <a:lstStyle/>
            <a:p>
              <a:endParaRPr lang="en-US"/>
            </a:p>
          </p:txBody>
        </p:sp>
      </p:grpSp>
      <p:pic>
        <p:nvPicPr>
          <p:cNvPr id="1027" name="Picture 115"/>
          <p:cNvPicPr>
            <a:picLocks noChangeAspect="1" noChangeArrowheads="1"/>
          </p:cNvPicPr>
          <p:nvPr/>
        </p:nvPicPr>
        <p:blipFill>
          <a:blip r:embed="rId7" cstate="print"/>
          <a:srcRect/>
          <a:stretch>
            <a:fillRect/>
          </a:stretch>
        </p:blipFill>
        <p:spPr bwMode="auto">
          <a:xfrm>
            <a:off x="4331040" y="4887971"/>
            <a:ext cx="1653670" cy="1477830"/>
          </a:xfrm>
          <a:prstGeom prst="rect">
            <a:avLst/>
          </a:prstGeom>
          <a:noFill/>
          <a:ln w="9525">
            <a:noFill/>
            <a:miter lim="800000"/>
            <a:headEnd/>
            <a:tailEnd/>
          </a:ln>
        </p:spPr>
      </p:pic>
      <p:sp>
        <p:nvSpPr>
          <p:cNvPr id="1029" name="Rectangle 118"/>
          <p:cNvSpPr>
            <a:spLocks noChangeArrowheads="1"/>
          </p:cNvSpPr>
          <p:nvPr/>
        </p:nvSpPr>
        <p:spPr bwMode="auto">
          <a:xfrm>
            <a:off x="609600" y="2057400"/>
            <a:ext cx="4488533" cy="1887047"/>
          </a:xfrm>
          <a:prstGeom prst="rect">
            <a:avLst/>
          </a:prstGeom>
          <a:solidFill>
            <a:schemeClr val="accent1">
              <a:alpha val="63136"/>
            </a:schemeClr>
          </a:solidFill>
          <a:ln w="19050">
            <a:solidFill>
              <a:srgbClr val="0033CC"/>
            </a:solidFill>
            <a:miter lim="800000"/>
            <a:headEnd/>
            <a:tailEnd/>
          </a:ln>
        </p:spPr>
        <p:txBody>
          <a:bodyPr wrap="none" anchor="ctr"/>
          <a:lstStyle/>
          <a:p>
            <a:endParaRPr lang="en-US"/>
          </a:p>
        </p:txBody>
      </p:sp>
      <p:pic>
        <p:nvPicPr>
          <p:cNvPr id="1061" name="Picture 70"/>
          <p:cNvPicPr>
            <a:picLocks noChangeAspect="1" noChangeArrowheads="1"/>
          </p:cNvPicPr>
          <p:nvPr/>
        </p:nvPicPr>
        <p:blipFill>
          <a:blip r:embed="rId8" cstate="print"/>
          <a:srcRect b="12827"/>
          <a:stretch>
            <a:fillRect/>
          </a:stretch>
        </p:blipFill>
        <p:spPr bwMode="auto">
          <a:xfrm>
            <a:off x="2992355" y="4287547"/>
            <a:ext cx="1845614" cy="1638658"/>
          </a:xfrm>
          <a:prstGeom prst="rect">
            <a:avLst/>
          </a:prstGeom>
          <a:noFill/>
          <a:ln w="9525">
            <a:noFill/>
            <a:miter lim="800000"/>
            <a:headEnd/>
            <a:tailEnd/>
          </a:ln>
        </p:spPr>
      </p:pic>
      <p:grpSp>
        <p:nvGrpSpPr>
          <p:cNvPr id="6" name="Group 71"/>
          <p:cNvGrpSpPr>
            <a:grpSpLocks/>
          </p:cNvGrpSpPr>
          <p:nvPr/>
        </p:nvGrpSpPr>
        <p:grpSpPr bwMode="auto">
          <a:xfrm>
            <a:off x="5562600" y="2133600"/>
            <a:ext cx="3733800" cy="2590800"/>
            <a:chOff x="6096" y="4225"/>
            <a:chExt cx="2640" cy="1703"/>
          </a:xfrm>
        </p:grpSpPr>
        <p:pic>
          <p:nvPicPr>
            <p:cNvPr id="1098" name="Picture 72"/>
            <p:cNvPicPr>
              <a:picLocks noChangeAspect="1" noChangeArrowheads="1"/>
            </p:cNvPicPr>
            <p:nvPr/>
          </p:nvPicPr>
          <p:blipFill>
            <a:blip r:embed="rId9" cstate="print"/>
            <a:srcRect b="12827"/>
            <a:stretch>
              <a:fillRect/>
            </a:stretch>
          </p:blipFill>
          <p:spPr bwMode="auto">
            <a:xfrm>
              <a:off x="7512" y="4225"/>
              <a:ext cx="1149" cy="1367"/>
            </a:xfrm>
            <a:prstGeom prst="rect">
              <a:avLst/>
            </a:prstGeom>
            <a:noFill/>
            <a:ln w="9525">
              <a:noFill/>
              <a:miter lim="800000"/>
              <a:headEnd/>
              <a:tailEnd/>
            </a:ln>
          </p:spPr>
        </p:pic>
        <p:pic>
          <p:nvPicPr>
            <p:cNvPr id="1099" name="Picture 73"/>
            <p:cNvPicPr>
              <a:picLocks noChangeAspect="1" noChangeArrowheads="1"/>
            </p:cNvPicPr>
            <p:nvPr/>
          </p:nvPicPr>
          <p:blipFill>
            <a:blip r:embed="rId9" cstate="print"/>
            <a:srcRect b="12827"/>
            <a:stretch>
              <a:fillRect/>
            </a:stretch>
          </p:blipFill>
          <p:spPr bwMode="auto">
            <a:xfrm>
              <a:off x="6552" y="4297"/>
              <a:ext cx="1149" cy="1367"/>
            </a:xfrm>
            <a:prstGeom prst="rect">
              <a:avLst/>
            </a:prstGeom>
            <a:noFill/>
            <a:ln w="9525">
              <a:noFill/>
              <a:miter lim="800000"/>
              <a:headEnd/>
              <a:tailEnd/>
            </a:ln>
          </p:spPr>
        </p:pic>
        <p:pic>
          <p:nvPicPr>
            <p:cNvPr id="1100" name="Picture 74"/>
            <p:cNvPicPr>
              <a:picLocks noChangeAspect="1" noChangeArrowheads="1"/>
            </p:cNvPicPr>
            <p:nvPr/>
          </p:nvPicPr>
          <p:blipFill>
            <a:blip r:embed="rId9" cstate="print"/>
            <a:srcRect b="12827"/>
            <a:stretch>
              <a:fillRect/>
            </a:stretch>
          </p:blipFill>
          <p:spPr bwMode="auto">
            <a:xfrm>
              <a:off x="6461" y="4350"/>
              <a:ext cx="1149" cy="1367"/>
            </a:xfrm>
            <a:prstGeom prst="rect">
              <a:avLst/>
            </a:prstGeom>
            <a:noFill/>
            <a:ln w="9525">
              <a:noFill/>
              <a:miter lim="800000"/>
              <a:headEnd/>
              <a:tailEnd/>
            </a:ln>
          </p:spPr>
        </p:pic>
        <p:pic>
          <p:nvPicPr>
            <p:cNvPr id="1101" name="Picture 75"/>
            <p:cNvPicPr>
              <a:picLocks noChangeAspect="1" noChangeArrowheads="1"/>
            </p:cNvPicPr>
            <p:nvPr/>
          </p:nvPicPr>
          <p:blipFill>
            <a:blip r:embed="rId9" cstate="print"/>
            <a:srcRect b="12827"/>
            <a:stretch>
              <a:fillRect/>
            </a:stretch>
          </p:blipFill>
          <p:spPr bwMode="auto">
            <a:xfrm>
              <a:off x="6370" y="4403"/>
              <a:ext cx="1149" cy="1367"/>
            </a:xfrm>
            <a:prstGeom prst="rect">
              <a:avLst/>
            </a:prstGeom>
            <a:noFill/>
            <a:ln w="9525">
              <a:noFill/>
              <a:miter lim="800000"/>
              <a:headEnd/>
              <a:tailEnd/>
            </a:ln>
          </p:spPr>
        </p:pic>
        <p:pic>
          <p:nvPicPr>
            <p:cNvPr id="1102" name="Picture 76"/>
            <p:cNvPicPr>
              <a:picLocks noChangeAspect="1" noChangeArrowheads="1"/>
            </p:cNvPicPr>
            <p:nvPr/>
          </p:nvPicPr>
          <p:blipFill>
            <a:blip r:embed="rId9" cstate="print"/>
            <a:srcRect b="12827"/>
            <a:stretch>
              <a:fillRect/>
            </a:stretch>
          </p:blipFill>
          <p:spPr bwMode="auto">
            <a:xfrm>
              <a:off x="6279" y="4456"/>
              <a:ext cx="1149" cy="1367"/>
            </a:xfrm>
            <a:prstGeom prst="rect">
              <a:avLst/>
            </a:prstGeom>
            <a:noFill/>
            <a:ln w="9525">
              <a:noFill/>
              <a:miter lim="800000"/>
              <a:headEnd/>
              <a:tailEnd/>
            </a:ln>
          </p:spPr>
        </p:pic>
        <p:pic>
          <p:nvPicPr>
            <p:cNvPr id="1103" name="Picture 77"/>
            <p:cNvPicPr>
              <a:picLocks noChangeAspect="1" noChangeArrowheads="1"/>
            </p:cNvPicPr>
            <p:nvPr/>
          </p:nvPicPr>
          <p:blipFill>
            <a:blip r:embed="rId9" cstate="print"/>
            <a:srcRect b="12827"/>
            <a:stretch>
              <a:fillRect/>
            </a:stretch>
          </p:blipFill>
          <p:spPr bwMode="auto">
            <a:xfrm>
              <a:off x="6188" y="4509"/>
              <a:ext cx="1149" cy="1367"/>
            </a:xfrm>
            <a:prstGeom prst="rect">
              <a:avLst/>
            </a:prstGeom>
            <a:noFill/>
            <a:ln w="9525">
              <a:noFill/>
              <a:miter lim="800000"/>
              <a:headEnd/>
              <a:tailEnd/>
            </a:ln>
          </p:spPr>
        </p:pic>
        <p:pic>
          <p:nvPicPr>
            <p:cNvPr id="1104" name="Picture 78"/>
            <p:cNvPicPr>
              <a:picLocks noChangeAspect="1" noChangeArrowheads="1"/>
            </p:cNvPicPr>
            <p:nvPr/>
          </p:nvPicPr>
          <p:blipFill>
            <a:blip r:embed="rId10" cstate="print"/>
            <a:srcRect b="12827"/>
            <a:stretch>
              <a:fillRect/>
            </a:stretch>
          </p:blipFill>
          <p:spPr bwMode="auto">
            <a:xfrm>
              <a:off x="6096" y="4561"/>
              <a:ext cx="1149" cy="1367"/>
            </a:xfrm>
            <a:prstGeom prst="rect">
              <a:avLst/>
            </a:prstGeom>
            <a:noFill/>
            <a:ln w="9525">
              <a:noFill/>
              <a:miter lim="800000"/>
              <a:headEnd/>
              <a:tailEnd/>
            </a:ln>
          </p:spPr>
        </p:pic>
        <p:sp>
          <p:nvSpPr>
            <p:cNvPr id="1105" name="Text Box 79"/>
            <p:cNvSpPr txBox="1">
              <a:spLocks noChangeArrowheads="1"/>
            </p:cNvSpPr>
            <p:nvPr/>
          </p:nvSpPr>
          <p:spPr bwMode="auto">
            <a:xfrm>
              <a:off x="6853" y="4736"/>
              <a:ext cx="413" cy="173"/>
            </a:xfrm>
            <a:prstGeom prst="rect">
              <a:avLst/>
            </a:prstGeom>
            <a:noFill/>
            <a:ln w="9525">
              <a:noFill/>
              <a:miter lim="800000"/>
              <a:headEnd/>
              <a:tailEnd/>
            </a:ln>
          </p:spPr>
          <p:txBody>
            <a:bodyPr lIns="30477" tIns="15238" rIns="30477" bIns="15238">
              <a:spAutoFit/>
            </a:bodyPr>
            <a:lstStyle/>
            <a:p>
              <a:pPr defTabSz="352425"/>
              <a:r>
                <a:rPr lang="en-US" sz="1000" b="1">
                  <a:solidFill>
                    <a:srgbClr val="CC0000"/>
                  </a:solidFill>
                </a:rPr>
                <a:t>2010</a:t>
              </a:r>
            </a:p>
          </p:txBody>
        </p:sp>
        <p:sp>
          <p:nvSpPr>
            <p:cNvPr id="1106" name="Text Box 80"/>
            <p:cNvSpPr txBox="1">
              <a:spLocks noChangeArrowheads="1"/>
            </p:cNvSpPr>
            <p:nvPr/>
          </p:nvSpPr>
          <p:spPr bwMode="auto">
            <a:xfrm>
              <a:off x="8323" y="4393"/>
              <a:ext cx="413" cy="173"/>
            </a:xfrm>
            <a:prstGeom prst="rect">
              <a:avLst/>
            </a:prstGeom>
            <a:noFill/>
            <a:ln w="9525">
              <a:noFill/>
              <a:miter lim="800000"/>
              <a:headEnd/>
              <a:tailEnd/>
            </a:ln>
          </p:spPr>
          <p:txBody>
            <a:bodyPr lIns="30477" tIns="15238" rIns="30477" bIns="15238">
              <a:spAutoFit/>
            </a:bodyPr>
            <a:lstStyle/>
            <a:p>
              <a:pPr defTabSz="352425"/>
              <a:r>
                <a:rPr lang="en-US" sz="1000" b="1">
                  <a:solidFill>
                    <a:srgbClr val="CC0000"/>
                  </a:solidFill>
                </a:rPr>
                <a:t>2100</a:t>
              </a:r>
            </a:p>
          </p:txBody>
        </p:sp>
      </p:grpSp>
      <p:sp>
        <p:nvSpPr>
          <p:cNvPr id="3" name="TextBox 72"/>
          <p:cNvSpPr txBox="1">
            <a:spLocks noChangeArrowheads="1"/>
          </p:cNvSpPr>
          <p:nvPr/>
        </p:nvSpPr>
        <p:spPr bwMode="auto">
          <a:xfrm>
            <a:off x="6877167" y="4724400"/>
            <a:ext cx="2414883" cy="446744"/>
          </a:xfrm>
          <a:prstGeom prst="rect">
            <a:avLst/>
          </a:prstGeom>
          <a:noFill/>
          <a:ln w="9525">
            <a:noFill/>
            <a:miter lim="800000"/>
            <a:headEnd/>
            <a:tailEnd/>
          </a:ln>
        </p:spPr>
        <p:txBody>
          <a:bodyPr lIns="30477" tIns="15238" rIns="30477" bIns="15238">
            <a:spAutoFit/>
          </a:bodyPr>
          <a:lstStyle/>
          <a:p>
            <a:pPr defTabSz="1358900">
              <a:defRPr/>
            </a:pPr>
            <a:r>
              <a:rPr lang="en-US" sz="1200" b="1" dirty="0" err="1">
                <a:effectLst>
                  <a:outerShdw blurRad="38100" dist="38100" dir="2700000" algn="tl">
                    <a:srgbClr val="C0C0C0"/>
                  </a:outerShdw>
                </a:effectLst>
                <a:latin typeface="Arial" charset="0"/>
                <a:cs typeface="Arial" charset="0"/>
              </a:rPr>
              <a:t>Metapopulation</a:t>
            </a:r>
            <a:r>
              <a:rPr lang="en-US" sz="1200" b="1" dirty="0">
                <a:effectLst>
                  <a:outerShdw blurRad="38100" dist="38100" dir="2700000" algn="tl">
                    <a:srgbClr val="C0C0C0"/>
                  </a:outerShdw>
                </a:effectLst>
                <a:latin typeface="Arial" charset="0"/>
                <a:cs typeface="Arial" charset="0"/>
              </a:rPr>
              <a:t> model with dynamic spatial structure</a:t>
            </a:r>
          </a:p>
        </p:txBody>
      </p:sp>
      <p:sp>
        <p:nvSpPr>
          <p:cNvPr id="1065" name="TextBox 115"/>
          <p:cNvSpPr txBox="1">
            <a:spLocks noChangeArrowheads="1"/>
          </p:cNvSpPr>
          <p:nvPr/>
        </p:nvSpPr>
        <p:spPr bwMode="auto">
          <a:xfrm>
            <a:off x="6614680" y="4839007"/>
            <a:ext cx="288736" cy="343099"/>
          </a:xfrm>
          <a:prstGeom prst="rect">
            <a:avLst/>
          </a:prstGeom>
          <a:noFill/>
          <a:ln w="9525">
            <a:noFill/>
            <a:miter lim="800000"/>
            <a:headEnd/>
            <a:tailEnd/>
          </a:ln>
        </p:spPr>
        <p:txBody>
          <a:bodyPr lIns="30477" tIns="15238" rIns="30477" bIns="15238">
            <a:spAutoFit/>
          </a:bodyPr>
          <a:lstStyle/>
          <a:p>
            <a:pPr algn="ctr" defTabSz="1358900"/>
            <a:r>
              <a:rPr lang="en-US" b="1">
                <a:solidFill>
                  <a:srgbClr val="604A7B"/>
                </a:solidFill>
                <a:latin typeface="Calibri" pitchFamily="34" charset="0"/>
              </a:rPr>
              <a:t>6.</a:t>
            </a:r>
          </a:p>
        </p:txBody>
      </p:sp>
      <p:sp>
        <p:nvSpPr>
          <p:cNvPr id="1066" name="AutoShape 97"/>
          <p:cNvSpPr>
            <a:spLocks noChangeArrowheads="1"/>
          </p:cNvSpPr>
          <p:nvPr/>
        </p:nvSpPr>
        <p:spPr bwMode="auto">
          <a:xfrm rot="10777652" flipV="1">
            <a:off x="7312473" y="1675643"/>
            <a:ext cx="393500" cy="837687"/>
          </a:xfrm>
          <a:prstGeom prst="downArrow">
            <a:avLst>
              <a:gd name="adj1" fmla="val 53139"/>
              <a:gd name="adj2" fmla="val 57600"/>
            </a:avLst>
          </a:prstGeom>
          <a:solidFill>
            <a:srgbClr val="7030A0"/>
          </a:solidFill>
          <a:ln w="9525">
            <a:solidFill>
              <a:schemeClr val="tx1"/>
            </a:solidFill>
            <a:miter lim="800000"/>
            <a:headEnd/>
            <a:tailEnd/>
          </a:ln>
        </p:spPr>
        <p:txBody>
          <a:bodyPr vert="eaVert" wrap="none" anchor="ctr"/>
          <a:lstStyle/>
          <a:p>
            <a:endParaRPr lang="en-US"/>
          </a:p>
        </p:txBody>
      </p:sp>
      <p:sp>
        <p:nvSpPr>
          <p:cNvPr id="5" name="TextBox 72"/>
          <p:cNvSpPr txBox="1">
            <a:spLocks noChangeArrowheads="1"/>
          </p:cNvSpPr>
          <p:nvPr/>
        </p:nvSpPr>
        <p:spPr bwMode="auto">
          <a:xfrm>
            <a:off x="1811356" y="3554886"/>
            <a:ext cx="1811162" cy="241242"/>
          </a:xfrm>
          <a:prstGeom prst="rect">
            <a:avLst/>
          </a:prstGeom>
          <a:noFill/>
          <a:ln w="9525">
            <a:noFill/>
            <a:miter lim="800000"/>
            <a:headEnd/>
            <a:tailEnd/>
          </a:ln>
        </p:spPr>
        <p:txBody>
          <a:bodyPr lIns="30477" tIns="15238" rIns="30477" bIns="15238">
            <a:spAutoFit/>
          </a:bodyPr>
          <a:lstStyle/>
          <a:p>
            <a:pPr defTabSz="1358900">
              <a:defRPr/>
            </a:pPr>
            <a:r>
              <a:rPr lang="en-US" sz="1200" b="1">
                <a:effectLst>
                  <a:outerShdw blurRad="38100" dist="38100" dir="2700000" algn="tl">
                    <a:srgbClr val="C0C0C0"/>
                  </a:outerShdw>
                </a:effectLst>
                <a:latin typeface="Arial" charset="0"/>
                <a:cs typeface="Arial" charset="0"/>
              </a:rPr>
              <a:t>Demographic model</a:t>
            </a:r>
          </a:p>
        </p:txBody>
      </p:sp>
      <p:pic>
        <p:nvPicPr>
          <p:cNvPr id="1068" name="Picture 99"/>
          <p:cNvPicPr>
            <a:picLocks noChangeAspect="1" noChangeArrowheads="1"/>
          </p:cNvPicPr>
          <p:nvPr/>
        </p:nvPicPr>
        <p:blipFill>
          <a:blip r:embed="rId11" cstate="print"/>
          <a:srcRect l="5344" t="4521" r="1781" b="25623"/>
          <a:stretch>
            <a:fillRect/>
          </a:stretch>
        </p:blipFill>
        <p:spPr bwMode="auto">
          <a:xfrm>
            <a:off x="674457" y="2143175"/>
            <a:ext cx="1312437" cy="1277689"/>
          </a:xfrm>
          <a:prstGeom prst="rect">
            <a:avLst/>
          </a:prstGeom>
          <a:noFill/>
          <a:ln w="9525">
            <a:noFill/>
            <a:miter lim="800000"/>
            <a:headEnd/>
            <a:tailEnd/>
          </a:ln>
        </p:spPr>
      </p:pic>
      <p:graphicFrame>
        <p:nvGraphicFramePr>
          <p:cNvPr id="1026" name="Object 100"/>
          <p:cNvGraphicFramePr>
            <a:graphicFrameLocks noChangeAspect="1"/>
          </p:cNvGraphicFramePr>
          <p:nvPr/>
        </p:nvGraphicFramePr>
        <p:xfrm>
          <a:off x="2091889" y="2486274"/>
          <a:ext cx="1366575" cy="780909"/>
        </p:xfrm>
        <a:graphic>
          <a:graphicData uri="http://schemas.openxmlformats.org/presentationml/2006/ole">
            <p:oleObj spid="_x0000_s5122" name="Equation" r:id="rId12" imgW="1790640" imgH="939600" progId="Equation.3">
              <p:embed/>
            </p:oleObj>
          </a:graphicData>
        </a:graphic>
      </p:graphicFrame>
      <p:pic>
        <p:nvPicPr>
          <p:cNvPr id="1069" name="Picture 102"/>
          <p:cNvPicPr>
            <a:picLocks noChangeAspect="1" noChangeArrowheads="1"/>
          </p:cNvPicPr>
          <p:nvPr/>
        </p:nvPicPr>
        <p:blipFill>
          <a:blip r:embed="rId13" cstate="print"/>
          <a:srcRect t="1804"/>
          <a:stretch>
            <a:fillRect/>
          </a:stretch>
        </p:blipFill>
        <p:spPr bwMode="auto">
          <a:xfrm>
            <a:off x="3588066" y="2829374"/>
            <a:ext cx="1364934" cy="998920"/>
          </a:xfrm>
          <a:prstGeom prst="rect">
            <a:avLst/>
          </a:prstGeom>
          <a:noFill/>
          <a:ln w="25400">
            <a:noFill/>
            <a:miter lim="800000"/>
            <a:headEnd/>
            <a:tailEnd/>
          </a:ln>
        </p:spPr>
      </p:pic>
      <p:sp>
        <p:nvSpPr>
          <p:cNvPr id="1070" name="Rectangle 103"/>
          <p:cNvSpPr>
            <a:spLocks noChangeArrowheads="1"/>
          </p:cNvSpPr>
          <p:nvPr/>
        </p:nvSpPr>
        <p:spPr bwMode="auto">
          <a:xfrm>
            <a:off x="4409787" y="2829374"/>
            <a:ext cx="277253" cy="69693"/>
          </a:xfrm>
          <a:prstGeom prst="rect">
            <a:avLst/>
          </a:prstGeom>
          <a:solidFill>
            <a:srgbClr val="FFFFFF"/>
          </a:solidFill>
          <a:ln w="9525">
            <a:solidFill>
              <a:srgbClr val="FFFFFF"/>
            </a:solidFill>
            <a:miter lim="800000"/>
            <a:headEnd/>
            <a:tailEnd/>
          </a:ln>
        </p:spPr>
        <p:txBody>
          <a:bodyPr wrap="none" anchor="ctr"/>
          <a:lstStyle/>
          <a:p>
            <a:endParaRPr lang="en-US"/>
          </a:p>
        </p:txBody>
      </p:sp>
      <p:sp>
        <p:nvSpPr>
          <p:cNvPr id="1071" name="TextBox 115"/>
          <p:cNvSpPr txBox="1">
            <a:spLocks noChangeArrowheads="1"/>
          </p:cNvSpPr>
          <p:nvPr/>
        </p:nvSpPr>
        <p:spPr bwMode="auto">
          <a:xfrm>
            <a:off x="1540666" y="3486981"/>
            <a:ext cx="288736" cy="343099"/>
          </a:xfrm>
          <a:prstGeom prst="rect">
            <a:avLst/>
          </a:prstGeom>
          <a:noFill/>
          <a:ln w="9525">
            <a:noFill/>
            <a:miter lim="800000"/>
            <a:headEnd/>
            <a:tailEnd/>
          </a:ln>
        </p:spPr>
        <p:txBody>
          <a:bodyPr lIns="30477" tIns="15238" rIns="30477" bIns="15238">
            <a:spAutoFit/>
          </a:bodyPr>
          <a:lstStyle/>
          <a:p>
            <a:pPr algn="ctr" defTabSz="1358900"/>
            <a:r>
              <a:rPr lang="en-US" b="1">
                <a:solidFill>
                  <a:srgbClr val="604A7B"/>
                </a:solidFill>
                <a:latin typeface="Calibri" pitchFamily="34" charset="0"/>
              </a:rPr>
              <a:t>5.</a:t>
            </a:r>
          </a:p>
        </p:txBody>
      </p:sp>
      <p:sp>
        <p:nvSpPr>
          <p:cNvPr id="7" name="TextBox 72"/>
          <p:cNvSpPr txBox="1">
            <a:spLocks noChangeArrowheads="1"/>
          </p:cNvSpPr>
          <p:nvPr/>
        </p:nvSpPr>
        <p:spPr bwMode="auto">
          <a:xfrm>
            <a:off x="3359837" y="6371161"/>
            <a:ext cx="2519878" cy="241242"/>
          </a:xfrm>
          <a:prstGeom prst="rect">
            <a:avLst/>
          </a:prstGeom>
          <a:noFill/>
          <a:ln w="9525">
            <a:noFill/>
            <a:miter lim="800000"/>
            <a:headEnd/>
            <a:tailEnd/>
          </a:ln>
        </p:spPr>
        <p:txBody>
          <a:bodyPr lIns="30477" tIns="15238" rIns="30477" bIns="15238">
            <a:spAutoFit/>
          </a:bodyPr>
          <a:lstStyle/>
          <a:p>
            <a:pPr defTabSz="1358900">
              <a:defRPr/>
            </a:pPr>
            <a:r>
              <a:rPr lang="en-US" sz="1200" b="1">
                <a:effectLst>
                  <a:outerShdw blurRad="38100" dist="38100" dir="2700000" algn="tl">
                    <a:srgbClr val="C0C0C0"/>
                  </a:outerShdw>
                </a:effectLst>
                <a:latin typeface="Arial" charset="0"/>
                <a:cs typeface="Arial" charset="0"/>
              </a:rPr>
              <a:t>Extinction risk assessment</a:t>
            </a:r>
          </a:p>
        </p:txBody>
      </p:sp>
      <p:sp>
        <p:nvSpPr>
          <p:cNvPr id="1073" name="TextBox 115"/>
          <p:cNvSpPr txBox="1">
            <a:spLocks noChangeArrowheads="1"/>
          </p:cNvSpPr>
          <p:nvPr/>
        </p:nvSpPr>
        <p:spPr bwMode="auto">
          <a:xfrm>
            <a:off x="3149848" y="6317552"/>
            <a:ext cx="288736" cy="343099"/>
          </a:xfrm>
          <a:prstGeom prst="rect">
            <a:avLst/>
          </a:prstGeom>
          <a:noFill/>
          <a:ln w="9525">
            <a:noFill/>
            <a:miter lim="800000"/>
            <a:headEnd/>
            <a:tailEnd/>
          </a:ln>
        </p:spPr>
        <p:txBody>
          <a:bodyPr lIns="30477" tIns="15238" rIns="30477" bIns="15238">
            <a:spAutoFit/>
          </a:bodyPr>
          <a:lstStyle/>
          <a:p>
            <a:pPr algn="ctr" defTabSz="1358900"/>
            <a:r>
              <a:rPr lang="en-US" b="1">
                <a:solidFill>
                  <a:srgbClr val="604A7B"/>
                </a:solidFill>
                <a:latin typeface="Calibri" pitchFamily="34" charset="0"/>
              </a:rPr>
              <a:t>7.</a:t>
            </a:r>
          </a:p>
        </p:txBody>
      </p:sp>
      <p:sp>
        <p:nvSpPr>
          <p:cNvPr id="1074" name="AutoShape 108"/>
          <p:cNvSpPr>
            <a:spLocks noChangeArrowheads="1"/>
          </p:cNvSpPr>
          <p:nvPr/>
        </p:nvSpPr>
        <p:spPr bwMode="auto">
          <a:xfrm rot="5400000">
            <a:off x="2409264" y="5098417"/>
            <a:ext cx="457466" cy="551223"/>
          </a:xfrm>
          <a:prstGeom prst="downArrow">
            <a:avLst>
              <a:gd name="adj1" fmla="val 50000"/>
              <a:gd name="adj2" fmla="val 43489"/>
            </a:avLst>
          </a:prstGeom>
          <a:solidFill>
            <a:srgbClr val="7030A0"/>
          </a:solidFill>
          <a:ln w="9525">
            <a:solidFill>
              <a:schemeClr val="tx1"/>
            </a:solidFill>
            <a:miter lim="800000"/>
            <a:headEnd/>
            <a:tailEnd/>
          </a:ln>
        </p:spPr>
        <p:txBody>
          <a:bodyPr vert="eaVert" wrap="none" anchor="ctr"/>
          <a:lstStyle/>
          <a:p>
            <a:endParaRPr lang="en-US"/>
          </a:p>
        </p:txBody>
      </p:sp>
      <p:sp>
        <p:nvSpPr>
          <p:cNvPr id="10" name="TextBox 72"/>
          <p:cNvSpPr txBox="1">
            <a:spLocks noChangeArrowheads="1"/>
          </p:cNvSpPr>
          <p:nvPr/>
        </p:nvSpPr>
        <p:spPr bwMode="auto">
          <a:xfrm>
            <a:off x="236239" y="6328274"/>
            <a:ext cx="2441132" cy="446744"/>
          </a:xfrm>
          <a:prstGeom prst="rect">
            <a:avLst/>
          </a:prstGeom>
          <a:noFill/>
          <a:ln w="9525">
            <a:noFill/>
            <a:miter lim="800000"/>
            <a:headEnd/>
            <a:tailEnd/>
          </a:ln>
        </p:spPr>
        <p:txBody>
          <a:bodyPr lIns="30477" tIns="15238" rIns="30477" bIns="15238">
            <a:spAutoFit/>
          </a:bodyPr>
          <a:lstStyle/>
          <a:p>
            <a:pPr defTabSz="1358900">
              <a:defRPr/>
            </a:pPr>
            <a:r>
              <a:rPr lang="en-US" sz="1200" b="1">
                <a:effectLst>
                  <a:outerShdw blurRad="38100" dist="38100" dir="2700000" algn="tl">
                    <a:srgbClr val="C0C0C0"/>
                  </a:outerShdw>
                </a:effectLst>
                <a:latin typeface="Arial" charset="0"/>
                <a:cs typeface="Arial" charset="0"/>
              </a:rPr>
              <a:t>Synthesis across species to inform IUCN Red List process</a:t>
            </a:r>
          </a:p>
        </p:txBody>
      </p:sp>
      <p:sp>
        <p:nvSpPr>
          <p:cNvPr id="1076" name="TextBox 115"/>
          <p:cNvSpPr txBox="1">
            <a:spLocks noChangeArrowheads="1"/>
          </p:cNvSpPr>
          <p:nvPr/>
        </p:nvSpPr>
        <p:spPr bwMode="auto">
          <a:xfrm>
            <a:off x="0" y="6260369"/>
            <a:ext cx="288736" cy="343099"/>
          </a:xfrm>
          <a:prstGeom prst="rect">
            <a:avLst/>
          </a:prstGeom>
          <a:noFill/>
          <a:ln w="9525">
            <a:noFill/>
            <a:miter lim="800000"/>
            <a:headEnd/>
            <a:tailEnd/>
          </a:ln>
        </p:spPr>
        <p:txBody>
          <a:bodyPr lIns="30477" tIns="15238" rIns="30477" bIns="15238">
            <a:spAutoFit/>
          </a:bodyPr>
          <a:lstStyle/>
          <a:p>
            <a:pPr algn="ctr" defTabSz="1358900"/>
            <a:r>
              <a:rPr lang="en-US" b="1">
                <a:solidFill>
                  <a:srgbClr val="604A7B"/>
                </a:solidFill>
                <a:latin typeface="Calibri" pitchFamily="34" charset="0"/>
              </a:rPr>
              <a:t>8.</a:t>
            </a:r>
          </a:p>
        </p:txBody>
      </p:sp>
      <p:sp>
        <p:nvSpPr>
          <p:cNvPr id="1077" name="AutoShape 111"/>
          <p:cNvSpPr>
            <a:spLocks noChangeArrowheads="1"/>
          </p:cNvSpPr>
          <p:nvPr/>
        </p:nvSpPr>
        <p:spPr bwMode="auto">
          <a:xfrm rot="10800000">
            <a:off x="6172200" y="5410200"/>
            <a:ext cx="616845" cy="757678"/>
          </a:xfrm>
          <a:custGeom>
            <a:avLst/>
            <a:gdLst>
              <a:gd name="T0" fmla="*/ 417996 w 21600"/>
              <a:gd name="T1" fmla="*/ 0 h 21600"/>
              <a:gd name="T2" fmla="*/ 417996 w 21600"/>
              <a:gd name="T3" fmla="*/ 378868 h 21600"/>
              <a:gd name="T4" fmla="*/ 89452 w 21600"/>
              <a:gd name="T5" fmla="*/ 673100 h 21600"/>
              <a:gd name="T6" fmla="*/ 596900 w 21600"/>
              <a:gd name="T7" fmla="*/ 18943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7030A0"/>
          </a:solidFill>
          <a:ln w="9525">
            <a:solidFill>
              <a:schemeClr val="tx1"/>
            </a:solidFill>
            <a:miter lim="800000"/>
            <a:headEnd/>
            <a:tailEnd/>
          </a:ln>
        </p:spPr>
        <p:txBody>
          <a:bodyPr wrap="none" anchor="ctr"/>
          <a:lstStyle/>
          <a:p>
            <a:endParaRPr lang="en-US"/>
          </a:p>
        </p:txBody>
      </p:sp>
      <p:pic>
        <p:nvPicPr>
          <p:cNvPr id="1079" name="Picture 116" descr="Categories"/>
          <p:cNvPicPr>
            <a:picLocks noChangeAspect="1" noChangeArrowheads="1"/>
          </p:cNvPicPr>
          <p:nvPr/>
        </p:nvPicPr>
        <p:blipFill>
          <a:blip r:embed="rId14" cstate="print"/>
          <a:srcRect l="5000" t="1334" r="3000" b="5333"/>
          <a:stretch>
            <a:fillRect/>
          </a:stretch>
        </p:blipFill>
        <p:spPr bwMode="auto">
          <a:xfrm>
            <a:off x="314985" y="4544871"/>
            <a:ext cx="1962093" cy="1626149"/>
          </a:xfrm>
          <a:prstGeom prst="rect">
            <a:avLst/>
          </a:prstGeom>
          <a:noFill/>
          <a:ln w="9525">
            <a:noFill/>
            <a:miter lim="800000"/>
            <a:headEnd/>
            <a:tailEnd/>
          </a:ln>
        </p:spPr>
      </p:pic>
      <p:pic>
        <p:nvPicPr>
          <p:cNvPr id="1080" name="Picture 117"/>
          <p:cNvPicPr>
            <a:picLocks noChangeAspect="1" noChangeArrowheads="1"/>
          </p:cNvPicPr>
          <p:nvPr/>
        </p:nvPicPr>
        <p:blipFill>
          <a:blip r:embed="rId15" cstate="print"/>
          <a:srcRect/>
          <a:stretch>
            <a:fillRect/>
          </a:stretch>
        </p:blipFill>
        <p:spPr bwMode="auto">
          <a:xfrm>
            <a:off x="314985" y="4544871"/>
            <a:ext cx="446228" cy="439596"/>
          </a:xfrm>
          <a:prstGeom prst="rect">
            <a:avLst/>
          </a:prstGeom>
          <a:noFill/>
          <a:ln w="9525">
            <a:noFill/>
            <a:miter lim="800000"/>
            <a:headEnd/>
            <a:tailEnd/>
          </a:ln>
        </p:spPr>
      </p:pic>
      <p:pic>
        <p:nvPicPr>
          <p:cNvPr id="1083" name="Picture 123"/>
          <p:cNvPicPr>
            <a:picLocks noChangeAspect="1" noChangeArrowheads="1"/>
          </p:cNvPicPr>
          <p:nvPr/>
        </p:nvPicPr>
        <p:blipFill>
          <a:blip r:embed="rId16" cstate="print"/>
          <a:srcRect/>
          <a:stretch>
            <a:fillRect/>
          </a:stretch>
        </p:blipFill>
        <p:spPr bwMode="auto">
          <a:xfrm>
            <a:off x="7140575" y="6373730"/>
            <a:ext cx="629970" cy="484270"/>
          </a:xfrm>
          <a:prstGeom prst="rect">
            <a:avLst/>
          </a:prstGeom>
          <a:noFill/>
          <a:ln w="9525">
            <a:solidFill>
              <a:srgbClr val="CC0000"/>
            </a:solidFill>
            <a:miter lim="800000"/>
            <a:headEnd/>
            <a:tailEnd/>
          </a:ln>
        </p:spPr>
      </p:pic>
      <p:pic>
        <p:nvPicPr>
          <p:cNvPr id="1084" name="Picture 124" descr="BIF_logo_2011"/>
          <p:cNvPicPr>
            <a:picLocks noChangeAspect="1" noChangeArrowheads="1"/>
          </p:cNvPicPr>
          <p:nvPr/>
        </p:nvPicPr>
        <p:blipFill>
          <a:blip r:embed="rId17" cstate="print"/>
          <a:srcRect l="-1877" t="-5859" r="-1877" b="-5859"/>
          <a:stretch>
            <a:fillRect/>
          </a:stretch>
        </p:blipFill>
        <p:spPr bwMode="auto">
          <a:xfrm>
            <a:off x="7826375" y="6443421"/>
            <a:ext cx="1102447" cy="414579"/>
          </a:xfrm>
          <a:prstGeom prst="rect">
            <a:avLst/>
          </a:prstGeom>
          <a:noFill/>
          <a:ln w="9525">
            <a:solidFill>
              <a:schemeClr val="accent2"/>
            </a:solidFill>
            <a:miter lim="800000"/>
            <a:headEnd/>
            <a:tailEnd/>
          </a:ln>
        </p:spPr>
      </p:pic>
      <p:sp>
        <p:nvSpPr>
          <p:cNvPr id="106" name="TextBox 105"/>
          <p:cNvSpPr txBox="1"/>
          <p:nvPr/>
        </p:nvSpPr>
        <p:spPr>
          <a:xfrm>
            <a:off x="381000" y="762000"/>
            <a:ext cx="1524000" cy="646331"/>
          </a:xfrm>
          <a:prstGeom prst="rect">
            <a:avLst/>
          </a:prstGeom>
          <a:noFill/>
        </p:spPr>
        <p:txBody>
          <a:bodyPr wrap="square" rtlCol="0">
            <a:spAutoFit/>
          </a:bodyPr>
          <a:lstStyle/>
          <a:p>
            <a:r>
              <a:rPr lang="en-US" noProof="1" smtClean="0">
                <a:latin typeface="+mj-lt"/>
              </a:rPr>
              <a:t>Akçakaya </a:t>
            </a:r>
            <a:r>
              <a:rPr lang="en-US" dirty="0" smtClean="0">
                <a:latin typeface="+mj-lt"/>
              </a:rPr>
              <a:t>&amp; Pearson</a:t>
            </a:r>
            <a:endParaRPr lang="en-US" dirty="0">
              <a:latin typeface="+mj-lt"/>
            </a:endParaRPr>
          </a:p>
        </p:txBody>
      </p:sp>
      <p:sp>
        <p:nvSpPr>
          <p:cNvPr id="1028" name="AutoShape 114"/>
          <p:cNvSpPr>
            <a:spLocks noChangeArrowheads="1"/>
          </p:cNvSpPr>
          <p:nvPr/>
        </p:nvSpPr>
        <p:spPr bwMode="auto">
          <a:xfrm rot="18300635">
            <a:off x="4893594" y="2062159"/>
            <a:ext cx="321275" cy="952495"/>
          </a:xfrm>
          <a:prstGeom prst="downArrow">
            <a:avLst>
              <a:gd name="adj1" fmla="val 50000"/>
              <a:gd name="adj2" fmla="val 80765"/>
            </a:avLst>
          </a:prstGeom>
          <a:solidFill>
            <a:srgbClr val="7030A0"/>
          </a:solidFill>
          <a:ln w="9525">
            <a:solidFill>
              <a:schemeClr val="tx1">
                <a:lumMod val="85000"/>
                <a:lumOff val="15000"/>
              </a:schemeClr>
            </a:solidFill>
            <a:miter lim="800000"/>
            <a:headEnd/>
            <a:tailEnd/>
          </a:ln>
        </p:spPr>
        <p:txBody>
          <a:bodyPr vert="eaVert" wrap="none" anchor="ct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0" y="-11113"/>
            <a:ext cx="9144000" cy="637097"/>
          </a:xfrm>
          <a:prstGeom prst="rect">
            <a:avLst/>
          </a:prstGeom>
          <a:solidFill>
            <a:schemeClr val="bg1"/>
          </a:solidFill>
          <a:ln w="9525" algn="ctr">
            <a:noFill/>
            <a:miter lim="800000"/>
            <a:headEnd/>
            <a:tailEnd/>
          </a:ln>
          <a:effectLst>
            <a:outerShdw dist="20000" dir="5400000" rotWithShape="0">
              <a:srgbClr val="000000">
                <a:alpha val="37999"/>
              </a:srgbClr>
            </a:outerShdw>
          </a:effectLst>
        </p:spPr>
        <p:txBody>
          <a:bodyPr lIns="30477" tIns="109728" rIns="30477" bIns="109728">
            <a:spAutoFit/>
          </a:bodyPr>
          <a:lstStyle/>
          <a:p>
            <a:pPr algn="ctr" defTabSz="1358900">
              <a:spcBef>
                <a:spcPct val="20000"/>
              </a:spcBef>
              <a:spcAft>
                <a:spcPct val="20000"/>
              </a:spcAft>
              <a:defRPr/>
            </a:pPr>
            <a:r>
              <a:rPr lang="en-US" sz="2700" dirty="0">
                <a:latin typeface="Arial" charset="0"/>
                <a:cs typeface="Arial" charset="0"/>
              </a:rPr>
              <a:t>Predicting Extinction Risks under Climate Change</a:t>
            </a:r>
          </a:p>
        </p:txBody>
      </p:sp>
      <p:grpSp>
        <p:nvGrpSpPr>
          <p:cNvPr id="2" name="Group 103"/>
          <p:cNvGrpSpPr/>
          <p:nvPr/>
        </p:nvGrpSpPr>
        <p:grpSpPr>
          <a:xfrm>
            <a:off x="2667000" y="685800"/>
            <a:ext cx="5809641" cy="823380"/>
            <a:chOff x="304800" y="685800"/>
            <a:chExt cx="8382000" cy="1600200"/>
          </a:xfrm>
        </p:grpSpPr>
        <p:grpSp>
          <p:nvGrpSpPr>
            <p:cNvPr id="4" name="Group 16"/>
            <p:cNvGrpSpPr>
              <a:grpSpLocks/>
            </p:cNvGrpSpPr>
            <p:nvPr/>
          </p:nvGrpSpPr>
          <p:grpSpPr bwMode="auto">
            <a:xfrm>
              <a:off x="304800" y="781050"/>
              <a:ext cx="950913" cy="1200150"/>
              <a:chOff x="816" y="6048"/>
              <a:chExt cx="1796" cy="2269"/>
            </a:xfrm>
          </p:grpSpPr>
          <p:pic>
            <p:nvPicPr>
              <p:cNvPr id="1107" name="Picture 17" descr="USA_blank_map"/>
              <p:cNvPicPr>
                <a:picLocks noChangeAspect="1" noChangeArrowheads="1"/>
              </p:cNvPicPr>
              <p:nvPr/>
            </p:nvPicPr>
            <p:blipFill>
              <a:blip r:embed="rId4" cstate="print"/>
              <a:srcRect t="7967" r="76617" b="49786"/>
              <a:stretch>
                <a:fillRect/>
              </a:stretch>
            </p:blipFill>
            <p:spPr bwMode="auto">
              <a:xfrm>
                <a:off x="816" y="6048"/>
                <a:ext cx="1796" cy="2269"/>
              </a:xfrm>
              <a:prstGeom prst="rect">
                <a:avLst/>
              </a:prstGeom>
              <a:noFill/>
              <a:ln w="9525">
                <a:solidFill>
                  <a:schemeClr val="tx1"/>
                </a:solidFill>
                <a:miter lim="800000"/>
                <a:headEnd/>
                <a:tailEnd/>
              </a:ln>
            </p:spPr>
          </p:pic>
          <p:sp>
            <p:nvSpPr>
              <p:cNvPr id="1108" name="AutoShape 18"/>
              <p:cNvSpPr>
                <a:spLocks noChangeAspect="1" noChangeArrowheads="1"/>
              </p:cNvSpPr>
              <p:nvPr/>
            </p:nvSpPr>
            <p:spPr bwMode="auto">
              <a:xfrm>
                <a:off x="1248" y="76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09" name="AutoShape 19"/>
              <p:cNvSpPr>
                <a:spLocks noChangeAspect="1" noChangeArrowheads="1"/>
              </p:cNvSpPr>
              <p:nvPr/>
            </p:nvSpPr>
            <p:spPr bwMode="auto">
              <a:xfrm>
                <a:off x="1392" y="7488"/>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0" name="AutoShape 20"/>
              <p:cNvSpPr>
                <a:spLocks noChangeAspect="1" noChangeArrowheads="1"/>
              </p:cNvSpPr>
              <p:nvPr/>
            </p:nvSpPr>
            <p:spPr bwMode="auto">
              <a:xfrm>
                <a:off x="1200" y="7584"/>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1" name="AutoShape 21"/>
              <p:cNvSpPr>
                <a:spLocks noChangeAspect="1" noChangeArrowheads="1"/>
              </p:cNvSpPr>
              <p:nvPr/>
            </p:nvSpPr>
            <p:spPr bwMode="auto">
              <a:xfrm>
                <a:off x="1392" y="7392"/>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2" name="AutoShape 22"/>
              <p:cNvSpPr>
                <a:spLocks noChangeAspect="1" noChangeArrowheads="1"/>
              </p:cNvSpPr>
              <p:nvPr/>
            </p:nvSpPr>
            <p:spPr bwMode="auto">
              <a:xfrm>
                <a:off x="1200" y="7536"/>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3" name="AutoShape 23"/>
              <p:cNvSpPr>
                <a:spLocks noChangeAspect="1" noChangeArrowheads="1"/>
              </p:cNvSpPr>
              <p:nvPr/>
            </p:nvSpPr>
            <p:spPr bwMode="auto">
              <a:xfrm>
                <a:off x="1344" y="7584"/>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4" name="AutoShape 24"/>
              <p:cNvSpPr>
                <a:spLocks noChangeAspect="1" noChangeArrowheads="1"/>
              </p:cNvSpPr>
              <p:nvPr/>
            </p:nvSpPr>
            <p:spPr bwMode="auto">
              <a:xfrm>
                <a:off x="1200" y="744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5" name="AutoShape 25"/>
              <p:cNvSpPr>
                <a:spLocks noChangeAspect="1" noChangeArrowheads="1"/>
              </p:cNvSpPr>
              <p:nvPr/>
            </p:nvSpPr>
            <p:spPr bwMode="auto">
              <a:xfrm>
                <a:off x="1152" y="76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6" name="AutoShape 26"/>
              <p:cNvSpPr>
                <a:spLocks noChangeAspect="1" noChangeArrowheads="1"/>
              </p:cNvSpPr>
              <p:nvPr/>
            </p:nvSpPr>
            <p:spPr bwMode="auto">
              <a:xfrm>
                <a:off x="1334" y="74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7" name="AutoShape 27"/>
              <p:cNvSpPr>
                <a:spLocks noChangeAspect="1" noChangeArrowheads="1"/>
              </p:cNvSpPr>
              <p:nvPr/>
            </p:nvSpPr>
            <p:spPr bwMode="auto">
              <a:xfrm>
                <a:off x="1478" y="7288"/>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8" name="AutoShape 28"/>
              <p:cNvSpPr>
                <a:spLocks noChangeAspect="1" noChangeArrowheads="1"/>
              </p:cNvSpPr>
              <p:nvPr/>
            </p:nvSpPr>
            <p:spPr bwMode="auto">
              <a:xfrm>
                <a:off x="1200" y="7344"/>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9" name="AutoShape 29"/>
              <p:cNvSpPr>
                <a:spLocks noChangeAspect="1" noChangeArrowheads="1"/>
              </p:cNvSpPr>
              <p:nvPr/>
            </p:nvSpPr>
            <p:spPr bwMode="auto">
              <a:xfrm>
                <a:off x="1392" y="7296"/>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0" name="AutoShape 30"/>
              <p:cNvSpPr>
                <a:spLocks noChangeAspect="1" noChangeArrowheads="1"/>
              </p:cNvSpPr>
              <p:nvPr/>
            </p:nvSpPr>
            <p:spPr bwMode="auto">
              <a:xfrm>
                <a:off x="1200" y="7296"/>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1" name="AutoShape 31"/>
              <p:cNvSpPr>
                <a:spLocks noChangeAspect="1" noChangeArrowheads="1"/>
              </p:cNvSpPr>
              <p:nvPr/>
            </p:nvSpPr>
            <p:spPr bwMode="auto">
              <a:xfrm>
                <a:off x="1440" y="7392"/>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2" name="AutoShape 32"/>
              <p:cNvSpPr>
                <a:spLocks noChangeAspect="1" noChangeArrowheads="1"/>
              </p:cNvSpPr>
              <p:nvPr/>
            </p:nvSpPr>
            <p:spPr bwMode="auto">
              <a:xfrm>
                <a:off x="1200" y="7248"/>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3" name="AutoShape 33"/>
              <p:cNvSpPr>
                <a:spLocks noChangeAspect="1" noChangeArrowheads="1"/>
              </p:cNvSpPr>
              <p:nvPr/>
            </p:nvSpPr>
            <p:spPr bwMode="auto">
              <a:xfrm>
                <a:off x="1238" y="74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4" name="AutoShape 34"/>
              <p:cNvSpPr>
                <a:spLocks noChangeAspect="1" noChangeArrowheads="1"/>
              </p:cNvSpPr>
              <p:nvPr/>
            </p:nvSpPr>
            <p:spPr bwMode="auto">
              <a:xfrm>
                <a:off x="1248" y="7632"/>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5" name="AutoShape 35"/>
              <p:cNvSpPr>
                <a:spLocks noChangeAspect="1" noChangeArrowheads="1"/>
              </p:cNvSpPr>
              <p:nvPr/>
            </p:nvSpPr>
            <p:spPr bwMode="auto">
              <a:xfrm>
                <a:off x="1344" y="76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6" name="AutoShape 36"/>
              <p:cNvSpPr>
                <a:spLocks noChangeAspect="1" noChangeArrowheads="1"/>
              </p:cNvSpPr>
              <p:nvPr/>
            </p:nvSpPr>
            <p:spPr bwMode="auto">
              <a:xfrm>
                <a:off x="1296" y="7056"/>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7" name="AutoShape 37"/>
              <p:cNvSpPr>
                <a:spLocks noChangeAspect="1" noChangeArrowheads="1"/>
              </p:cNvSpPr>
              <p:nvPr/>
            </p:nvSpPr>
            <p:spPr bwMode="auto">
              <a:xfrm>
                <a:off x="1536" y="7104"/>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grpSp>
        <p:sp>
          <p:nvSpPr>
            <p:cNvPr id="1031" name="Rectangle 80"/>
            <p:cNvSpPr>
              <a:spLocks noChangeArrowheads="1"/>
            </p:cNvSpPr>
            <p:nvPr/>
          </p:nvSpPr>
          <p:spPr bwMode="auto">
            <a:xfrm>
              <a:off x="2057400" y="711200"/>
              <a:ext cx="1143000" cy="1193800"/>
            </a:xfrm>
            <a:prstGeom prst="rect">
              <a:avLst/>
            </a:prstGeom>
            <a:solidFill>
              <a:srgbClr val="FFFFFF"/>
            </a:solidFill>
            <a:ln w="25400" algn="ctr">
              <a:solidFill>
                <a:srgbClr val="BFBFBF"/>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46" name="Freeform 45"/>
            <p:cNvSpPr/>
            <p:nvPr/>
          </p:nvSpPr>
          <p:spPr>
            <a:xfrm>
              <a:off x="2082800" y="1093788"/>
              <a:ext cx="1058863" cy="96837"/>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6"/>
            </a:lnRef>
            <a:fillRef idx="2">
              <a:schemeClr val="accent6"/>
            </a:fillRef>
            <a:effectRef idx="1">
              <a:schemeClr val="accent6"/>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48" name="Freeform 47"/>
            <p:cNvSpPr/>
            <p:nvPr/>
          </p:nvSpPr>
          <p:spPr>
            <a:xfrm>
              <a:off x="2082800" y="968375"/>
              <a:ext cx="1058863"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5"/>
            </a:lnRef>
            <a:fillRef idx="2">
              <a:schemeClr val="accent5"/>
            </a:fillRef>
            <a:effectRef idx="1">
              <a:schemeClr val="accent5"/>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49" name="Freeform 48"/>
            <p:cNvSpPr/>
            <p:nvPr/>
          </p:nvSpPr>
          <p:spPr>
            <a:xfrm>
              <a:off x="2082800" y="842963"/>
              <a:ext cx="1058863" cy="96837"/>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4"/>
            </a:lnRef>
            <a:fillRef idx="2">
              <a:schemeClr val="accent4"/>
            </a:fillRef>
            <a:effectRef idx="1">
              <a:schemeClr val="accent4"/>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036" name="TextBox 50"/>
            <p:cNvSpPr txBox="1">
              <a:spLocks noChangeArrowheads="1"/>
            </p:cNvSpPr>
            <p:nvPr/>
          </p:nvSpPr>
          <p:spPr bwMode="auto">
            <a:xfrm>
              <a:off x="2159000" y="685800"/>
              <a:ext cx="911225" cy="184150"/>
            </a:xfrm>
            <a:prstGeom prst="rect">
              <a:avLst/>
            </a:prstGeom>
            <a:noFill/>
            <a:ln w="9525">
              <a:noFill/>
              <a:miter lim="800000"/>
              <a:headEnd/>
              <a:tailEnd/>
            </a:ln>
          </p:spPr>
          <p:txBody>
            <a:bodyPr lIns="30477" tIns="15238" rIns="30477" bIns="15238">
              <a:spAutoFit/>
            </a:bodyPr>
            <a:lstStyle/>
            <a:p>
              <a:pPr algn="ctr" defTabSz="1358900"/>
              <a:r>
                <a:rPr lang="en-US" sz="1000" b="1" u="sng">
                  <a:latin typeface="Calibri" pitchFamily="34" charset="0"/>
                </a:rPr>
                <a:t>Dynamic layers</a:t>
              </a:r>
              <a:endParaRPr lang="en-US" sz="1000" b="1">
                <a:latin typeface="Calibri" pitchFamily="34" charset="0"/>
              </a:endParaRPr>
            </a:p>
          </p:txBody>
        </p:sp>
        <p:sp>
          <p:nvSpPr>
            <p:cNvPr id="1037" name="Right Arrow 51"/>
            <p:cNvSpPr>
              <a:spLocks noChangeArrowheads="1"/>
            </p:cNvSpPr>
            <p:nvPr/>
          </p:nvSpPr>
          <p:spPr bwMode="auto">
            <a:xfrm>
              <a:off x="3149600" y="939800"/>
              <a:ext cx="155575" cy="195263"/>
            </a:xfrm>
            <a:prstGeom prst="rightArrow">
              <a:avLst>
                <a:gd name="adj1" fmla="val 50000"/>
                <a:gd name="adj2" fmla="val 50000"/>
              </a:avLst>
            </a:prstGeom>
            <a:solidFill>
              <a:schemeClr val="accent1"/>
            </a:solidFill>
            <a:ln w="25400" algn="ctr">
              <a:solidFill>
                <a:srgbClr val="385D8A"/>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53" name="Freeform 52"/>
            <p:cNvSpPr/>
            <p:nvPr/>
          </p:nvSpPr>
          <p:spPr>
            <a:xfrm>
              <a:off x="2112963" y="1749425"/>
              <a:ext cx="1058862"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3"/>
            </a:lnRef>
            <a:fillRef idx="2">
              <a:schemeClr val="accent3"/>
            </a:fillRef>
            <a:effectRef idx="1">
              <a:schemeClr val="accent3"/>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54" name="Freeform 53"/>
            <p:cNvSpPr/>
            <p:nvPr/>
          </p:nvSpPr>
          <p:spPr>
            <a:xfrm>
              <a:off x="2112963" y="1625600"/>
              <a:ext cx="1058862"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dk1"/>
            </a:lnRef>
            <a:fillRef idx="2">
              <a:schemeClr val="dk1"/>
            </a:fillRef>
            <a:effectRef idx="1">
              <a:schemeClr val="dk1"/>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55" name="Freeform 54"/>
            <p:cNvSpPr/>
            <p:nvPr/>
          </p:nvSpPr>
          <p:spPr>
            <a:xfrm>
              <a:off x="2112963" y="1500188"/>
              <a:ext cx="1058862" cy="96837"/>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2"/>
            </a:lnRef>
            <a:fillRef idx="2">
              <a:schemeClr val="accent2"/>
            </a:fillRef>
            <a:effectRef idx="1">
              <a:schemeClr val="accent2"/>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041" name="Rectangle 55"/>
            <p:cNvSpPr>
              <a:spLocks noChangeArrowheads="1"/>
            </p:cNvSpPr>
            <p:nvPr/>
          </p:nvSpPr>
          <p:spPr bwMode="auto">
            <a:xfrm>
              <a:off x="3327400" y="685800"/>
              <a:ext cx="608012" cy="592364"/>
            </a:xfrm>
            <a:prstGeom prst="rect">
              <a:avLst/>
            </a:prstGeom>
            <a:solidFill>
              <a:schemeClr val="tx1"/>
            </a:solidFill>
            <a:ln w="25400" algn="ctr">
              <a:solidFill>
                <a:srgbClr val="000000"/>
              </a:solidFill>
              <a:miter lim="800000"/>
              <a:headEnd/>
              <a:tailEnd/>
            </a:ln>
          </p:spPr>
          <p:txBody>
            <a:bodyPr lIns="30477" tIns="15238" rIns="30477" bIns="15238" anchor="ctr"/>
            <a:lstStyle/>
            <a:p>
              <a:pPr algn="ctr" defTabSz="1358900"/>
              <a:r>
                <a:rPr lang="en-US" sz="800" b="1" dirty="0">
                  <a:solidFill>
                    <a:srgbClr val="FFFFFF"/>
                  </a:solidFill>
                  <a:latin typeface="Calibri" pitchFamily="34" charset="0"/>
                </a:rPr>
                <a:t>Climate model</a:t>
              </a:r>
            </a:p>
          </p:txBody>
        </p:sp>
        <p:sp>
          <p:nvSpPr>
            <p:cNvPr id="1042" name="Cross 58"/>
            <p:cNvSpPr>
              <a:spLocks noChangeArrowheads="1"/>
            </p:cNvSpPr>
            <p:nvPr/>
          </p:nvSpPr>
          <p:spPr bwMode="auto">
            <a:xfrm>
              <a:off x="2590800" y="1219200"/>
              <a:ext cx="125413" cy="130175"/>
            </a:xfrm>
            <a:prstGeom prst="plus">
              <a:avLst>
                <a:gd name="adj" fmla="val 25000"/>
              </a:avLst>
            </a:prstGeom>
            <a:solidFill>
              <a:schemeClr val="accent1"/>
            </a:solidFill>
            <a:ln w="25400" algn="ctr">
              <a:solidFill>
                <a:srgbClr val="385D8A"/>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60" name="Freeform 59"/>
            <p:cNvSpPr/>
            <p:nvPr/>
          </p:nvSpPr>
          <p:spPr>
            <a:xfrm>
              <a:off x="4165600" y="1092200"/>
              <a:ext cx="1058863"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p:spPr>
          <p:style>
            <a:lnRef idx="1">
              <a:schemeClr val="accent6"/>
            </a:lnRef>
            <a:fillRef idx="2">
              <a:schemeClr val="accent6"/>
            </a:fillRef>
            <a:effectRef idx="1">
              <a:schemeClr val="accent6"/>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61" name="Freeform 60"/>
            <p:cNvSpPr/>
            <p:nvPr/>
          </p:nvSpPr>
          <p:spPr>
            <a:xfrm>
              <a:off x="4165600" y="965200"/>
              <a:ext cx="1058863"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62" name="Freeform 61"/>
            <p:cNvSpPr/>
            <p:nvPr/>
          </p:nvSpPr>
          <p:spPr>
            <a:xfrm>
              <a:off x="4165600" y="838200"/>
              <a:ext cx="1058863"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6200000" scaled="1"/>
              <a:tileRect/>
            </a:gradFill>
          </p:spPr>
          <p:style>
            <a:lnRef idx="1">
              <a:schemeClr val="accent4"/>
            </a:lnRef>
            <a:fillRef idx="2">
              <a:schemeClr val="accent4"/>
            </a:fillRef>
            <a:effectRef idx="1">
              <a:schemeClr val="accent4"/>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046" name="Right Arrow 62"/>
            <p:cNvSpPr>
              <a:spLocks noChangeArrowheads="1"/>
            </p:cNvSpPr>
            <p:nvPr/>
          </p:nvSpPr>
          <p:spPr bwMode="auto">
            <a:xfrm>
              <a:off x="3962400" y="939800"/>
              <a:ext cx="155575" cy="195263"/>
            </a:xfrm>
            <a:prstGeom prst="rightArrow">
              <a:avLst>
                <a:gd name="adj1" fmla="val 50000"/>
                <a:gd name="adj2" fmla="val 50000"/>
              </a:avLst>
            </a:prstGeom>
            <a:solidFill>
              <a:schemeClr val="accent1"/>
            </a:solidFill>
            <a:ln w="25400" algn="ctr">
              <a:solidFill>
                <a:srgbClr val="385D8A"/>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1047" name="TextBox 63"/>
            <p:cNvSpPr txBox="1">
              <a:spLocks noChangeArrowheads="1"/>
            </p:cNvSpPr>
            <p:nvPr/>
          </p:nvSpPr>
          <p:spPr bwMode="auto">
            <a:xfrm>
              <a:off x="2260600" y="1346200"/>
              <a:ext cx="809625" cy="336550"/>
            </a:xfrm>
            <a:prstGeom prst="rect">
              <a:avLst/>
            </a:prstGeom>
            <a:noFill/>
            <a:ln w="9525">
              <a:noFill/>
              <a:miter lim="800000"/>
              <a:headEnd/>
              <a:tailEnd/>
            </a:ln>
          </p:spPr>
          <p:txBody>
            <a:bodyPr lIns="30477" tIns="15238" rIns="30477" bIns="15238">
              <a:spAutoFit/>
            </a:bodyPr>
            <a:lstStyle/>
            <a:p>
              <a:pPr algn="ctr" defTabSz="1358900"/>
              <a:r>
                <a:rPr lang="en-US" sz="1000" b="1" u="sng" dirty="0">
                  <a:latin typeface="Calibri" pitchFamily="34" charset="0"/>
                </a:rPr>
                <a:t>Static layers</a:t>
              </a:r>
            </a:p>
            <a:p>
              <a:pPr algn="ctr" defTabSz="1358900"/>
              <a:endParaRPr lang="en-US" sz="1000" b="1" dirty="0">
                <a:latin typeface="Calibri" pitchFamily="34" charset="0"/>
              </a:endParaRPr>
            </a:p>
          </p:txBody>
        </p:sp>
        <p:sp>
          <p:nvSpPr>
            <p:cNvPr id="65" name="Freeform 64"/>
            <p:cNvSpPr/>
            <p:nvPr/>
          </p:nvSpPr>
          <p:spPr>
            <a:xfrm>
              <a:off x="4148138" y="1749425"/>
              <a:ext cx="1058862"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3"/>
            </a:lnRef>
            <a:fillRef idx="2">
              <a:schemeClr val="accent3"/>
            </a:fillRef>
            <a:effectRef idx="1">
              <a:schemeClr val="accent3"/>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66" name="Freeform 65"/>
            <p:cNvSpPr/>
            <p:nvPr/>
          </p:nvSpPr>
          <p:spPr>
            <a:xfrm>
              <a:off x="4148138" y="1625600"/>
              <a:ext cx="1058862"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dk1"/>
            </a:lnRef>
            <a:fillRef idx="2">
              <a:schemeClr val="dk1"/>
            </a:fillRef>
            <a:effectRef idx="1">
              <a:schemeClr val="dk1"/>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67" name="Freeform 66"/>
            <p:cNvSpPr/>
            <p:nvPr/>
          </p:nvSpPr>
          <p:spPr>
            <a:xfrm>
              <a:off x="4148138" y="1500188"/>
              <a:ext cx="1058862" cy="96837"/>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2"/>
            </a:lnRef>
            <a:fillRef idx="2">
              <a:schemeClr val="accent2"/>
            </a:fillRef>
            <a:effectRef idx="1">
              <a:schemeClr val="accent2"/>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051" name="Cross 67"/>
            <p:cNvSpPr>
              <a:spLocks noChangeArrowheads="1"/>
            </p:cNvSpPr>
            <p:nvPr/>
          </p:nvSpPr>
          <p:spPr bwMode="auto">
            <a:xfrm>
              <a:off x="4597400" y="1219200"/>
              <a:ext cx="125413" cy="130175"/>
            </a:xfrm>
            <a:prstGeom prst="plus">
              <a:avLst>
                <a:gd name="adj" fmla="val 25000"/>
              </a:avLst>
            </a:prstGeom>
            <a:solidFill>
              <a:schemeClr val="accent1"/>
            </a:solidFill>
            <a:ln w="25400" algn="ctr">
              <a:solidFill>
                <a:srgbClr val="385D8A"/>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1056" name="Rectangle 81"/>
            <p:cNvSpPr>
              <a:spLocks noChangeArrowheads="1"/>
            </p:cNvSpPr>
            <p:nvPr/>
          </p:nvSpPr>
          <p:spPr bwMode="auto">
            <a:xfrm>
              <a:off x="4114800" y="711200"/>
              <a:ext cx="1143000" cy="1193800"/>
            </a:xfrm>
            <a:prstGeom prst="rect">
              <a:avLst/>
            </a:prstGeom>
            <a:noFill/>
            <a:ln w="25400" algn="ctr">
              <a:solidFill>
                <a:srgbClr val="BFBFBF"/>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grpSp>
          <p:nvGrpSpPr>
            <p:cNvPr id="6" name="Group 81"/>
            <p:cNvGrpSpPr>
              <a:grpSpLocks/>
            </p:cNvGrpSpPr>
            <p:nvPr/>
          </p:nvGrpSpPr>
          <p:grpSpPr bwMode="auto">
            <a:xfrm>
              <a:off x="6629400" y="688975"/>
              <a:ext cx="2057400" cy="1597025"/>
              <a:chOff x="3768" y="6147"/>
              <a:chExt cx="1944" cy="1509"/>
            </a:xfrm>
          </p:grpSpPr>
          <p:pic>
            <p:nvPicPr>
              <p:cNvPr id="1087" name="Picture 82"/>
              <p:cNvPicPr>
                <a:picLocks noChangeAspect="1" noChangeArrowheads="1"/>
              </p:cNvPicPr>
              <p:nvPr/>
            </p:nvPicPr>
            <p:blipFill>
              <a:blip r:embed="rId5" cstate="print"/>
              <a:srcRect l="11087" t="5171" r="11087" b="12067"/>
              <a:stretch>
                <a:fillRect/>
              </a:stretch>
            </p:blipFill>
            <p:spPr bwMode="auto">
              <a:xfrm>
                <a:off x="4848" y="6167"/>
                <a:ext cx="861" cy="1177"/>
              </a:xfrm>
              <a:prstGeom prst="rect">
                <a:avLst/>
              </a:prstGeom>
              <a:noFill/>
              <a:ln w="25400">
                <a:solidFill>
                  <a:srgbClr val="FF6600"/>
                </a:solidFill>
                <a:miter lim="800000"/>
                <a:headEnd/>
                <a:tailEnd/>
              </a:ln>
            </p:spPr>
          </p:pic>
          <p:sp>
            <p:nvSpPr>
              <p:cNvPr id="1088" name="Text Box 83"/>
              <p:cNvSpPr txBox="1">
                <a:spLocks noChangeArrowheads="1"/>
              </p:cNvSpPr>
              <p:nvPr/>
            </p:nvSpPr>
            <p:spPr bwMode="auto">
              <a:xfrm>
                <a:off x="5376" y="6147"/>
                <a:ext cx="336" cy="173"/>
              </a:xfrm>
              <a:prstGeom prst="rect">
                <a:avLst/>
              </a:prstGeom>
              <a:noFill/>
              <a:ln w="9525">
                <a:noFill/>
                <a:miter lim="800000"/>
                <a:headEnd/>
                <a:tailEnd/>
              </a:ln>
            </p:spPr>
            <p:txBody>
              <a:bodyPr lIns="30477" tIns="15238" rIns="30477" bIns="15238">
                <a:spAutoFit/>
              </a:bodyPr>
              <a:lstStyle/>
              <a:p>
                <a:pPr defTabSz="352425"/>
                <a:r>
                  <a:rPr lang="en-US" sz="1000" b="1">
                    <a:solidFill>
                      <a:srgbClr val="FF6600"/>
                    </a:solidFill>
                  </a:rPr>
                  <a:t>2100</a:t>
                </a:r>
              </a:p>
            </p:txBody>
          </p:sp>
          <p:pic>
            <p:nvPicPr>
              <p:cNvPr id="1089" name="Picture 84"/>
              <p:cNvPicPr>
                <a:picLocks noChangeAspect="1" noChangeArrowheads="1"/>
              </p:cNvPicPr>
              <p:nvPr/>
            </p:nvPicPr>
            <p:blipFill>
              <a:blip r:embed="rId5" cstate="print"/>
              <a:srcRect l="11087" t="5171" r="11087" b="12067"/>
              <a:stretch>
                <a:fillRect/>
              </a:stretch>
            </p:blipFill>
            <p:spPr bwMode="auto">
              <a:xfrm>
                <a:off x="4224" y="6243"/>
                <a:ext cx="861" cy="1177"/>
              </a:xfrm>
              <a:prstGeom prst="rect">
                <a:avLst/>
              </a:prstGeom>
              <a:noFill/>
              <a:ln w="25400">
                <a:solidFill>
                  <a:srgbClr val="FF6600"/>
                </a:solidFill>
                <a:miter lim="800000"/>
                <a:headEnd/>
                <a:tailEnd/>
              </a:ln>
            </p:spPr>
          </p:pic>
          <p:pic>
            <p:nvPicPr>
              <p:cNvPr id="1090" name="Picture 85"/>
              <p:cNvPicPr>
                <a:picLocks noChangeAspect="1" noChangeArrowheads="1"/>
              </p:cNvPicPr>
              <p:nvPr/>
            </p:nvPicPr>
            <p:blipFill>
              <a:blip r:embed="rId5" cstate="print"/>
              <a:srcRect l="11087" t="5171" r="11087" b="12067"/>
              <a:stretch>
                <a:fillRect/>
              </a:stretch>
            </p:blipFill>
            <p:spPr bwMode="auto">
              <a:xfrm>
                <a:off x="4152" y="6279"/>
                <a:ext cx="861" cy="1177"/>
              </a:xfrm>
              <a:prstGeom prst="rect">
                <a:avLst/>
              </a:prstGeom>
              <a:noFill/>
              <a:ln w="25400">
                <a:solidFill>
                  <a:srgbClr val="FF6600"/>
                </a:solidFill>
                <a:miter lim="800000"/>
                <a:headEnd/>
                <a:tailEnd/>
              </a:ln>
            </p:spPr>
          </p:pic>
          <p:pic>
            <p:nvPicPr>
              <p:cNvPr id="1091" name="Picture 86"/>
              <p:cNvPicPr>
                <a:picLocks noChangeAspect="1" noChangeArrowheads="1"/>
              </p:cNvPicPr>
              <p:nvPr/>
            </p:nvPicPr>
            <p:blipFill>
              <a:blip r:embed="rId5" cstate="print"/>
              <a:srcRect l="11087" t="5171" r="11087" b="12067"/>
              <a:stretch>
                <a:fillRect/>
              </a:stretch>
            </p:blipFill>
            <p:spPr bwMode="auto">
              <a:xfrm>
                <a:off x="4080" y="6315"/>
                <a:ext cx="861" cy="1177"/>
              </a:xfrm>
              <a:prstGeom prst="rect">
                <a:avLst/>
              </a:prstGeom>
              <a:noFill/>
              <a:ln w="25400">
                <a:solidFill>
                  <a:srgbClr val="FF6600"/>
                </a:solidFill>
                <a:miter lim="800000"/>
                <a:headEnd/>
                <a:tailEnd/>
              </a:ln>
            </p:spPr>
          </p:pic>
          <p:pic>
            <p:nvPicPr>
              <p:cNvPr id="1092" name="Picture 87"/>
              <p:cNvPicPr>
                <a:picLocks noChangeAspect="1" noChangeArrowheads="1"/>
              </p:cNvPicPr>
              <p:nvPr/>
            </p:nvPicPr>
            <p:blipFill>
              <a:blip r:embed="rId5" cstate="print"/>
              <a:srcRect l="11087" t="5171" r="11087" b="12067"/>
              <a:stretch>
                <a:fillRect/>
              </a:stretch>
            </p:blipFill>
            <p:spPr bwMode="auto">
              <a:xfrm>
                <a:off x="4008" y="6351"/>
                <a:ext cx="861" cy="1177"/>
              </a:xfrm>
              <a:prstGeom prst="rect">
                <a:avLst/>
              </a:prstGeom>
              <a:noFill/>
              <a:ln w="25400">
                <a:solidFill>
                  <a:srgbClr val="FF6600"/>
                </a:solidFill>
                <a:miter lim="800000"/>
                <a:headEnd/>
                <a:tailEnd/>
              </a:ln>
            </p:spPr>
          </p:pic>
          <p:pic>
            <p:nvPicPr>
              <p:cNvPr id="1093" name="Picture 88"/>
              <p:cNvPicPr>
                <a:picLocks noChangeAspect="1" noChangeArrowheads="1"/>
              </p:cNvPicPr>
              <p:nvPr/>
            </p:nvPicPr>
            <p:blipFill>
              <a:blip r:embed="rId5" cstate="print"/>
              <a:srcRect l="11087" t="5171" r="11087" b="12067"/>
              <a:stretch>
                <a:fillRect/>
              </a:stretch>
            </p:blipFill>
            <p:spPr bwMode="auto">
              <a:xfrm>
                <a:off x="3936" y="6387"/>
                <a:ext cx="861" cy="1177"/>
              </a:xfrm>
              <a:prstGeom prst="rect">
                <a:avLst/>
              </a:prstGeom>
              <a:noFill/>
              <a:ln w="25400">
                <a:solidFill>
                  <a:srgbClr val="FF6600"/>
                </a:solidFill>
                <a:miter lim="800000"/>
                <a:headEnd/>
                <a:tailEnd/>
              </a:ln>
            </p:spPr>
          </p:pic>
          <p:pic>
            <p:nvPicPr>
              <p:cNvPr id="1094" name="Picture 89"/>
              <p:cNvPicPr>
                <a:picLocks noChangeAspect="1" noChangeArrowheads="1"/>
              </p:cNvPicPr>
              <p:nvPr/>
            </p:nvPicPr>
            <p:blipFill>
              <a:blip r:embed="rId5" cstate="print"/>
              <a:srcRect l="11087" t="5171" r="11087" b="12067"/>
              <a:stretch>
                <a:fillRect/>
              </a:stretch>
            </p:blipFill>
            <p:spPr bwMode="auto">
              <a:xfrm>
                <a:off x="3864" y="6423"/>
                <a:ext cx="861" cy="1177"/>
              </a:xfrm>
              <a:prstGeom prst="rect">
                <a:avLst/>
              </a:prstGeom>
              <a:noFill/>
              <a:ln w="25400">
                <a:solidFill>
                  <a:srgbClr val="FF6600"/>
                </a:solidFill>
                <a:miter lim="800000"/>
                <a:headEnd/>
                <a:tailEnd/>
              </a:ln>
            </p:spPr>
          </p:pic>
          <p:grpSp>
            <p:nvGrpSpPr>
              <p:cNvPr id="9" name="Group 90"/>
              <p:cNvGrpSpPr>
                <a:grpSpLocks/>
              </p:cNvGrpSpPr>
              <p:nvPr/>
            </p:nvGrpSpPr>
            <p:grpSpPr bwMode="auto">
              <a:xfrm>
                <a:off x="3768" y="6459"/>
                <a:ext cx="888" cy="1197"/>
                <a:chOff x="9696" y="14406"/>
                <a:chExt cx="1776" cy="2395"/>
              </a:xfrm>
            </p:grpSpPr>
            <p:pic>
              <p:nvPicPr>
                <p:cNvPr id="1096" name="Picture 91"/>
                <p:cNvPicPr>
                  <a:picLocks noChangeAspect="1" noChangeArrowheads="1"/>
                </p:cNvPicPr>
                <p:nvPr/>
              </p:nvPicPr>
              <p:blipFill>
                <a:blip r:embed="rId6" cstate="print"/>
                <a:srcRect l="11113" t="5171" r="11113" b="12067"/>
                <a:stretch>
                  <a:fillRect/>
                </a:stretch>
              </p:blipFill>
              <p:spPr bwMode="auto">
                <a:xfrm>
                  <a:off x="9696" y="14448"/>
                  <a:ext cx="1716" cy="2353"/>
                </a:xfrm>
                <a:prstGeom prst="rect">
                  <a:avLst/>
                </a:prstGeom>
                <a:noFill/>
                <a:ln w="25400">
                  <a:solidFill>
                    <a:srgbClr val="FF6600"/>
                  </a:solidFill>
                  <a:miter lim="800000"/>
                  <a:headEnd/>
                  <a:tailEnd/>
                </a:ln>
              </p:spPr>
            </p:pic>
            <p:sp>
              <p:nvSpPr>
                <p:cNvPr id="1097" name="Text Box 92"/>
                <p:cNvSpPr txBox="1">
                  <a:spLocks noChangeArrowheads="1"/>
                </p:cNvSpPr>
                <p:nvPr/>
              </p:nvSpPr>
              <p:spPr bwMode="auto">
                <a:xfrm>
                  <a:off x="10790" y="14406"/>
                  <a:ext cx="682" cy="346"/>
                </a:xfrm>
                <a:prstGeom prst="rect">
                  <a:avLst/>
                </a:prstGeom>
                <a:noFill/>
                <a:ln w="9525">
                  <a:noFill/>
                  <a:miter lim="800000"/>
                  <a:headEnd/>
                  <a:tailEnd/>
                </a:ln>
              </p:spPr>
              <p:txBody>
                <a:bodyPr lIns="30477" tIns="15238" rIns="30477" bIns="15238">
                  <a:spAutoFit/>
                </a:bodyPr>
                <a:lstStyle/>
                <a:p>
                  <a:pPr defTabSz="352425"/>
                  <a:r>
                    <a:rPr lang="en-US" sz="1000" b="1">
                      <a:solidFill>
                        <a:srgbClr val="FF6600"/>
                      </a:solidFill>
                    </a:rPr>
                    <a:t>2010</a:t>
                  </a:r>
                </a:p>
              </p:txBody>
            </p:sp>
          </p:grpSp>
        </p:grpSp>
        <p:sp>
          <p:nvSpPr>
            <p:cNvPr id="1078" name="AutoShape 112"/>
            <p:cNvSpPr>
              <a:spLocks noChangeArrowheads="1"/>
            </p:cNvSpPr>
            <p:nvPr/>
          </p:nvSpPr>
          <p:spPr bwMode="auto">
            <a:xfrm>
              <a:off x="3276600" y="1600200"/>
              <a:ext cx="787400" cy="228600"/>
            </a:xfrm>
            <a:prstGeom prst="rightArrow">
              <a:avLst>
                <a:gd name="adj1" fmla="val 50000"/>
                <a:gd name="adj2" fmla="val 86111"/>
              </a:avLst>
            </a:prstGeom>
            <a:solidFill>
              <a:schemeClr val="accent1"/>
            </a:solidFill>
            <a:ln w="9525">
              <a:solidFill>
                <a:schemeClr val="tx1"/>
              </a:solidFill>
              <a:miter lim="800000"/>
              <a:headEnd/>
              <a:tailEnd/>
            </a:ln>
          </p:spPr>
          <p:txBody>
            <a:bodyPr wrap="none" anchor="ctr"/>
            <a:lstStyle/>
            <a:p>
              <a:endParaRPr lang="en-US"/>
            </a:p>
          </p:txBody>
        </p:sp>
        <p:grpSp>
          <p:nvGrpSpPr>
            <p:cNvPr id="11" name="Group 120"/>
            <p:cNvGrpSpPr>
              <a:grpSpLocks/>
            </p:cNvGrpSpPr>
            <p:nvPr/>
          </p:nvGrpSpPr>
          <p:grpSpPr bwMode="auto">
            <a:xfrm>
              <a:off x="5410200" y="1219200"/>
              <a:ext cx="1066800" cy="650875"/>
              <a:chOff x="3360" y="768"/>
              <a:chExt cx="672" cy="410"/>
            </a:xfrm>
          </p:grpSpPr>
          <p:sp>
            <p:nvSpPr>
              <p:cNvPr id="1085" name="AutoShape 113"/>
              <p:cNvSpPr>
                <a:spLocks noChangeArrowheads="1"/>
              </p:cNvSpPr>
              <p:nvPr/>
            </p:nvSpPr>
            <p:spPr bwMode="auto">
              <a:xfrm rot="-5400000">
                <a:off x="3568" y="560"/>
                <a:ext cx="256" cy="672"/>
              </a:xfrm>
              <a:prstGeom prst="downArrow">
                <a:avLst>
                  <a:gd name="adj1" fmla="val 54694"/>
                  <a:gd name="adj2" fmla="val 52354"/>
                </a:avLst>
              </a:prstGeom>
              <a:solidFill>
                <a:schemeClr val="accent1"/>
              </a:solidFill>
              <a:ln w="9525">
                <a:solidFill>
                  <a:schemeClr val="tx1"/>
                </a:solidFill>
                <a:miter lim="800000"/>
                <a:headEnd/>
                <a:tailEnd/>
              </a:ln>
            </p:spPr>
            <p:txBody>
              <a:bodyPr vert="eaVert" wrap="none" anchor="ctr"/>
              <a:lstStyle/>
              <a:p>
                <a:endParaRPr lang="en-US"/>
              </a:p>
            </p:txBody>
          </p:sp>
          <p:sp>
            <p:nvSpPr>
              <p:cNvPr id="1086" name="Rectangle 55"/>
              <p:cNvSpPr>
                <a:spLocks noChangeArrowheads="1"/>
              </p:cNvSpPr>
              <p:nvPr/>
            </p:nvSpPr>
            <p:spPr bwMode="auto">
              <a:xfrm>
                <a:off x="3470" y="768"/>
                <a:ext cx="336" cy="410"/>
              </a:xfrm>
              <a:prstGeom prst="rect">
                <a:avLst/>
              </a:prstGeom>
              <a:solidFill>
                <a:schemeClr val="tx1"/>
              </a:solidFill>
              <a:ln w="25400" algn="ctr">
                <a:solidFill>
                  <a:srgbClr val="000000"/>
                </a:solidFill>
                <a:miter lim="800000"/>
                <a:headEnd/>
                <a:tailEnd/>
              </a:ln>
            </p:spPr>
            <p:txBody>
              <a:bodyPr lIns="30477" tIns="15238" rIns="30477" bIns="15238" anchor="ctr"/>
              <a:lstStyle/>
              <a:p>
                <a:pPr algn="ctr" defTabSz="1358900"/>
                <a:r>
                  <a:rPr lang="en-US" sz="1200" b="1" dirty="0">
                    <a:solidFill>
                      <a:srgbClr val="FFFFFF"/>
                    </a:solidFill>
                    <a:latin typeface="Calibri" pitchFamily="34" charset="0"/>
                  </a:rPr>
                  <a:t>SDM</a:t>
                </a:r>
              </a:p>
            </p:txBody>
          </p:sp>
        </p:grpSp>
        <p:sp>
          <p:nvSpPr>
            <p:cNvPr id="1082" name="AutoShape 122"/>
            <p:cNvSpPr>
              <a:spLocks noChangeArrowheads="1"/>
            </p:cNvSpPr>
            <p:nvPr/>
          </p:nvSpPr>
          <p:spPr bwMode="auto">
            <a:xfrm>
              <a:off x="1436688" y="1208088"/>
              <a:ext cx="479425" cy="455612"/>
            </a:xfrm>
            <a:prstGeom prst="plus">
              <a:avLst>
                <a:gd name="adj" fmla="val 36981"/>
              </a:avLst>
            </a:prstGeom>
            <a:solidFill>
              <a:schemeClr val="accent1"/>
            </a:solidFill>
            <a:ln w="9525">
              <a:solidFill>
                <a:schemeClr val="tx1"/>
              </a:solidFill>
              <a:miter lim="800000"/>
              <a:headEnd/>
              <a:tailEnd/>
            </a:ln>
          </p:spPr>
          <p:txBody>
            <a:bodyPr wrap="none" anchor="ctr"/>
            <a:lstStyle/>
            <a:p>
              <a:endParaRPr lang="en-US"/>
            </a:p>
          </p:txBody>
        </p:sp>
      </p:grpSp>
      <p:pic>
        <p:nvPicPr>
          <p:cNvPr id="1027" name="Picture 115"/>
          <p:cNvPicPr>
            <a:picLocks noChangeAspect="1" noChangeArrowheads="1"/>
          </p:cNvPicPr>
          <p:nvPr/>
        </p:nvPicPr>
        <p:blipFill>
          <a:blip r:embed="rId7" cstate="print"/>
          <a:srcRect/>
          <a:stretch>
            <a:fillRect/>
          </a:stretch>
        </p:blipFill>
        <p:spPr bwMode="auto">
          <a:xfrm>
            <a:off x="4331040" y="4887971"/>
            <a:ext cx="1653670" cy="1477830"/>
          </a:xfrm>
          <a:prstGeom prst="rect">
            <a:avLst/>
          </a:prstGeom>
          <a:noFill/>
          <a:ln w="9525">
            <a:noFill/>
            <a:miter lim="800000"/>
            <a:headEnd/>
            <a:tailEnd/>
          </a:ln>
        </p:spPr>
      </p:pic>
      <p:sp>
        <p:nvSpPr>
          <p:cNvPr id="1029" name="Rectangle 118"/>
          <p:cNvSpPr>
            <a:spLocks noChangeArrowheads="1"/>
          </p:cNvSpPr>
          <p:nvPr/>
        </p:nvSpPr>
        <p:spPr bwMode="auto">
          <a:xfrm>
            <a:off x="609600" y="2057400"/>
            <a:ext cx="4488533" cy="1887047"/>
          </a:xfrm>
          <a:prstGeom prst="rect">
            <a:avLst/>
          </a:prstGeom>
          <a:solidFill>
            <a:schemeClr val="accent1">
              <a:alpha val="63136"/>
            </a:schemeClr>
          </a:solidFill>
          <a:ln w="19050">
            <a:solidFill>
              <a:srgbClr val="0033CC"/>
            </a:solidFill>
            <a:miter lim="800000"/>
            <a:headEnd/>
            <a:tailEnd/>
          </a:ln>
        </p:spPr>
        <p:txBody>
          <a:bodyPr wrap="none" anchor="ctr"/>
          <a:lstStyle/>
          <a:p>
            <a:endParaRPr lang="en-US"/>
          </a:p>
        </p:txBody>
      </p:sp>
      <p:pic>
        <p:nvPicPr>
          <p:cNvPr id="1061" name="Picture 70"/>
          <p:cNvPicPr>
            <a:picLocks noChangeAspect="1" noChangeArrowheads="1"/>
          </p:cNvPicPr>
          <p:nvPr/>
        </p:nvPicPr>
        <p:blipFill>
          <a:blip r:embed="rId8" cstate="print"/>
          <a:srcRect b="12827"/>
          <a:stretch>
            <a:fillRect/>
          </a:stretch>
        </p:blipFill>
        <p:spPr bwMode="auto">
          <a:xfrm>
            <a:off x="2992355" y="4287547"/>
            <a:ext cx="1845614" cy="1638658"/>
          </a:xfrm>
          <a:prstGeom prst="rect">
            <a:avLst/>
          </a:prstGeom>
          <a:noFill/>
          <a:ln w="9525">
            <a:noFill/>
            <a:miter lim="800000"/>
            <a:headEnd/>
            <a:tailEnd/>
          </a:ln>
        </p:spPr>
      </p:pic>
      <p:sp>
        <p:nvSpPr>
          <p:cNvPr id="3" name="TextBox 72"/>
          <p:cNvSpPr txBox="1">
            <a:spLocks noChangeArrowheads="1"/>
          </p:cNvSpPr>
          <p:nvPr/>
        </p:nvSpPr>
        <p:spPr bwMode="auto">
          <a:xfrm>
            <a:off x="6877167" y="4724400"/>
            <a:ext cx="2414883" cy="446744"/>
          </a:xfrm>
          <a:prstGeom prst="rect">
            <a:avLst/>
          </a:prstGeom>
          <a:noFill/>
          <a:ln w="9525">
            <a:noFill/>
            <a:miter lim="800000"/>
            <a:headEnd/>
            <a:tailEnd/>
          </a:ln>
        </p:spPr>
        <p:txBody>
          <a:bodyPr lIns="30477" tIns="15238" rIns="30477" bIns="15238">
            <a:spAutoFit/>
          </a:bodyPr>
          <a:lstStyle/>
          <a:p>
            <a:pPr defTabSz="1358900">
              <a:defRPr/>
            </a:pPr>
            <a:r>
              <a:rPr lang="en-US" sz="1200" b="1" dirty="0" err="1">
                <a:effectLst>
                  <a:outerShdw blurRad="38100" dist="38100" dir="2700000" algn="tl">
                    <a:srgbClr val="C0C0C0"/>
                  </a:outerShdw>
                </a:effectLst>
                <a:latin typeface="Arial" charset="0"/>
                <a:cs typeface="Arial" charset="0"/>
              </a:rPr>
              <a:t>Metapopulation</a:t>
            </a:r>
            <a:r>
              <a:rPr lang="en-US" sz="1200" b="1" dirty="0">
                <a:effectLst>
                  <a:outerShdw blurRad="38100" dist="38100" dir="2700000" algn="tl">
                    <a:srgbClr val="C0C0C0"/>
                  </a:outerShdw>
                </a:effectLst>
                <a:latin typeface="Arial" charset="0"/>
                <a:cs typeface="Arial" charset="0"/>
              </a:rPr>
              <a:t> model with dynamic spatial structure</a:t>
            </a:r>
          </a:p>
        </p:txBody>
      </p:sp>
      <p:sp>
        <p:nvSpPr>
          <p:cNvPr id="1065" name="TextBox 115"/>
          <p:cNvSpPr txBox="1">
            <a:spLocks noChangeArrowheads="1"/>
          </p:cNvSpPr>
          <p:nvPr/>
        </p:nvSpPr>
        <p:spPr bwMode="auto">
          <a:xfrm>
            <a:off x="6614680" y="4839007"/>
            <a:ext cx="288736" cy="343099"/>
          </a:xfrm>
          <a:prstGeom prst="rect">
            <a:avLst/>
          </a:prstGeom>
          <a:noFill/>
          <a:ln w="9525">
            <a:noFill/>
            <a:miter lim="800000"/>
            <a:headEnd/>
            <a:tailEnd/>
          </a:ln>
        </p:spPr>
        <p:txBody>
          <a:bodyPr lIns="30477" tIns="15238" rIns="30477" bIns="15238">
            <a:spAutoFit/>
          </a:bodyPr>
          <a:lstStyle/>
          <a:p>
            <a:pPr algn="ctr" defTabSz="1358900"/>
            <a:r>
              <a:rPr lang="en-US" b="1">
                <a:solidFill>
                  <a:srgbClr val="604A7B"/>
                </a:solidFill>
                <a:latin typeface="Calibri" pitchFamily="34" charset="0"/>
              </a:rPr>
              <a:t>6.</a:t>
            </a:r>
          </a:p>
        </p:txBody>
      </p:sp>
      <p:sp>
        <p:nvSpPr>
          <p:cNvPr id="1066" name="AutoShape 97"/>
          <p:cNvSpPr>
            <a:spLocks noChangeArrowheads="1"/>
          </p:cNvSpPr>
          <p:nvPr/>
        </p:nvSpPr>
        <p:spPr bwMode="auto">
          <a:xfrm rot="10777652" flipV="1">
            <a:off x="7312473" y="1675643"/>
            <a:ext cx="393500" cy="837687"/>
          </a:xfrm>
          <a:prstGeom prst="downArrow">
            <a:avLst>
              <a:gd name="adj1" fmla="val 53139"/>
              <a:gd name="adj2" fmla="val 57600"/>
            </a:avLst>
          </a:prstGeom>
          <a:solidFill>
            <a:srgbClr val="7030A0"/>
          </a:solidFill>
          <a:ln w="9525">
            <a:solidFill>
              <a:schemeClr val="tx1"/>
            </a:solidFill>
            <a:miter lim="800000"/>
            <a:headEnd/>
            <a:tailEnd/>
          </a:ln>
        </p:spPr>
        <p:txBody>
          <a:bodyPr vert="eaVert" wrap="none" anchor="ctr"/>
          <a:lstStyle/>
          <a:p>
            <a:endParaRPr lang="en-US"/>
          </a:p>
        </p:txBody>
      </p:sp>
      <p:sp>
        <p:nvSpPr>
          <p:cNvPr id="5" name="TextBox 72"/>
          <p:cNvSpPr txBox="1">
            <a:spLocks noChangeArrowheads="1"/>
          </p:cNvSpPr>
          <p:nvPr/>
        </p:nvSpPr>
        <p:spPr bwMode="auto">
          <a:xfrm>
            <a:off x="1811356" y="3554886"/>
            <a:ext cx="1811162" cy="241242"/>
          </a:xfrm>
          <a:prstGeom prst="rect">
            <a:avLst/>
          </a:prstGeom>
          <a:noFill/>
          <a:ln w="9525">
            <a:noFill/>
            <a:miter lim="800000"/>
            <a:headEnd/>
            <a:tailEnd/>
          </a:ln>
        </p:spPr>
        <p:txBody>
          <a:bodyPr lIns="30477" tIns="15238" rIns="30477" bIns="15238">
            <a:spAutoFit/>
          </a:bodyPr>
          <a:lstStyle/>
          <a:p>
            <a:pPr defTabSz="1358900">
              <a:defRPr/>
            </a:pPr>
            <a:r>
              <a:rPr lang="en-US" sz="1200" b="1">
                <a:effectLst>
                  <a:outerShdw blurRad="38100" dist="38100" dir="2700000" algn="tl">
                    <a:srgbClr val="C0C0C0"/>
                  </a:outerShdw>
                </a:effectLst>
                <a:latin typeface="Arial" charset="0"/>
                <a:cs typeface="Arial" charset="0"/>
              </a:rPr>
              <a:t>Demographic model</a:t>
            </a:r>
          </a:p>
        </p:txBody>
      </p:sp>
      <p:pic>
        <p:nvPicPr>
          <p:cNvPr id="1068" name="Picture 99"/>
          <p:cNvPicPr>
            <a:picLocks noChangeAspect="1" noChangeArrowheads="1"/>
          </p:cNvPicPr>
          <p:nvPr/>
        </p:nvPicPr>
        <p:blipFill>
          <a:blip r:embed="rId9" cstate="print"/>
          <a:srcRect l="5344" t="4521" r="1781" b="25623"/>
          <a:stretch>
            <a:fillRect/>
          </a:stretch>
        </p:blipFill>
        <p:spPr bwMode="auto">
          <a:xfrm>
            <a:off x="674457" y="2143175"/>
            <a:ext cx="1312437" cy="1277689"/>
          </a:xfrm>
          <a:prstGeom prst="rect">
            <a:avLst/>
          </a:prstGeom>
          <a:noFill/>
          <a:ln w="9525">
            <a:noFill/>
            <a:miter lim="800000"/>
            <a:headEnd/>
            <a:tailEnd/>
          </a:ln>
        </p:spPr>
      </p:pic>
      <p:graphicFrame>
        <p:nvGraphicFramePr>
          <p:cNvPr id="1026" name="Object 100"/>
          <p:cNvGraphicFramePr>
            <a:graphicFrameLocks noChangeAspect="1"/>
          </p:cNvGraphicFramePr>
          <p:nvPr/>
        </p:nvGraphicFramePr>
        <p:xfrm>
          <a:off x="2091889" y="2486274"/>
          <a:ext cx="1366575" cy="780909"/>
        </p:xfrm>
        <a:graphic>
          <a:graphicData uri="http://schemas.openxmlformats.org/presentationml/2006/ole">
            <p:oleObj spid="_x0000_s60418" name="Equation" r:id="rId10" imgW="1790640" imgH="939600" progId="Equation.3">
              <p:embed/>
            </p:oleObj>
          </a:graphicData>
        </a:graphic>
      </p:graphicFrame>
      <p:pic>
        <p:nvPicPr>
          <p:cNvPr id="1069" name="Picture 102"/>
          <p:cNvPicPr>
            <a:picLocks noChangeAspect="1" noChangeArrowheads="1"/>
          </p:cNvPicPr>
          <p:nvPr/>
        </p:nvPicPr>
        <p:blipFill>
          <a:blip r:embed="rId11" cstate="print"/>
          <a:srcRect t="1804"/>
          <a:stretch>
            <a:fillRect/>
          </a:stretch>
        </p:blipFill>
        <p:spPr bwMode="auto">
          <a:xfrm>
            <a:off x="3588066" y="2829374"/>
            <a:ext cx="1364934" cy="998920"/>
          </a:xfrm>
          <a:prstGeom prst="rect">
            <a:avLst/>
          </a:prstGeom>
          <a:noFill/>
          <a:ln w="25400">
            <a:noFill/>
            <a:miter lim="800000"/>
            <a:headEnd/>
            <a:tailEnd/>
          </a:ln>
        </p:spPr>
      </p:pic>
      <p:sp>
        <p:nvSpPr>
          <p:cNvPr id="1070" name="Rectangle 103"/>
          <p:cNvSpPr>
            <a:spLocks noChangeArrowheads="1"/>
          </p:cNvSpPr>
          <p:nvPr/>
        </p:nvSpPr>
        <p:spPr bwMode="auto">
          <a:xfrm>
            <a:off x="4409787" y="2829374"/>
            <a:ext cx="277253" cy="69693"/>
          </a:xfrm>
          <a:prstGeom prst="rect">
            <a:avLst/>
          </a:prstGeom>
          <a:solidFill>
            <a:srgbClr val="FFFFFF"/>
          </a:solidFill>
          <a:ln w="9525">
            <a:solidFill>
              <a:srgbClr val="FFFFFF"/>
            </a:solidFill>
            <a:miter lim="800000"/>
            <a:headEnd/>
            <a:tailEnd/>
          </a:ln>
        </p:spPr>
        <p:txBody>
          <a:bodyPr wrap="none" anchor="ctr"/>
          <a:lstStyle/>
          <a:p>
            <a:endParaRPr lang="en-US"/>
          </a:p>
        </p:txBody>
      </p:sp>
      <p:sp>
        <p:nvSpPr>
          <p:cNvPr id="1071" name="TextBox 115"/>
          <p:cNvSpPr txBox="1">
            <a:spLocks noChangeArrowheads="1"/>
          </p:cNvSpPr>
          <p:nvPr/>
        </p:nvSpPr>
        <p:spPr bwMode="auto">
          <a:xfrm>
            <a:off x="1540666" y="3486981"/>
            <a:ext cx="288736" cy="343099"/>
          </a:xfrm>
          <a:prstGeom prst="rect">
            <a:avLst/>
          </a:prstGeom>
          <a:noFill/>
          <a:ln w="9525">
            <a:noFill/>
            <a:miter lim="800000"/>
            <a:headEnd/>
            <a:tailEnd/>
          </a:ln>
        </p:spPr>
        <p:txBody>
          <a:bodyPr lIns="30477" tIns="15238" rIns="30477" bIns="15238">
            <a:spAutoFit/>
          </a:bodyPr>
          <a:lstStyle/>
          <a:p>
            <a:pPr algn="ctr" defTabSz="1358900"/>
            <a:r>
              <a:rPr lang="en-US" b="1">
                <a:solidFill>
                  <a:srgbClr val="604A7B"/>
                </a:solidFill>
                <a:latin typeface="Calibri" pitchFamily="34" charset="0"/>
              </a:rPr>
              <a:t>5.</a:t>
            </a:r>
          </a:p>
        </p:txBody>
      </p:sp>
      <p:sp>
        <p:nvSpPr>
          <p:cNvPr id="7" name="TextBox 72"/>
          <p:cNvSpPr txBox="1">
            <a:spLocks noChangeArrowheads="1"/>
          </p:cNvSpPr>
          <p:nvPr/>
        </p:nvSpPr>
        <p:spPr bwMode="auto">
          <a:xfrm>
            <a:off x="3359837" y="6371161"/>
            <a:ext cx="2519878" cy="241242"/>
          </a:xfrm>
          <a:prstGeom prst="rect">
            <a:avLst/>
          </a:prstGeom>
          <a:noFill/>
          <a:ln w="9525">
            <a:noFill/>
            <a:miter lim="800000"/>
            <a:headEnd/>
            <a:tailEnd/>
          </a:ln>
        </p:spPr>
        <p:txBody>
          <a:bodyPr lIns="30477" tIns="15238" rIns="30477" bIns="15238">
            <a:spAutoFit/>
          </a:bodyPr>
          <a:lstStyle/>
          <a:p>
            <a:pPr defTabSz="1358900">
              <a:defRPr/>
            </a:pPr>
            <a:r>
              <a:rPr lang="en-US" sz="1200" b="1">
                <a:effectLst>
                  <a:outerShdw blurRad="38100" dist="38100" dir="2700000" algn="tl">
                    <a:srgbClr val="C0C0C0"/>
                  </a:outerShdw>
                </a:effectLst>
                <a:latin typeface="Arial" charset="0"/>
                <a:cs typeface="Arial" charset="0"/>
              </a:rPr>
              <a:t>Extinction risk assessment</a:t>
            </a:r>
          </a:p>
        </p:txBody>
      </p:sp>
      <p:sp>
        <p:nvSpPr>
          <p:cNvPr id="1073" name="TextBox 115"/>
          <p:cNvSpPr txBox="1">
            <a:spLocks noChangeArrowheads="1"/>
          </p:cNvSpPr>
          <p:nvPr/>
        </p:nvSpPr>
        <p:spPr bwMode="auto">
          <a:xfrm>
            <a:off x="3149848" y="6317552"/>
            <a:ext cx="288736" cy="343099"/>
          </a:xfrm>
          <a:prstGeom prst="rect">
            <a:avLst/>
          </a:prstGeom>
          <a:noFill/>
          <a:ln w="9525">
            <a:noFill/>
            <a:miter lim="800000"/>
            <a:headEnd/>
            <a:tailEnd/>
          </a:ln>
        </p:spPr>
        <p:txBody>
          <a:bodyPr lIns="30477" tIns="15238" rIns="30477" bIns="15238">
            <a:spAutoFit/>
          </a:bodyPr>
          <a:lstStyle/>
          <a:p>
            <a:pPr algn="ctr" defTabSz="1358900"/>
            <a:r>
              <a:rPr lang="en-US" b="1">
                <a:solidFill>
                  <a:srgbClr val="604A7B"/>
                </a:solidFill>
                <a:latin typeface="Calibri" pitchFamily="34" charset="0"/>
              </a:rPr>
              <a:t>7.</a:t>
            </a:r>
          </a:p>
        </p:txBody>
      </p:sp>
      <p:sp>
        <p:nvSpPr>
          <p:cNvPr id="1074" name="AutoShape 108"/>
          <p:cNvSpPr>
            <a:spLocks noChangeArrowheads="1"/>
          </p:cNvSpPr>
          <p:nvPr/>
        </p:nvSpPr>
        <p:spPr bwMode="auto">
          <a:xfrm rot="5400000">
            <a:off x="2409264" y="5098417"/>
            <a:ext cx="457466" cy="551223"/>
          </a:xfrm>
          <a:prstGeom prst="downArrow">
            <a:avLst>
              <a:gd name="adj1" fmla="val 50000"/>
              <a:gd name="adj2" fmla="val 43489"/>
            </a:avLst>
          </a:prstGeom>
          <a:solidFill>
            <a:srgbClr val="7030A0"/>
          </a:solidFill>
          <a:ln w="9525">
            <a:solidFill>
              <a:schemeClr val="tx1"/>
            </a:solidFill>
            <a:miter lim="800000"/>
            <a:headEnd/>
            <a:tailEnd/>
          </a:ln>
        </p:spPr>
        <p:txBody>
          <a:bodyPr vert="eaVert" wrap="none" anchor="ctr"/>
          <a:lstStyle/>
          <a:p>
            <a:endParaRPr lang="en-US"/>
          </a:p>
        </p:txBody>
      </p:sp>
      <p:sp>
        <p:nvSpPr>
          <p:cNvPr id="10" name="TextBox 72"/>
          <p:cNvSpPr txBox="1">
            <a:spLocks noChangeArrowheads="1"/>
          </p:cNvSpPr>
          <p:nvPr/>
        </p:nvSpPr>
        <p:spPr bwMode="auto">
          <a:xfrm>
            <a:off x="236239" y="6328274"/>
            <a:ext cx="2441132" cy="446744"/>
          </a:xfrm>
          <a:prstGeom prst="rect">
            <a:avLst/>
          </a:prstGeom>
          <a:noFill/>
          <a:ln w="9525">
            <a:noFill/>
            <a:miter lim="800000"/>
            <a:headEnd/>
            <a:tailEnd/>
          </a:ln>
        </p:spPr>
        <p:txBody>
          <a:bodyPr lIns="30477" tIns="15238" rIns="30477" bIns="15238">
            <a:spAutoFit/>
          </a:bodyPr>
          <a:lstStyle/>
          <a:p>
            <a:pPr defTabSz="1358900">
              <a:defRPr/>
            </a:pPr>
            <a:r>
              <a:rPr lang="en-US" sz="1200" b="1">
                <a:effectLst>
                  <a:outerShdw blurRad="38100" dist="38100" dir="2700000" algn="tl">
                    <a:srgbClr val="C0C0C0"/>
                  </a:outerShdw>
                </a:effectLst>
                <a:latin typeface="Arial" charset="0"/>
                <a:cs typeface="Arial" charset="0"/>
              </a:rPr>
              <a:t>Synthesis across species to inform IUCN Red List process</a:t>
            </a:r>
          </a:p>
        </p:txBody>
      </p:sp>
      <p:sp>
        <p:nvSpPr>
          <p:cNvPr id="1076" name="TextBox 115"/>
          <p:cNvSpPr txBox="1">
            <a:spLocks noChangeArrowheads="1"/>
          </p:cNvSpPr>
          <p:nvPr/>
        </p:nvSpPr>
        <p:spPr bwMode="auto">
          <a:xfrm>
            <a:off x="0" y="6260369"/>
            <a:ext cx="288736" cy="343099"/>
          </a:xfrm>
          <a:prstGeom prst="rect">
            <a:avLst/>
          </a:prstGeom>
          <a:noFill/>
          <a:ln w="9525">
            <a:noFill/>
            <a:miter lim="800000"/>
            <a:headEnd/>
            <a:tailEnd/>
          </a:ln>
        </p:spPr>
        <p:txBody>
          <a:bodyPr lIns="30477" tIns="15238" rIns="30477" bIns="15238">
            <a:spAutoFit/>
          </a:bodyPr>
          <a:lstStyle/>
          <a:p>
            <a:pPr algn="ctr" defTabSz="1358900"/>
            <a:r>
              <a:rPr lang="en-US" b="1">
                <a:solidFill>
                  <a:srgbClr val="604A7B"/>
                </a:solidFill>
                <a:latin typeface="Calibri" pitchFamily="34" charset="0"/>
              </a:rPr>
              <a:t>8.</a:t>
            </a:r>
          </a:p>
        </p:txBody>
      </p:sp>
      <p:sp>
        <p:nvSpPr>
          <p:cNvPr id="1077" name="AutoShape 111"/>
          <p:cNvSpPr>
            <a:spLocks noChangeArrowheads="1"/>
          </p:cNvSpPr>
          <p:nvPr/>
        </p:nvSpPr>
        <p:spPr bwMode="auto">
          <a:xfrm rot="10800000">
            <a:off x="6172200" y="5410200"/>
            <a:ext cx="616845" cy="757678"/>
          </a:xfrm>
          <a:custGeom>
            <a:avLst/>
            <a:gdLst>
              <a:gd name="T0" fmla="*/ 417996 w 21600"/>
              <a:gd name="T1" fmla="*/ 0 h 21600"/>
              <a:gd name="T2" fmla="*/ 417996 w 21600"/>
              <a:gd name="T3" fmla="*/ 378868 h 21600"/>
              <a:gd name="T4" fmla="*/ 89452 w 21600"/>
              <a:gd name="T5" fmla="*/ 673100 h 21600"/>
              <a:gd name="T6" fmla="*/ 596900 w 21600"/>
              <a:gd name="T7" fmla="*/ 18943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7030A0"/>
          </a:solidFill>
          <a:ln w="9525">
            <a:solidFill>
              <a:schemeClr val="tx1"/>
            </a:solidFill>
            <a:miter lim="800000"/>
            <a:headEnd/>
            <a:tailEnd/>
          </a:ln>
        </p:spPr>
        <p:txBody>
          <a:bodyPr wrap="none" anchor="ctr"/>
          <a:lstStyle/>
          <a:p>
            <a:endParaRPr lang="en-US"/>
          </a:p>
        </p:txBody>
      </p:sp>
      <p:pic>
        <p:nvPicPr>
          <p:cNvPr id="1079" name="Picture 116" descr="Categories"/>
          <p:cNvPicPr>
            <a:picLocks noChangeAspect="1" noChangeArrowheads="1"/>
          </p:cNvPicPr>
          <p:nvPr/>
        </p:nvPicPr>
        <p:blipFill>
          <a:blip r:embed="rId12" cstate="print"/>
          <a:srcRect l="5000" t="1334" r="3000" b="5333"/>
          <a:stretch>
            <a:fillRect/>
          </a:stretch>
        </p:blipFill>
        <p:spPr bwMode="auto">
          <a:xfrm>
            <a:off x="314985" y="4544871"/>
            <a:ext cx="1962093" cy="1626149"/>
          </a:xfrm>
          <a:prstGeom prst="rect">
            <a:avLst/>
          </a:prstGeom>
          <a:noFill/>
          <a:ln w="9525">
            <a:noFill/>
            <a:miter lim="800000"/>
            <a:headEnd/>
            <a:tailEnd/>
          </a:ln>
        </p:spPr>
      </p:pic>
      <p:pic>
        <p:nvPicPr>
          <p:cNvPr id="1080" name="Picture 117"/>
          <p:cNvPicPr>
            <a:picLocks noChangeAspect="1" noChangeArrowheads="1"/>
          </p:cNvPicPr>
          <p:nvPr/>
        </p:nvPicPr>
        <p:blipFill>
          <a:blip r:embed="rId13" cstate="print"/>
          <a:srcRect/>
          <a:stretch>
            <a:fillRect/>
          </a:stretch>
        </p:blipFill>
        <p:spPr bwMode="auto">
          <a:xfrm>
            <a:off x="314985" y="4544871"/>
            <a:ext cx="446228" cy="439596"/>
          </a:xfrm>
          <a:prstGeom prst="rect">
            <a:avLst/>
          </a:prstGeom>
          <a:noFill/>
          <a:ln w="9525">
            <a:noFill/>
            <a:miter lim="800000"/>
            <a:headEnd/>
            <a:tailEnd/>
          </a:ln>
        </p:spPr>
      </p:pic>
      <p:pic>
        <p:nvPicPr>
          <p:cNvPr id="1083" name="Picture 123"/>
          <p:cNvPicPr>
            <a:picLocks noChangeAspect="1" noChangeArrowheads="1"/>
          </p:cNvPicPr>
          <p:nvPr/>
        </p:nvPicPr>
        <p:blipFill>
          <a:blip r:embed="rId14" cstate="print"/>
          <a:srcRect/>
          <a:stretch>
            <a:fillRect/>
          </a:stretch>
        </p:blipFill>
        <p:spPr bwMode="auto">
          <a:xfrm>
            <a:off x="7140575" y="6373730"/>
            <a:ext cx="629970" cy="484270"/>
          </a:xfrm>
          <a:prstGeom prst="rect">
            <a:avLst/>
          </a:prstGeom>
          <a:noFill/>
          <a:ln w="9525">
            <a:solidFill>
              <a:srgbClr val="CC0000"/>
            </a:solidFill>
            <a:miter lim="800000"/>
            <a:headEnd/>
            <a:tailEnd/>
          </a:ln>
        </p:spPr>
      </p:pic>
      <p:pic>
        <p:nvPicPr>
          <p:cNvPr id="1084" name="Picture 124" descr="BIF_logo_2011"/>
          <p:cNvPicPr>
            <a:picLocks noChangeAspect="1" noChangeArrowheads="1"/>
          </p:cNvPicPr>
          <p:nvPr/>
        </p:nvPicPr>
        <p:blipFill>
          <a:blip r:embed="rId15" cstate="print"/>
          <a:srcRect l="-1877" t="-5859" r="-1877" b="-5859"/>
          <a:stretch>
            <a:fillRect/>
          </a:stretch>
        </p:blipFill>
        <p:spPr bwMode="auto">
          <a:xfrm>
            <a:off x="7826375" y="6443421"/>
            <a:ext cx="1102447" cy="414579"/>
          </a:xfrm>
          <a:prstGeom prst="rect">
            <a:avLst/>
          </a:prstGeom>
          <a:noFill/>
          <a:ln w="9525">
            <a:solidFill>
              <a:schemeClr val="accent2"/>
            </a:solidFill>
            <a:miter lim="800000"/>
            <a:headEnd/>
            <a:tailEnd/>
          </a:ln>
        </p:spPr>
      </p:pic>
      <p:sp>
        <p:nvSpPr>
          <p:cNvPr id="106" name="TextBox 105"/>
          <p:cNvSpPr txBox="1"/>
          <p:nvPr/>
        </p:nvSpPr>
        <p:spPr>
          <a:xfrm>
            <a:off x="381000" y="762000"/>
            <a:ext cx="1524000" cy="646331"/>
          </a:xfrm>
          <a:prstGeom prst="rect">
            <a:avLst/>
          </a:prstGeom>
          <a:noFill/>
        </p:spPr>
        <p:txBody>
          <a:bodyPr wrap="square" rtlCol="0">
            <a:spAutoFit/>
          </a:bodyPr>
          <a:lstStyle/>
          <a:p>
            <a:r>
              <a:rPr lang="en-US" noProof="1" smtClean="0">
                <a:latin typeface="+mj-lt"/>
              </a:rPr>
              <a:t>Akçakaya </a:t>
            </a:r>
            <a:r>
              <a:rPr lang="en-US" dirty="0" smtClean="0">
                <a:latin typeface="+mj-lt"/>
              </a:rPr>
              <a:t>&amp; Pearson</a:t>
            </a:r>
            <a:endParaRPr lang="en-US" dirty="0">
              <a:latin typeface="+mj-lt"/>
            </a:endParaRPr>
          </a:p>
        </p:txBody>
      </p:sp>
      <p:sp>
        <p:nvSpPr>
          <p:cNvPr id="1028" name="AutoShape 114"/>
          <p:cNvSpPr>
            <a:spLocks noChangeArrowheads="1"/>
          </p:cNvSpPr>
          <p:nvPr/>
        </p:nvSpPr>
        <p:spPr bwMode="auto">
          <a:xfrm rot="18300635">
            <a:off x="4893594" y="2062159"/>
            <a:ext cx="321275" cy="952495"/>
          </a:xfrm>
          <a:prstGeom prst="downArrow">
            <a:avLst>
              <a:gd name="adj1" fmla="val 50000"/>
              <a:gd name="adj2" fmla="val 80765"/>
            </a:avLst>
          </a:prstGeom>
          <a:solidFill>
            <a:srgbClr val="7030A0"/>
          </a:solidFill>
          <a:ln w="9525">
            <a:solidFill>
              <a:schemeClr val="tx1">
                <a:lumMod val="85000"/>
                <a:lumOff val="15000"/>
              </a:schemeClr>
            </a:solidFill>
            <a:miter lim="800000"/>
            <a:headEnd/>
            <a:tailEnd/>
          </a:ln>
        </p:spPr>
        <p:txBody>
          <a:bodyPr vert="eaVert" wrap="none" anchor="ctr"/>
          <a:lstStyle/>
          <a:p>
            <a:endParaRPr lang="en-US"/>
          </a:p>
        </p:txBody>
      </p:sp>
      <p:sp>
        <p:nvSpPr>
          <p:cNvPr id="98" name="Rectangle 97"/>
          <p:cNvSpPr/>
          <p:nvPr/>
        </p:nvSpPr>
        <p:spPr>
          <a:xfrm>
            <a:off x="685800" y="990600"/>
            <a:ext cx="8153400" cy="563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71"/>
          <p:cNvGrpSpPr>
            <a:grpSpLocks/>
          </p:cNvGrpSpPr>
          <p:nvPr/>
        </p:nvGrpSpPr>
        <p:grpSpPr bwMode="auto">
          <a:xfrm>
            <a:off x="1219200" y="1295400"/>
            <a:ext cx="7543800" cy="5181600"/>
            <a:chOff x="6096" y="4225"/>
            <a:chExt cx="2640" cy="1703"/>
          </a:xfrm>
        </p:grpSpPr>
        <p:pic>
          <p:nvPicPr>
            <p:cNvPr id="1098" name="Picture 72"/>
            <p:cNvPicPr>
              <a:picLocks noChangeAspect="1" noChangeArrowheads="1"/>
            </p:cNvPicPr>
            <p:nvPr/>
          </p:nvPicPr>
          <p:blipFill>
            <a:blip r:embed="rId16" cstate="print"/>
            <a:srcRect b="12827"/>
            <a:stretch>
              <a:fillRect/>
            </a:stretch>
          </p:blipFill>
          <p:spPr bwMode="auto">
            <a:xfrm>
              <a:off x="7512" y="4225"/>
              <a:ext cx="1149" cy="1367"/>
            </a:xfrm>
            <a:prstGeom prst="rect">
              <a:avLst/>
            </a:prstGeom>
            <a:noFill/>
            <a:ln w="9525">
              <a:noFill/>
              <a:miter lim="800000"/>
              <a:headEnd/>
              <a:tailEnd/>
            </a:ln>
          </p:spPr>
        </p:pic>
        <p:pic>
          <p:nvPicPr>
            <p:cNvPr id="1099" name="Picture 73"/>
            <p:cNvPicPr>
              <a:picLocks noChangeAspect="1" noChangeArrowheads="1"/>
            </p:cNvPicPr>
            <p:nvPr/>
          </p:nvPicPr>
          <p:blipFill>
            <a:blip r:embed="rId16" cstate="print"/>
            <a:srcRect b="12827"/>
            <a:stretch>
              <a:fillRect/>
            </a:stretch>
          </p:blipFill>
          <p:spPr bwMode="auto">
            <a:xfrm>
              <a:off x="6552" y="4297"/>
              <a:ext cx="1149" cy="1367"/>
            </a:xfrm>
            <a:prstGeom prst="rect">
              <a:avLst/>
            </a:prstGeom>
            <a:noFill/>
            <a:ln w="9525">
              <a:noFill/>
              <a:miter lim="800000"/>
              <a:headEnd/>
              <a:tailEnd/>
            </a:ln>
          </p:spPr>
        </p:pic>
        <p:pic>
          <p:nvPicPr>
            <p:cNvPr id="1100" name="Picture 74"/>
            <p:cNvPicPr>
              <a:picLocks noChangeAspect="1" noChangeArrowheads="1"/>
            </p:cNvPicPr>
            <p:nvPr/>
          </p:nvPicPr>
          <p:blipFill>
            <a:blip r:embed="rId16" cstate="print"/>
            <a:srcRect b="12827"/>
            <a:stretch>
              <a:fillRect/>
            </a:stretch>
          </p:blipFill>
          <p:spPr bwMode="auto">
            <a:xfrm>
              <a:off x="6461" y="4350"/>
              <a:ext cx="1149" cy="1367"/>
            </a:xfrm>
            <a:prstGeom prst="rect">
              <a:avLst/>
            </a:prstGeom>
            <a:noFill/>
            <a:ln w="9525">
              <a:noFill/>
              <a:miter lim="800000"/>
              <a:headEnd/>
              <a:tailEnd/>
            </a:ln>
          </p:spPr>
        </p:pic>
        <p:pic>
          <p:nvPicPr>
            <p:cNvPr id="1101" name="Picture 75"/>
            <p:cNvPicPr>
              <a:picLocks noChangeAspect="1" noChangeArrowheads="1"/>
            </p:cNvPicPr>
            <p:nvPr/>
          </p:nvPicPr>
          <p:blipFill>
            <a:blip r:embed="rId16" cstate="print"/>
            <a:srcRect b="12827"/>
            <a:stretch>
              <a:fillRect/>
            </a:stretch>
          </p:blipFill>
          <p:spPr bwMode="auto">
            <a:xfrm>
              <a:off x="6370" y="4403"/>
              <a:ext cx="1149" cy="1367"/>
            </a:xfrm>
            <a:prstGeom prst="rect">
              <a:avLst/>
            </a:prstGeom>
            <a:noFill/>
            <a:ln w="9525">
              <a:noFill/>
              <a:miter lim="800000"/>
              <a:headEnd/>
              <a:tailEnd/>
            </a:ln>
          </p:spPr>
        </p:pic>
        <p:pic>
          <p:nvPicPr>
            <p:cNvPr id="1102" name="Picture 76"/>
            <p:cNvPicPr>
              <a:picLocks noChangeAspect="1" noChangeArrowheads="1"/>
            </p:cNvPicPr>
            <p:nvPr/>
          </p:nvPicPr>
          <p:blipFill>
            <a:blip r:embed="rId16" cstate="print"/>
            <a:srcRect b="12827"/>
            <a:stretch>
              <a:fillRect/>
            </a:stretch>
          </p:blipFill>
          <p:spPr bwMode="auto">
            <a:xfrm>
              <a:off x="6279" y="4456"/>
              <a:ext cx="1149" cy="1367"/>
            </a:xfrm>
            <a:prstGeom prst="rect">
              <a:avLst/>
            </a:prstGeom>
            <a:noFill/>
            <a:ln w="9525">
              <a:noFill/>
              <a:miter lim="800000"/>
              <a:headEnd/>
              <a:tailEnd/>
            </a:ln>
          </p:spPr>
        </p:pic>
        <p:pic>
          <p:nvPicPr>
            <p:cNvPr id="1103" name="Picture 77"/>
            <p:cNvPicPr>
              <a:picLocks noChangeAspect="1" noChangeArrowheads="1"/>
            </p:cNvPicPr>
            <p:nvPr/>
          </p:nvPicPr>
          <p:blipFill>
            <a:blip r:embed="rId16" cstate="print"/>
            <a:srcRect b="12827"/>
            <a:stretch>
              <a:fillRect/>
            </a:stretch>
          </p:blipFill>
          <p:spPr bwMode="auto">
            <a:xfrm>
              <a:off x="6188" y="4509"/>
              <a:ext cx="1149" cy="1367"/>
            </a:xfrm>
            <a:prstGeom prst="rect">
              <a:avLst/>
            </a:prstGeom>
            <a:noFill/>
            <a:ln w="9525">
              <a:noFill/>
              <a:miter lim="800000"/>
              <a:headEnd/>
              <a:tailEnd/>
            </a:ln>
          </p:spPr>
        </p:pic>
        <p:pic>
          <p:nvPicPr>
            <p:cNvPr id="1104" name="Picture 78"/>
            <p:cNvPicPr>
              <a:picLocks noChangeAspect="1" noChangeArrowheads="1"/>
            </p:cNvPicPr>
            <p:nvPr/>
          </p:nvPicPr>
          <p:blipFill>
            <a:blip r:embed="rId17" cstate="print"/>
            <a:srcRect b="12827"/>
            <a:stretch>
              <a:fillRect/>
            </a:stretch>
          </p:blipFill>
          <p:spPr bwMode="auto">
            <a:xfrm>
              <a:off x="6096" y="4561"/>
              <a:ext cx="1149" cy="1367"/>
            </a:xfrm>
            <a:prstGeom prst="rect">
              <a:avLst/>
            </a:prstGeom>
            <a:noFill/>
            <a:ln w="9525">
              <a:noFill/>
              <a:miter lim="800000"/>
              <a:headEnd/>
              <a:tailEnd/>
            </a:ln>
          </p:spPr>
        </p:pic>
        <p:sp>
          <p:nvSpPr>
            <p:cNvPr id="1105" name="Text Box 79"/>
            <p:cNvSpPr txBox="1">
              <a:spLocks noChangeArrowheads="1"/>
            </p:cNvSpPr>
            <p:nvPr/>
          </p:nvSpPr>
          <p:spPr bwMode="auto">
            <a:xfrm>
              <a:off x="6853" y="4736"/>
              <a:ext cx="413" cy="173"/>
            </a:xfrm>
            <a:prstGeom prst="rect">
              <a:avLst/>
            </a:prstGeom>
            <a:noFill/>
            <a:ln w="9525">
              <a:noFill/>
              <a:miter lim="800000"/>
              <a:headEnd/>
              <a:tailEnd/>
            </a:ln>
          </p:spPr>
          <p:txBody>
            <a:bodyPr lIns="30477" tIns="15238" rIns="30477" bIns="15238">
              <a:spAutoFit/>
            </a:bodyPr>
            <a:lstStyle/>
            <a:p>
              <a:pPr defTabSz="352425"/>
              <a:r>
                <a:rPr lang="en-US" sz="1000" b="1">
                  <a:solidFill>
                    <a:srgbClr val="CC0000"/>
                  </a:solidFill>
                </a:rPr>
                <a:t>2010</a:t>
              </a:r>
            </a:p>
          </p:txBody>
        </p:sp>
        <p:sp>
          <p:nvSpPr>
            <p:cNvPr id="1106" name="Text Box 80"/>
            <p:cNvSpPr txBox="1">
              <a:spLocks noChangeArrowheads="1"/>
            </p:cNvSpPr>
            <p:nvPr/>
          </p:nvSpPr>
          <p:spPr bwMode="auto">
            <a:xfrm>
              <a:off x="8323" y="4393"/>
              <a:ext cx="413" cy="173"/>
            </a:xfrm>
            <a:prstGeom prst="rect">
              <a:avLst/>
            </a:prstGeom>
            <a:noFill/>
            <a:ln w="9525">
              <a:noFill/>
              <a:miter lim="800000"/>
              <a:headEnd/>
              <a:tailEnd/>
            </a:ln>
          </p:spPr>
          <p:txBody>
            <a:bodyPr lIns="30477" tIns="15238" rIns="30477" bIns="15238">
              <a:spAutoFit/>
            </a:bodyPr>
            <a:lstStyle/>
            <a:p>
              <a:pPr defTabSz="352425"/>
              <a:r>
                <a:rPr lang="en-US" sz="1000" b="1">
                  <a:solidFill>
                    <a:srgbClr val="CC0000"/>
                  </a:solidFill>
                </a:rPr>
                <a:t>2100</a:t>
              </a: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0" y="4114800"/>
            <a:ext cx="6477000" cy="27432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a:spLocks noChangeArrowheads="1"/>
          </p:cNvSpPr>
          <p:nvPr/>
        </p:nvSpPr>
        <p:spPr bwMode="auto">
          <a:xfrm>
            <a:off x="0" y="-11113"/>
            <a:ext cx="9144000" cy="637097"/>
          </a:xfrm>
          <a:prstGeom prst="rect">
            <a:avLst/>
          </a:prstGeom>
          <a:solidFill>
            <a:schemeClr val="bg1"/>
          </a:solidFill>
          <a:ln w="9525" algn="ctr">
            <a:noFill/>
            <a:miter lim="800000"/>
            <a:headEnd/>
            <a:tailEnd/>
          </a:ln>
          <a:effectLst>
            <a:outerShdw dist="20000" dir="5400000" rotWithShape="0">
              <a:srgbClr val="000000">
                <a:alpha val="37999"/>
              </a:srgbClr>
            </a:outerShdw>
          </a:effectLst>
        </p:spPr>
        <p:txBody>
          <a:bodyPr lIns="30477" tIns="109728" rIns="30477" bIns="109728">
            <a:spAutoFit/>
          </a:bodyPr>
          <a:lstStyle/>
          <a:p>
            <a:pPr algn="ctr" defTabSz="1358900">
              <a:spcBef>
                <a:spcPct val="20000"/>
              </a:spcBef>
              <a:spcAft>
                <a:spcPct val="20000"/>
              </a:spcAft>
              <a:defRPr/>
            </a:pPr>
            <a:r>
              <a:rPr lang="en-US" sz="2700" dirty="0">
                <a:latin typeface="Arial" charset="0"/>
                <a:cs typeface="Arial" charset="0"/>
              </a:rPr>
              <a:t>Predicting Extinction Risks under Climate Change</a:t>
            </a:r>
          </a:p>
        </p:txBody>
      </p:sp>
      <p:grpSp>
        <p:nvGrpSpPr>
          <p:cNvPr id="2" name="Group 103"/>
          <p:cNvGrpSpPr/>
          <p:nvPr/>
        </p:nvGrpSpPr>
        <p:grpSpPr>
          <a:xfrm>
            <a:off x="2667000" y="685800"/>
            <a:ext cx="5809641" cy="823380"/>
            <a:chOff x="304800" y="685800"/>
            <a:chExt cx="8382000" cy="1600200"/>
          </a:xfrm>
        </p:grpSpPr>
        <p:grpSp>
          <p:nvGrpSpPr>
            <p:cNvPr id="4" name="Group 16"/>
            <p:cNvGrpSpPr>
              <a:grpSpLocks/>
            </p:cNvGrpSpPr>
            <p:nvPr/>
          </p:nvGrpSpPr>
          <p:grpSpPr bwMode="auto">
            <a:xfrm>
              <a:off x="304800" y="781050"/>
              <a:ext cx="950913" cy="1200150"/>
              <a:chOff x="816" y="6048"/>
              <a:chExt cx="1796" cy="2269"/>
            </a:xfrm>
          </p:grpSpPr>
          <p:pic>
            <p:nvPicPr>
              <p:cNvPr id="1107" name="Picture 17" descr="USA_blank_map"/>
              <p:cNvPicPr>
                <a:picLocks noChangeAspect="1" noChangeArrowheads="1"/>
              </p:cNvPicPr>
              <p:nvPr/>
            </p:nvPicPr>
            <p:blipFill>
              <a:blip r:embed="rId4" cstate="print"/>
              <a:srcRect t="7967" r="76617" b="49786"/>
              <a:stretch>
                <a:fillRect/>
              </a:stretch>
            </p:blipFill>
            <p:spPr bwMode="auto">
              <a:xfrm>
                <a:off x="816" y="6048"/>
                <a:ext cx="1796" cy="2269"/>
              </a:xfrm>
              <a:prstGeom prst="rect">
                <a:avLst/>
              </a:prstGeom>
              <a:noFill/>
              <a:ln w="9525">
                <a:solidFill>
                  <a:schemeClr val="tx1"/>
                </a:solidFill>
                <a:miter lim="800000"/>
                <a:headEnd/>
                <a:tailEnd/>
              </a:ln>
            </p:spPr>
          </p:pic>
          <p:sp>
            <p:nvSpPr>
              <p:cNvPr id="1108" name="AutoShape 18"/>
              <p:cNvSpPr>
                <a:spLocks noChangeAspect="1" noChangeArrowheads="1"/>
              </p:cNvSpPr>
              <p:nvPr/>
            </p:nvSpPr>
            <p:spPr bwMode="auto">
              <a:xfrm>
                <a:off x="1248" y="76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09" name="AutoShape 19"/>
              <p:cNvSpPr>
                <a:spLocks noChangeAspect="1" noChangeArrowheads="1"/>
              </p:cNvSpPr>
              <p:nvPr/>
            </p:nvSpPr>
            <p:spPr bwMode="auto">
              <a:xfrm>
                <a:off x="1392" y="7488"/>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0" name="AutoShape 20"/>
              <p:cNvSpPr>
                <a:spLocks noChangeAspect="1" noChangeArrowheads="1"/>
              </p:cNvSpPr>
              <p:nvPr/>
            </p:nvSpPr>
            <p:spPr bwMode="auto">
              <a:xfrm>
                <a:off x="1200" y="7584"/>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1" name="AutoShape 21"/>
              <p:cNvSpPr>
                <a:spLocks noChangeAspect="1" noChangeArrowheads="1"/>
              </p:cNvSpPr>
              <p:nvPr/>
            </p:nvSpPr>
            <p:spPr bwMode="auto">
              <a:xfrm>
                <a:off x="1392" y="7392"/>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2" name="AutoShape 22"/>
              <p:cNvSpPr>
                <a:spLocks noChangeAspect="1" noChangeArrowheads="1"/>
              </p:cNvSpPr>
              <p:nvPr/>
            </p:nvSpPr>
            <p:spPr bwMode="auto">
              <a:xfrm>
                <a:off x="1200" y="7536"/>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3" name="AutoShape 23"/>
              <p:cNvSpPr>
                <a:spLocks noChangeAspect="1" noChangeArrowheads="1"/>
              </p:cNvSpPr>
              <p:nvPr/>
            </p:nvSpPr>
            <p:spPr bwMode="auto">
              <a:xfrm>
                <a:off x="1344" y="7584"/>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4" name="AutoShape 24"/>
              <p:cNvSpPr>
                <a:spLocks noChangeAspect="1" noChangeArrowheads="1"/>
              </p:cNvSpPr>
              <p:nvPr/>
            </p:nvSpPr>
            <p:spPr bwMode="auto">
              <a:xfrm>
                <a:off x="1200" y="744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5" name="AutoShape 25"/>
              <p:cNvSpPr>
                <a:spLocks noChangeAspect="1" noChangeArrowheads="1"/>
              </p:cNvSpPr>
              <p:nvPr/>
            </p:nvSpPr>
            <p:spPr bwMode="auto">
              <a:xfrm>
                <a:off x="1152" y="76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6" name="AutoShape 26"/>
              <p:cNvSpPr>
                <a:spLocks noChangeAspect="1" noChangeArrowheads="1"/>
              </p:cNvSpPr>
              <p:nvPr/>
            </p:nvSpPr>
            <p:spPr bwMode="auto">
              <a:xfrm>
                <a:off x="1334" y="74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7" name="AutoShape 27"/>
              <p:cNvSpPr>
                <a:spLocks noChangeAspect="1" noChangeArrowheads="1"/>
              </p:cNvSpPr>
              <p:nvPr/>
            </p:nvSpPr>
            <p:spPr bwMode="auto">
              <a:xfrm>
                <a:off x="1478" y="7288"/>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8" name="AutoShape 28"/>
              <p:cNvSpPr>
                <a:spLocks noChangeAspect="1" noChangeArrowheads="1"/>
              </p:cNvSpPr>
              <p:nvPr/>
            </p:nvSpPr>
            <p:spPr bwMode="auto">
              <a:xfrm>
                <a:off x="1200" y="7344"/>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19" name="AutoShape 29"/>
              <p:cNvSpPr>
                <a:spLocks noChangeAspect="1" noChangeArrowheads="1"/>
              </p:cNvSpPr>
              <p:nvPr/>
            </p:nvSpPr>
            <p:spPr bwMode="auto">
              <a:xfrm>
                <a:off x="1392" y="7296"/>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0" name="AutoShape 30"/>
              <p:cNvSpPr>
                <a:spLocks noChangeAspect="1" noChangeArrowheads="1"/>
              </p:cNvSpPr>
              <p:nvPr/>
            </p:nvSpPr>
            <p:spPr bwMode="auto">
              <a:xfrm>
                <a:off x="1200" y="7296"/>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1" name="AutoShape 31"/>
              <p:cNvSpPr>
                <a:spLocks noChangeAspect="1" noChangeArrowheads="1"/>
              </p:cNvSpPr>
              <p:nvPr/>
            </p:nvSpPr>
            <p:spPr bwMode="auto">
              <a:xfrm>
                <a:off x="1440" y="7392"/>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2" name="AutoShape 32"/>
              <p:cNvSpPr>
                <a:spLocks noChangeAspect="1" noChangeArrowheads="1"/>
              </p:cNvSpPr>
              <p:nvPr/>
            </p:nvSpPr>
            <p:spPr bwMode="auto">
              <a:xfrm>
                <a:off x="1200" y="7248"/>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3" name="AutoShape 33"/>
              <p:cNvSpPr>
                <a:spLocks noChangeAspect="1" noChangeArrowheads="1"/>
              </p:cNvSpPr>
              <p:nvPr/>
            </p:nvSpPr>
            <p:spPr bwMode="auto">
              <a:xfrm>
                <a:off x="1238" y="74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4" name="AutoShape 34"/>
              <p:cNvSpPr>
                <a:spLocks noChangeAspect="1" noChangeArrowheads="1"/>
              </p:cNvSpPr>
              <p:nvPr/>
            </p:nvSpPr>
            <p:spPr bwMode="auto">
              <a:xfrm>
                <a:off x="1248" y="7632"/>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5" name="AutoShape 35"/>
              <p:cNvSpPr>
                <a:spLocks noChangeAspect="1" noChangeArrowheads="1"/>
              </p:cNvSpPr>
              <p:nvPr/>
            </p:nvSpPr>
            <p:spPr bwMode="auto">
              <a:xfrm>
                <a:off x="1344" y="7680"/>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6" name="AutoShape 36"/>
              <p:cNvSpPr>
                <a:spLocks noChangeAspect="1" noChangeArrowheads="1"/>
              </p:cNvSpPr>
              <p:nvPr/>
            </p:nvSpPr>
            <p:spPr bwMode="auto">
              <a:xfrm>
                <a:off x="1296" y="7056"/>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sp>
            <p:nvSpPr>
              <p:cNvPr id="1127" name="AutoShape 37"/>
              <p:cNvSpPr>
                <a:spLocks noChangeAspect="1" noChangeArrowheads="1"/>
              </p:cNvSpPr>
              <p:nvPr/>
            </p:nvSpPr>
            <p:spPr bwMode="auto">
              <a:xfrm>
                <a:off x="1536" y="7104"/>
                <a:ext cx="58" cy="56"/>
              </a:xfrm>
              <a:prstGeom prst="diamond">
                <a:avLst/>
              </a:prstGeom>
              <a:solidFill>
                <a:srgbClr val="FF0000"/>
              </a:solidFill>
              <a:ln w="12700">
                <a:solidFill>
                  <a:schemeClr val="tx1"/>
                </a:solidFill>
                <a:miter lim="800000"/>
                <a:headEnd/>
                <a:tailEnd/>
              </a:ln>
            </p:spPr>
            <p:txBody>
              <a:bodyPr wrap="none" anchor="ctr"/>
              <a:lstStyle/>
              <a:p>
                <a:endParaRPr lang="en-US"/>
              </a:p>
            </p:txBody>
          </p:sp>
        </p:grpSp>
        <p:sp>
          <p:nvSpPr>
            <p:cNvPr id="1031" name="Rectangle 80"/>
            <p:cNvSpPr>
              <a:spLocks noChangeArrowheads="1"/>
            </p:cNvSpPr>
            <p:nvPr/>
          </p:nvSpPr>
          <p:spPr bwMode="auto">
            <a:xfrm>
              <a:off x="2057400" y="711200"/>
              <a:ext cx="1143000" cy="1193800"/>
            </a:xfrm>
            <a:prstGeom prst="rect">
              <a:avLst/>
            </a:prstGeom>
            <a:solidFill>
              <a:srgbClr val="FFFFFF"/>
            </a:solidFill>
            <a:ln w="25400" algn="ctr">
              <a:solidFill>
                <a:srgbClr val="BFBFBF"/>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46" name="Freeform 45"/>
            <p:cNvSpPr/>
            <p:nvPr/>
          </p:nvSpPr>
          <p:spPr>
            <a:xfrm>
              <a:off x="2082800" y="1093788"/>
              <a:ext cx="1058863" cy="96837"/>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6"/>
            </a:lnRef>
            <a:fillRef idx="2">
              <a:schemeClr val="accent6"/>
            </a:fillRef>
            <a:effectRef idx="1">
              <a:schemeClr val="accent6"/>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48" name="Freeform 47"/>
            <p:cNvSpPr/>
            <p:nvPr/>
          </p:nvSpPr>
          <p:spPr>
            <a:xfrm>
              <a:off x="2082800" y="968375"/>
              <a:ext cx="1058863"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5"/>
            </a:lnRef>
            <a:fillRef idx="2">
              <a:schemeClr val="accent5"/>
            </a:fillRef>
            <a:effectRef idx="1">
              <a:schemeClr val="accent5"/>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49" name="Freeform 48"/>
            <p:cNvSpPr/>
            <p:nvPr/>
          </p:nvSpPr>
          <p:spPr>
            <a:xfrm>
              <a:off x="2082800" y="842963"/>
              <a:ext cx="1058863" cy="96837"/>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4"/>
            </a:lnRef>
            <a:fillRef idx="2">
              <a:schemeClr val="accent4"/>
            </a:fillRef>
            <a:effectRef idx="1">
              <a:schemeClr val="accent4"/>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036" name="TextBox 50"/>
            <p:cNvSpPr txBox="1">
              <a:spLocks noChangeArrowheads="1"/>
            </p:cNvSpPr>
            <p:nvPr/>
          </p:nvSpPr>
          <p:spPr bwMode="auto">
            <a:xfrm>
              <a:off x="2159000" y="685800"/>
              <a:ext cx="911225" cy="184150"/>
            </a:xfrm>
            <a:prstGeom prst="rect">
              <a:avLst/>
            </a:prstGeom>
            <a:noFill/>
            <a:ln w="9525">
              <a:noFill/>
              <a:miter lim="800000"/>
              <a:headEnd/>
              <a:tailEnd/>
            </a:ln>
          </p:spPr>
          <p:txBody>
            <a:bodyPr lIns="30477" tIns="15238" rIns="30477" bIns="15238">
              <a:spAutoFit/>
            </a:bodyPr>
            <a:lstStyle/>
            <a:p>
              <a:pPr algn="ctr" defTabSz="1358900"/>
              <a:r>
                <a:rPr lang="en-US" sz="1000" b="1" u="sng">
                  <a:latin typeface="Calibri" pitchFamily="34" charset="0"/>
                </a:rPr>
                <a:t>Dynamic layers</a:t>
              </a:r>
              <a:endParaRPr lang="en-US" sz="1000" b="1">
                <a:latin typeface="Calibri" pitchFamily="34" charset="0"/>
              </a:endParaRPr>
            </a:p>
          </p:txBody>
        </p:sp>
        <p:sp>
          <p:nvSpPr>
            <p:cNvPr id="1037" name="Right Arrow 51"/>
            <p:cNvSpPr>
              <a:spLocks noChangeArrowheads="1"/>
            </p:cNvSpPr>
            <p:nvPr/>
          </p:nvSpPr>
          <p:spPr bwMode="auto">
            <a:xfrm>
              <a:off x="3149600" y="939800"/>
              <a:ext cx="155575" cy="195263"/>
            </a:xfrm>
            <a:prstGeom prst="rightArrow">
              <a:avLst>
                <a:gd name="adj1" fmla="val 50000"/>
                <a:gd name="adj2" fmla="val 50000"/>
              </a:avLst>
            </a:prstGeom>
            <a:solidFill>
              <a:schemeClr val="accent1"/>
            </a:solidFill>
            <a:ln w="25400" algn="ctr">
              <a:solidFill>
                <a:srgbClr val="385D8A"/>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53" name="Freeform 52"/>
            <p:cNvSpPr/>
            <p:nvPr/>
          </p:nvSpPr>
          <p:spPr>
            <a:xfrm>
              <a:off x="2112963" y="1749425"/>
              <a:ext cx="1058862"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3"/>
            </a:lnRef>
            <a:fillRef idx="2">
              <a:schemeClr val="accent3"/>
            </a:fillRef>
            <a:effectRef idx="1">
              <a:schemeClr val="accent3"/>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54" name="Freeform 53"/>
            <p:cNvSpPr/>
            <p:nvPr/>
          </p:nvSpPr>
          <p:spPr>
            <a:xfrm>
              <a:off x="2112963" y="1625600"/>
              <a:ext cx="1058862"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dk1"/>
            </a:lnRef>
            <a:fillRef idx="2">
              <a:schemeClr val="dk1"/>
            </a:fillRef>
            <a:effectRef idx="1">
              <a:schemeClr val="dk1"/>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55" name="Freeform 54"/>
            <p:cNvSpPr/>
            <p:nvPr/>
          </p:nvSpPr>
          <p:spPr>
            <a:xfrm>
              <a:off x="2112963" y="1500188"/>
              <a:ext cx="1058862" cy="96837"/>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2"/>
            </a:lnRef>
            <a:fillRef idx="2">
              <a:schemeClr val="accent2"/>
            </a:fillRef>
            <a:effectRef idx="1">
              <a:schemeClr val="accent2"/>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041" name="Rectangle 55"/>
            <p:cNvSpPr>
              <a:spLocks noChangeArrowheads="1"/>
            </p:cNvSpPr>
            <p:nvPr/>
          </p:nvSpPr>
          <p:spPr bwMode="auto">
            <a:xfrm>
              <a:off x="3327400" y="685800"/>
              <a:ext cx="608012" cy="592364"/>
            </a:xfrm>
            <a:prstGeom prst="rect">
              <a:avLst/>
            </a:prstGeom>
            <a:solidFill>
              <a:schemeClr val="tx1"/>
            </a:solidFill>
            <a:ln w="25400" algn="ctr">
              <a:solidFill>
                <a:srgbClr val="000000"/>
              </a:solidFill>
              <a:miter lim="800000"/>
              <a:headEnd/>
              <a:tailEnd/>
            </a:ln>
          </p:spPr>
          <p:txBody>
            <a:bodyPr lIns="30477" tIns="15238" rIns="30477" bIns="15238" anchor="ctr"/>
            <a:lstStyle/>
            <a:p>
              <a:pPr algn="ctr" defTabSz="1358900"/>
              <a:r>
                <a:rPr lang="en-US" sz="800" b="1" dirty="0">
                  <a:solidFill>
                    <a:srgbClr val="FFFFFF"/>
                  </a:solidFill>
                  <a:latin typeface="Calibri" pitchFamily="34" charset="0"/>
                </a:rPr>
                <a:t>Climate model</a:t>
              </a:r>
            </a:p>
          </p:txBody>
        </p:sp>
        <p:sp>
          <p:nvSpPr>
            <p:cNvPr id="1042" name="Cross 58"/>
            <p:cNvSpPr>
              <a:spLocks noChangeArrowheads="1"/>
            </p:cNvSpPr>
            <p:nvPr/>
          </p:nvSpPr>
          <p:spPr bwMode="auto">
            <a:xfrm>
              <a:off x="2590800" y="1219200"/>
              <a:ext cx="125413" cy="130175"/>
            </a:xfrm>
            <a:prstGeom prst="plus">
              <a:avLst>
                <a:gd name="adj" fmla="val 25000"/>
              </a:avLst>
            </a:prstGeom>
            <a:solidFill>
              <a:schemeClr val="accent1"/>
            </a:solidFill>
            <a:ln w="25400" algn="ctr">
              <a:solidFill>
                <a:srgbClr val="385D8A"/>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60" name="Freeform 59"/>
            <p:cNvSpPr/>
            <p:nvPr/>
          </p:nvSpPr>
          <p:spPr>
            <a:xfrm>
              <a:off x="4165600" y="1092200"/>
              <a:ext cx="1058863"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p:spPr>
          <p:style>
            <a:lnRef idx="1">
              <a:schemeClr val="accent6"/>
            </a:lnRef>
            <a:fillRef idx="2">
              <a:schemeClr val="accent6"/>
            </a:fillRef>
            <a:effectRef idx="1">
              <a:schemeClr val="accent6"/>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61" name="Freeform 60"/>
            <p:cNvSpPr/>
            <p:nvPr/>
          </p:nvSpPr>
          <p:spPr>
            <a:xfrm>
              <a:off x="4165600" y="965200"/>
              <a:ext cx="1058863"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62" name="Freeform 61"/>
            <p:cNvSpPr/>
            <p:nvPr/>
          </p:nvSpPr>
          <p:spPr>
            <a:xfrm>
              <a:off x="4165600" y="838200"/>
              <a:ext cx="1058863"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6200000" scaled="1"/>
              <a:tileRect/>
            </a:gradFill>
          </p:spPr>
          <p:style>
            <a:lnRef idx="1">
              <a:schemeClr val="accent4"/>
            </a:lnRef>
            <a:fillRef idx="2">
              <a:schemeClr val="accent4"/>
            </a:fillRef>
            <a:effectRef idx="1">
              <a:schemeClr val="accent4"/>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046" name="Right Arrow 62"/>
            <p:cNvSpPr>
              <a:spLocks noChangeArrowheads="1"/>
            </p:cNvSpPr>
            <p:nvPr/>
          </p:nvSpPr>
          <p:spPr bwMode="auto">
            <a:xfrm>
              <a:off x="3962400" y="939800"/>
              <a:ext cx="155575" cy="195263"/>
            </a:xfrm>
            <a:prstGeom prst="rightArrow">
              <a:avLst>
                <a:gd name="adj1" fmla="val 50000"/>
                <a:gd name="adj2" fmla="val 50000"/>
              </a:avLst>
            </a:prstGeom>
            <a:solidFill>
              <a:schemeClr val="accent1"/>
            </a:solidFill>
            <a:ln w="25400" algn="ctr">
              <a:solidFill>
                <a:srgbClr val="385D8A"/>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1047" name="TextBox 63"/>
            <p:cNvSpPr txBox="1">
              <a:spLocks noChangeArrowheads="1"/>
            </p:cNvSpPr>
            <p:nvPr/>
          </p:nvSpPr>
          <p:spPr bwMode="auto">
            <a:xfrm>
              <a:off x="2260600" y="1346200"/>
              <a:ext cx="809625" cy="336550"/>
            </a:xfrm>
            <a:prstGeom prst="rect">
              <a:avLst/>
            </a:prstGeom>
            <a:noFill/>
            <a:ln w="9525">
              <a:noFill/>
              <a:miter lim="800000"/>
              <a:headEnd/>
              <a:tailEnd/>
            </a:ln>
          </p:spPr>
          <p:txBody>
            <a:bodyPr lIns="30477" tIns="15238" rIns="30477" bIns="15238">
              <a:spAutoFit/>
            </a:bodyPr>
            <a:lstStyle/>
            <a:p>
              <a:pPr algn="ctr" defTabSz="1358900"/>
              <a:r>
                <a:rPr lang="en-US" sz="1000" b="1" u="sng" dirty="0">
                  <a:latin typeface="Calibri" pitchFamily="34" charset="0"/>
                </a:rPr>
                <a:t>Static layers</a:t>
              </a:r>
            </a:p>
            <a:p>
              <a:pPr algn="ctr" defTabSz="1358900"/>
              <a:endParaRPr lang="en-US" sz="1000" b="1" dirty="0">
                <a:latin typeface="Calibri" pitchFamily="34" charset="0"/>
              </a:endParaRPr>
            </a:p>
          </p:txBody>
        </p:sp>
        <p:sp>
          <p:nvSpPr>
            <p:cNvPr id="65" name="Freeform 64"/>
            <p:cNvSpPr/>
            <p:nvPr/>
          </p:nvSpPr>
          <p:spPr>
            <a:xfrm>
              <a:off x="4148138" y="1749425"/>
              <a:ext cx="1058862"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3"/>
            </a:lnRef>
            <a:fillRef idx="2">
              <a:schemeClr val="accent3"/>
            </a:fillRef>
            <a:effectRef idx="1">
              <a:schemeClr val="accent3"/>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66" name="Freeform 65"/>
            <p:cNvSpPr/>
            <p:nvPr/>
          </p:nvSpPr>
          <p:spPr>
            <a:xfrm>
              <a:off x="4148138" y="1625600"/>
              <a:ext cx="1058862" cy="98425"/>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dk1"/>
            </a:lnRef>
            <a:fillRef idx="2">
              <a:schemeClr val="dk1"/>
            </a:fillRef>
            <a:effectRef idx="1">
              <a:schemeClr val="dk1"/>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67" name="Freeform 66"/>
            <p:cNvSpPr/>
            <p:nvPr/>
          </p:nvSpPr>
          <p:spPr>
            <a:xfrm>
              <a:off x="4148138" y="1500188"/>
              <a:ext cx="1058862" cy="96837"/>
            </a:xfrm>
            <a:custGeom>
              <a:avLst/>
              <a:gdLst>
                <a:gd name="connsiteX0" fmla="*/ 0 w 2286000"/>
                <a:gd name="connsiteY0" fmla="*/ 838200 h 838200"/>
                <a:gd name="connsiteX1" fmla="*/ 209550 w 2286000"/>
                <a:gd name="connsiteY1" fmla="*/ 0 h 838200"/>
                <a:gd name="connsiteX2" fmla="*/ 20764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09550 w 2286000"/>
                <a:gd name="connsiteY1" fmla="*/ 0 h 838200"/>
                <a:gd name="connsiteX2" fmla="*/ 238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20764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65728 w 2286000"/>
                <a:gd name="connsiteY2" fmla="*/ 18189 h 838200"/>
                <a:gd name="connsiteX3" fmla="*/ 1885950 w 2286000"/>
                <a:gd name="connsiteY3" fmla="*/ 0 h 838200"/>
                <a:gd name="connsiteX4" fmla="*/ 1871241 w 2286000"/>
                <a:gd name="connsiteY4" fmla="*/ 18189 h 838200"/>
                <a:gd name="connsiteX5" fmla="*/ 2286000 w 2286000"/>
                <a:gd name="connsiteY5" fmla="*/ 838200 h 838200"/>
                <a:gd name="connsiteX6" fmla="*/ 0 w 2286000"/>
                <a:gd name="connsiteY6"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89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09550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1871241 w 2286000"/>
                <a:gd name="connsiteY5" fmla="*/ 18189 h 838200"/>
                <a:gd name="connsiteX6" fmla="*/ 2286000 w 2286000"/>
                <a:gd name="connsiteY6" fmla="*/ 838200 h 838200"/>
                <a:gd name="connsiteX7" fmla="*/ 0 w 2286000"/>
                <a:gd name="connsiteY7" fmla="*/ 838200 h 838200"/>
                <a:gd name="connsiteX0" fmla="*/ 0 w 2286000"/>
                <a:gd name="connsiteY0" fmla="*/ 838200 h 838200"/>
                <a:gd name="connsiteX1" fmla="*/ 278823 w 2286000"/>
                <a:gd name="connsiteY1" fmla="*/ 0 h 838200"/>
                <a:gd name="connsiteX2" fmla="*/ 338095 w 2286000"/>
                <a:gd name="connsiteY2" fmla="*/ 0 h 838200"/>
                <a:gd name="connsiteX3" fmla="*/ 365728 w 2286000"/>
                <a:gd name="connsiteY3" fmla="*/ 18190 h 838200"/>
                <a:gd name="connsiteX4" fmla="*/ 1885950 w 2286000"/>
                <a:gd name="connsiteY4" fmla="*/ 0 h 838200"/>
                <a:gd name="connsiteX5" fmla="*/ 2286000 w 2286000"/>
                <a:gd name="connsiteY5" fmla="*/ 838200 h 838200"/>
                <a:gd name="connsiteX6" fmla="*/ 0 w 2286000"/>
                <a:gd name="connsiteY6"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278823 w 2286000"/>
                <a:gd name="connsiteY1" fmla="*/ 0 h 838200"/>
                <a:gd name="connsiteX2" fmla="*/ 365728 w 2286000"/>
                <a:gd name="connsiteY2" fmla="*/ 18190 h 838200"/>
                <a:gd name="connsiteX3" fmla="*/ 1885950 w 2286000"/>
                <a:gd name="connsiteY3" fmla="*/ 0 h 838200"/>
                <a:gd name="connsiteX4" fmla="*/ 2286000 w 2286000"/>
                <a:gd name="connsiteY4" fmla="*/ 838200 h 838200"/>
                <a:gd name="connsiteX5" fmla="*/ 0 w 2286000"/>
                <a:gd name="connsiteY5"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 name="connsiteX0" fmla="*/ 0 w 2286000"/>
                <a:gd name="connsiteY0" fmla="*/ 838200 h 838200"/>
                <a:gd name="connsiteX1" fmla="*/ 365728 w 2286000"/>
                <a:gd name="connsiteY1" fmla="*/ 18190 h 838200"/>
                <a:gd name="connsiteX2" fmla="*/ 1885950 w 2286000"/>
                <a:gd name="connsiteY2" fmla="*/ 0 h 838200"/>
                <a:gd name="connsiteX3" fmla="*/ 2286000 w 2286000"/>
                <a:gd name="connsiteY3" fmla="*/ 838200 h 838200"/>
                <a:gd name="connsiteX4" fmla="*/ 0 w 2286000"/>
                <a:gd name="connsiteY4" fmla="*/ 83820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838200">
                  <a:moveTo>
                    <a:pt x="0" y="838200"/>
                  </a:moveTo>
                  <a:lnTo>
                    <a:pt x="365728" y="18190"/>
                  </a:lnTo>
                  <a:lnTo>
                    <a:pt x="1885950" y="0"/>
                  </a:lnTo>
                  <a:lnTo>
                    <a:pt x="2286000" y="838200"/>
                  </a:lnTo>
                  <a:lnTo>
                    <a:pt x="0" y="838200"/>
                  </a:lnTo>
                  <a:close/>
                </a:path>
              </a:pathLst>
            </a:custGeom>
          </p:spPr>
          <p:style>
            <a:lnRef idx="1">
              <a:schemeClr val="accent2"/>
            </a:lnRef>
            <a:fillRef idx="2">
              <a:schemeClr val="accent2"/>
            </a:fillRef>
            <a:effectRef idx="1">
              <a:schemeClr val="accent2"/>
            </a:effectRef>
            <a:fontRef idx="minor">
              <a:schemeClr val="dk1"/>
            </a:fontRef>
          </p:style>
          <p:txBody>
            <a:bodyPr anchor="ctr"/>
            <a:lstStyle/>
            <a:p>
              <a:pPr algn="ctr" defTabSz="4075572" fontAlgn="auto">
                <a:spcBef>
                  <a:spcPts val="0"/>
                </a:spcBef>
                <a:spcAft>
                  <a:spcPts val="0"/>
                </a:spcAft>
                <a:defRPr/>
              </a:pPr>
              <a:endParaRPr lang="en-US" sz="8000"/>
            </a:p>
          </p:txBody>
        </p:sp>
        <p:sp>
          <p:nvSpPr>
            <p:cNvPr id="1051" name="Cross 67"/>
            <p:cNvSpPr>
              <a:spLocks noChangeArrowheads="1"/>
            </p:cNvSpPr>
            <p:nvPr/>
          </p:nvSpPr>
          <p:spPr bwMode="auto">
            <a:xfrm>
              <a:off x="4597400" y="1219200"/>
              <a:ext cx="125413" cy="130175"/>
            </a:xfrm>
            <a:prstGeom prst="plus">
              <a:avLst>
                <a:gd name="adj" fmla="val 25000"/>
              </a:avLst>
            </a:prstGeom>
            <a:solidFill>
              <a:schemeClr val="accent1"/>
            </a:solidFill>
            <a:ln w="25400" algn="ctr">
              <a:solidFill>
                <a:srgbClr val="385D8A"/>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sp>
          <p:nvSpPr>
            <p:cNvPr id="1056" name="Rectangle 81"/>
            <p:cNvSpPr>
              <a:spLocks noChangeArrowheads="1"/>
            </p:cNvSpPr>
            <p:nvPr/>
          </p:nvSpPr>
          <p:spPr bwMode="auto">
            <a:xfrm>
              <a:off x="4114800" y="711200"/>
              <a:ext cx="1143000" cy="1193800"/>
            </a:xfrm>
            <a:prstGeom prst="rect">
              <a:avLst/>
            </a:prstGeom>
            <a:noFill/>
            <a:ln w="25400" algn="ctr">
              <a:solidFill>
                <a:srgbClr val="BFBFBF"/>
              </a:solidFill>
              <a:miter lim="800000"/>
              <a:headEnd/>
              <a:tailEnd/>
            </a:ln>
          </p:spPr>
          <p:txBody>
            <a:bodyPr lIns="30477" tIns="15238" rIns="30477" bIns="15238" anchor="ctr"/>
            <a:lstStyle/>
            <a:p>
              <a:pPr algn="ctr" defTabSz="1358900"/>
              <a:endParaRPr lang="en-US" sz="2700">
                <a:solidFill>
                  <a:srgbClr val="FFFFFF"/>
                </a:solidFill>
                <a:latin typeface="Calibri" pitchFamily="34" charset="0"/>
              </a:endParaRPr>
            </a:p>
          </p:txBody>
        </p:sp>
        <p:grpSp>
          <p:nvGrpSpPr>
            <p:cNvPr id="6" name="Group 81"/>
            <p:cNvGrpSpPr>
              <a:grpSpLocks/>
            </p:cNvGrpSpPr>
            <p:nvPr/>
          </p:nvGrpSpPr>
          <p:grpSpPr bwMode="auto">
            <a:xfrm>
              <a:off x="6629400" y="688975"/>
              <a:ext cx="2057400" cy="1597025"/>
              <a:chOff x="3768" y="6147"/>
              <a:chExt cx="1944" cy="1509"/>
            </a:xfrm>
          </p:grpSpPr>
          <p:pic>
            <p:nvPicPr>
              <p:cNvPr id="1087" name="Picture 82"/>
              <p:cNvPicPr>
                <a:picLocks noChangeAspect="1" noChangeArrowheads="1"/>
              </p:cNvPicPr>
              <p:nvPr/>
            </p:nvPicPr>
            <p:blipFill>
              <a:blip r:embed="rId5" cstate="print"/>
              <a:srcRect l="11087" t="5171" r="11087" b="12067"/>
              <a:stretch>
                <a:fillRect/>
              </a:stretch>
            </p:blipFill>
            <p:spPr bwMode="auto">
              <a:xfrm>
                <a:off x="4848" y="6167"/>
                <a:ext cx="861" cy="1177"/>
              </a:xfrm>
              <a:prstGeom prst="rect">
                <a:avLst/>
              </a:prstGeom>
              <a:noFill/>
              <a:ln w="25400">
                <a:solidFill>
                  <a:srgbClr val="FF6600"/>
                </a:solidFill>
                <a:miter lim="800000"/>
                <a:headEnd/>
                <a:tailEnd/>
              </a:ln>
            </p:spPr>
          </p:pic>
          <p:sp>
            <p:nvSpPr>
              <p:cNvPr id="1088" name="Text Box 83"/>
              <p:cNvSpPr txBox="1">
                <a:spLocks noChangeArrowheads="1"/>
              </p:cNvSpPr>
              <p:nvPr/>
            </p:nvSpPr>
            <p:spPr bwMode="auto">
              <a:xfrm>
                <a:off x="5376" y="6147"/>
                <a:ext cx="336" cy="173"/>
              </a:xfrm>
              <a:prstGeom prst="rect">
                <a:avLst/>
              </a:prstGeom>
              <a:noFill/>
              <a:ln w="9525">
                <a:noFill/>
                <a:miter lim="800000"/>
                <a:headEnd/>
                <a:tailEnd/>
              </a:ln>
            </p:spPr>
            <p:txBody>
              <a:bodyPr lIns="30477" tIns="15238" rIns="30477" bIns="15238">
                <a:spAutoFit/>
              </a:bodyPr>
              <a:lstStyle/>
              <a:p>
                <a:pPr defTabSz="352425"/>
                <a:r>
                  <a:rPr lang="en-US" sz="1000" b="1">
                    <a:solidFill>
                      <a:srgbClr val="FF6600"/>
                    </a:solidFill>
                  </a:rPr>
                  <a:t>2100</a:t>
                </a:r>
              </a:p>
            </p:txBody>
          </p:sp>
          <p:pic>
            <p:nvPicPr>
              <p:cNvPr id="1089" name="Picture 84"/>
              <p:cNvPicPr>
                <a:picLocks noChangeAspect="1" noChangeArrowheads="1"/>
              </p:cNvPicPr>
              <p:nvPr/>
            </p:nvPicPr>
            <p:blipFill>
              <a:blip r:embed="rId5" cstate="print"/>
              <a:srcRect l="11087" t="5171" r="11087" b="12067"/>
              <a:stretch>
                <a:fillRect/>
              </a:stretch>
            </p:blipFill>
            <p:spPr bwMode="auto">
              <a:xfrm>
                <a:off x="4224" y="6243"/>
                <a:ext cx="861" cy="1177"/>
              </a:xfrm>
              <a:prstGeom prst="rect">
                <a:avLst/>
              </a:prstGeom>
              <a:noFill/>
              <a:ln w="25400">
                <a:solidFill>
                  <a:srgbClr val="FF6600"/>
                </a:solidFill>
                <a:miter lim="800000"/>
                <a:headEnd/>
                <a:tailEnd/>
              </a:ln>
            </p:spPr>
          </p:pic>
          <p:pic>
            <p:nvPicPr>
              <p:cNvPr id="1090" name="Picture 85"/>
              <p:cNvPicPr>
                <a:picLocks noChangeAspect="1" noChangeArrowheads="1"/>
              </p:cNvPicPr>
              <p:nvPr/>
            </p:nvPicPr>
            <p:blipFill>
              <a:blip r:embed="rId5" cstate="print"/>
              <a:srcRect l="11087" t="5171" r="11087" b="12067"/>
              <a:stretch>
                <a:fillRect/>
              </a:stretch>
            </p:blipFill>
            <p:spPr bwMode="auto">
              <a:xfrm>
                <a:off x="4152" y="6279"/>
                <a:ext cx="861" cy="1177"/>
              </a:xfrm>
              <a:prstGeom prst="rect">
                <a:avLst/>
              </a:prstGeom>
              <a:noFill/>
              <a:ln w="25400">
                <a:solidFill>
                  <a:srgbClr val="FF6600"/>
                </a:solidFill>
                <a:miter lim="800000"/>
                <a:headEnd/>
                <a:tailEnd/>
              </a:ln>
            </p:spPr>
          </p:pic>
          <p:pic>
            <p:nvPicPr>
              <p:cNvPr id="1091" name="Picture 86"/>
              <p:cNvPicPr>
                <a:picLocks noChangeAspect="1" noChangeArrowheads="1"/>
              </p:cNvPicPr>
              <p:nvPr/>
            </p:nvPicPr>
            <p:blipFill>
              <a:blip r:embed="rId5" cstate="print"/>
              <a:srcRect l="11087" t="5171" r="11087" b="12067"/>
              <a:stretch>
                <a:fillRect/>
              </a:stretch>
            </p:blipFill>
            <p:spPr bwMode="auto">
              <a:xfrm>
                <a:off x="4080" y="6315"/>
                <a:ext cx="861" cy="1177"/>
              </a:xfrm>
              <a:prstGeom prst="rect">
                <a:avLst/>
              </a:prstGeom>
              <a:noFill/>
              <a:ln w="25400">
                <a:solidFill>
                  <a:srgbClr val="FF6600"/>
                </a:solidFill>
                <a:miter lim="800000"/>
                <a:headEnd/>
                <a:tailEnd/>
              </a:ln>
            </p:spPr>
          </p:pic>
          <p:pic>
            <p:nvPicPr>
              <p:cNvPr id="1092" name="Picture 87"/>
              <p:cNvPicPr>
                <a:picLocks noChangeAspect="1" noChangeArrowheads="1"/>
              </p:cNvPicPr>
              <p:nvPr/>
            </p:nvPicPr>
            <p:blipFill>
              <a:blip r:embed="rId5" cstate="print"/>
              <a:srcRect l="11087" t="5171" r="11087" b="12067"/>
              <a:stretch>
                <a:fillRect/>
              </a:stretch>
            </p:blipFill>
            <p:spPr bwMode="auto">
              <a:xfrm>
                <a:off x="4008" y="6351"/>
                <a:ext cx="861" cy="1177"/>
              </a:xfrm>
              <a:prstGeom prst="rect">
                <a:avLst/>
              </a:prstGeom>
              <a:noFill/>
              <a:ln w="25400">
                <a:solidFill>
                  <a:srgbClr val="FF6600"/>
                </a:solidFill>
                <a:miter lim="800000"/>
                <a:headEnd/>
                <a:tailEnd/>
              </a:ln>
            </p:spPr>
          </p:pic>
          <p:pic>
            <p:nvPicPr>
              <p:cNvPr id="1093" name="Picture 88"/>
              <p:cNvPicPr>
                <a:picLocks noChangeAspect="1" noChangeArrowheads="1"/>
              </p:cNvPicPr>
              <p:nvPr/>
            </p:nvPicPr>
            <p:blipFill>
              <a:blip r:embed="rId5" cstate="print"/>
              <a:srcRect l="11087" t="5171" r="11087" b="12067"/>
              <a:stretch>
                <a:fillRect/>
              </a:stretch>
            </p:blipFill>
            <p:spPr bwMode="auto">
              <a:xfrm>
                <a:off x="3936" y="6387"/>
                <a:ext cx="861" cy="1177"/>
              </a:xfrm>
              <a:prstGeom prst="rect">
                <a:avLst/>
              </a:prstGeom>
              <a:noFill/>
              <a:ln w="25400">
                <a:solidFill>
                  <a:srgbClr val="FF6600"/>
                </a:solidFill>
                <a:miter lim="800000"/>
                <a:headEnd/>
                <a:tailEnd/>
              </a:ln>
            </p:spPr>
          </p:pic>
          <p:pic>
            <p:nvPicPr>
              <p:cNvPr id="1094" name="Picture 89"/>
              <p:cNvPicPr>
                <a:picLocks noChangeAspect="1" noChangeArrowheads="1"/>
              </p:cNvPicPr>
              <p:nvPr/>
            </p:nvPicPr>
            <p:blipFill>
              <a:blip r:embed="rId5" cstate="print"/>
              <a:srcRect l="11087" t="5171" r="11087" b="12067"/>
              <a:stretch>
                <a:fillRect/>
              </a:stretch>
            </p:blipFill>
            <p:spPr bwMode="auto">
              <a:xfrm>
                <a:off x="3864" y="6423"/>
                <a:ext cx="861" cy="1177"/>
              </a:xfrm>
              <a:prstGeom prst="rect">
                <a:avLst/>
              </a:prstGeom>
              <a:noFill/>
              <a:ln w="25400">
                <a:solidFill>
                  <a:srgbClr val="FF6600"/>
                </a:solidFill>
                <a:miter lim="800000"/>
                <a:headEnd/>
                <a:tailEnd/>
              </a:ln>
            </p:spPr>
          </p:pic>
          <p:grpSp>
            <p:nvGrpSpPr>
              <p:cNvPr id="9" name="Group 90"/>
              <p:cNvGrpSpPr>
                <a:grpSpLocks/>
              </p:cNvGrpSpPr>
              <p:nvPr/>
            </p:nvGrpSpPr>
            <p:grpSpPr bwMode="auto">
              <a:xfrm>
                <a:off x="3768" y="6459"/>
                <a:ext cx="888" cy="1197"/>
                <a:chOff x="9696" y="14406"/>
                <a:chExt cx="1776" cy="2395"/>
              </a:xfrm>
            </p:grpSpPr>
            <p:pic>
              <p:nvPicPr>
                <p:cNvPr id="1096" name="Picture 91"/>
                <p:cNvPicPr>
                  <a:picLocks noChangeAspect="1" noChangeArrowheads="1"/>
                </p:cNvPicPr>
                <p:nvPr/>
              </p:nvPicPr>
              <p:blipFill>
                <a:blip r:embed="rId6" cstate="print"/>
                <a:srcRect l="11113" t="5171" r="11113" b="12067"/>
                <a:stretch>
                  <a:fillRect/>
                </a:stretch>
              </p:blipFill>
              <p:spPr bwMode="auto">
                <a:xfrm>
                  <a:off x="9696" y="14448"/>
                  <a:ext cx="1716" cy="2353"/>
                </a:xfrm>
                <a:prstGeom prst="rect">
                  <a:avLst/>
                </a:prstGeom>
                <a:noFill/>
                <a:ln w="25400">
                  <a:solidFill>
                    <a:srgbClr val="FF6600"/>
                  </a:solidFill>
                  <a:miter lim="800000"/>
                  <a:headEnd/>
                  <a:tailEnd/>
                </a:ln>
              </p:spPr>
            </p:pic>
            <p:sp>
              <p:nvSpPr>
                <p:cNvPr id="1097" name="Text Box 92"/>
                <p:cNvSpPr txBox="1">
                  <a:spLocks noChangeArrowheads="1"/>
                </p:cNvSpPr>
                <p:nvPr/>
              </p:nvSpPr>
              <p:spPr bwMode="auto">
                <a:xfrm>
                  <a:off x="10790" y="14406"/>
                  <a:ext cx="682" cy="346"/>
                </a:xfrm>
                <a:prstGeom prst="rect">
                  <a:avLst/>
                </a:prstGeom>
                <a:noFill/>
                <a:ln w="9525">
                  <a:noFill/>
                  <a:miter lim="800000"/>
                  <a:headEnd/>
                  <a:tailEnd/>
                </a:ln>
              </p:spPr>
              <p:txBody>
                <a:bodyPr lIns="30477" tIns="15238" rIns="30477" bIns="15238">
                  <a:spAutoFit/>
                </a:bodyPr>
                <a:lstStyle/>
                <a:p>
                  <a:pPr defTabSz="352425"/>
                  <a:r>
                    <a:rPr lang="en-US" sz="1000" b="1">
                      <a:solidFill>
                        <a:srgbClr val="FF6600"/>
                      </a:solidFill>
                    </a:rPr>
                    <a:t>2010</a:t>
                  </a:r>
                </a:p>
              </p:txBody>
            </p:sp>
          </p:grpSp>
        </p:grpSp>
        <p:sp>
          <p:nvSpPr>
            <p:cNvPr id="1078" name="AutoShape 112"/>
            <p:cNvSpPr>
              <a:spLocks noChangeArrowheads="1"/>
            </p:cNvSpPr>
            <p:nvPr/>
          </p:nvSpPr>
          <p:spPr bwMode="auto">
            <a:xfrm>
              <a:off x="3276600" y="1600200"/>
              <a:ext cx="787400" cy="228600"/>
            </a:xfrm>
            <a:prstGeom prst="rightArrow">
              <a:avLst>
                <a:gd name="adj1" fmla="val 50000"/>
                <a:gd name="adj2" fmla="val 86111"/>
              </a:avLst>
            </a:prstGeom>
            <a:solidFill>
              <a:schemeClr val="accent1"/>
            </a:solidFill>
            <a:ln w="9525">
              <a:solidFill>
                <a:schemeClr val="tx1"/>
              </a:solidFill>
              <a:miter lim="800000"/>
              <a:headEnd/>
              <a:tailEnd/>
            </a:ln>
          </p:spPr>
          <p:txBody>
            <a:bodyPr wrap="none" anchor="ctr"/>
            <a:lstStyle/>
            <a:p>
              <a:endParaRPr lang="en-US"/>
            </a:p>
          </p:txBody>
        </p:sp>
        <p:grpSp>
          <p:nvGrpSpPr>
            <p:cNvPr id="11" name="Group 120"/>
            <p:cNvGrpSpPr>
              <a:grpSpLocks/>
            </p:cNvGrpSpPr>
            <p:nvPr/>
          </p:nvGrpSpPr>
          <p:grpSpPr bwMode="auto">
            <a:xfrm>
              <a:off x="5410200" y="1219200"/>
              <a:ext cx="1066800" cy="650875"/>
              <a:chOff x="3360" y="768"/>
              <a:chExt cx="672" cy="410"/>
            </a:xfrm>
          </p:grpSpPr>
          <p:sp>
            <p:nvSpPr>
              <p:cNvPr id="1085" name="AutoShape 113"/>
              <p:cNvSpPr>
                <a:spLocks noChangeArrowheads="1"/>
              </p:cNvSpPr>
              <p:nvPr/>
            </p:nvSpPr>
            <p:spPr bwMode="auto">
              <a:xfrm rot="-5400000">
                <a:off x="3568" y="560"/>
                <a:ext cx="256" cy="672"/>
              </a:xfrm>
              <a:prstGeom prst="downArrow">
                <a:avLst>
                  <a:gd name="adj1" fmla="val 54694"/>
                  <a:gd name="adj2" fmla="val 52354"/>
                </a:avLst>
              </a:prstGeom>
              <a:solidFill>
                <a:schemeClr val="accent1"/>
              </a:solidFill>
              <a:ln w="9525">
                <a:solidFill>
                  <a:schemeClr val="tx1"/>
                </a:solidFill>
                <a:miter lim="800000"/>
                <a:headEnd/>
                <a:tailEnd/>
              </a:ln>
            </p:spPr>
            <p:txBody>
              <a:bodyPr vert="eaVert" wrap="none" anchor="ctr"/>
              <a:lstStyle/>
              <a:p>
                <a:endParaRPr lang="en-US"/>
              </a:p>
            </p:txBody>
          </p:sp>
          <p:sp>
            <p:nvSpPr>
              <p:cNvPr id="1086" name="Rectangle 55"/>
              <p:cNvSpPr>
                <a:spLocks noChangeArrowheads="1"/>
              </p:cNvSpPr>
              <p:nvPr/>
            </p:nvSpPr>
            <p:spPr bwMode="auto">
              <a:xfrm>
                <a:off x="3470" y="768"/>
                <a:ext cx="336" cy="410"/>
              </a:xfrm>
              <a:prstGeom prst="rect">
                <a:avLst/>
              </a:prstGeom>
              <a:solidFill>
                <a:schemeClr val="tx1"/>
              </a:solidFill>
              <a:ln w="25400" algn="ctr">
                <a:solidFill>
                  <a:srgbClr val="000000"/>
                </a:solidFill>
                <a:miter lim="800000"/>
                <a:headEnd/>
                <a:tailEnd/>
              </a:ln>
            </p:spPr>
            <p:txBody>
              <a:bodyPr lIns="30477" tIns="15238" rIns="30477" bIns="15238" anchor="ctr"/>
              <a:lstStyle/>
              <a:p>
                <a:pPr algn="ctr" defTabSz="1358900"/>
                <a:r>
                  <a:rPr lang="en-US" sz="1200" b="1" dirty="0">
                    <a:solidFill>
                      <a:srgbClr val="FFFFFF"/>
                    </a:solidFill>
                    <a:latin typeface="Calibri" pitchFamily="34" charset="0"/>
                  </a:rPr>
                  <a:t>SDM</a:t>
                </a:r>
              </a:p>
            </p:txBody>
          </p:sp>
        </p:grpSp>
        <p:sp>
          <p:nvSpPr>
            <p:cNvPr id="1082" name="AutoShape 122"/>
            <p:cNvSpPr>
              <a:spLocks noChangeArrowheads="1"/>
            </p:cNvSpPr>
            <p:nvPr/>
          </p:nvSpPr>
          <p:spPr bwMode="auto">
            <a:xfrm>
              <a:off x="1436688" y="1208088"/>
              <a:ext cx="479425" cy="455612"/>
            </a:xfrm>
            <a:prstGeom prst="plus">
              <a:avLst>
                <a:gd name="adj" fmla="val 36981"/>
              </a:avLst>
            </a:prstGeom>
            <a:solidFill>
              <a:schemeClr val="accent1"/>
            </a:solidFill>
            <a:ln w="9525">
              <a:solidFill>
                <a:schemeClr val="tx1"/>
              </a:solidFill>
              <a:miter lim="800000"/>
              <a:headEnd/>
              <a:tailEnd/>
            </a:ln>
          </p:spPr>
          <p:txBody>
            <a:bodyPr wrap="none" anchor="ctr"/>
            <a:lstStyle/>
            <a:p>
              <a:endParaRPr lang="en-US"/>
            </a:p>
          </p:txBody>
        </p:sp>
      </p:grpSp>
      <p:pic>
        <p:nvPicPr>
          <p:cNvPr id="1027" name="Picture 115"/>
          <p:cNvPicPr>
            <a:picLocks noChangeAspect="1" noChangeArrowheads="1"/>
          </p:cNvPicPr>
          <p:nvPr/>
        </p:nvPicPr>
        <p:blipFill>
          <a:blip r:embed="rId7" cstate="print"/>
          <a:srcRect/>
          <a:stretch>
            <a:fillRect/>
          </a:stretch>
        </p:blipFill>
        <p:spPr bwMode="auto">
          <a:xfrm>
            <a:off x="4331040" y="4887971"/>
            <a:ext cx="1653670" cy="1477830"/>
          </a:xfrm>
          <a:prstGeom prst="rect">
            <a:avLst/>
          </a:prstGeom>
          <a:noFill/>
          <a:ln w="9525">
            <a:noFill/>
            <a:miter lim="800000"/>
            <a:headEnd/>
            <a:tailEnd/>
          </a:ln>
        </p:spPr>
      </p:pic>
      <p:sp>
        <p:nvSpPr>
          <p:cNvPr id="1029" name="Rectangle 118"/>
          <p:cNvSpPr>
            <a:spLocks noChangeArrowheads="1"/>
          </p:cNvSpPr>
          <p:nvPr/>
        </p:nvSpPr>
        <p:spPr bwMode="auto">
          <a:xfrm>
            <a:off x="609600" y="2057400"/>
            <a:ext cx="4488533" cy="1887047"/>
          </a:xfrm>
          <a:prstGeom prst="rect">
            <a:avLst/>
          </a:prstGeom>
          <a:noFill/>
          <a:ln w="19050">
            <a:solidFill>
              <a:srgbClr val="0033CC"/>
            </a:solidFill>
            <a:miter lim="800000"/>
            <a:headEnd/>
            <a:tailEnd/>
          </a:ln>
        </p:spPr>
        <p:txBody>
          <a:bodyPr wrap="none" anchor="ctr"/>
          <a:lstStyle/>
          <a:p>
            <a:endParaRPr lang="en-US"/>
          </a:p>
        </p:txBody>
      </p:sp>
      <p:pic>
        <p:nvPicPr>
          <p:cNvPr id="1061" name="Picture 70"/>
          <p:cNvPicPr>
            <a:picLocks noChangeAspect="1" noChangeArrowheads="1"/>
          </p:cNvPicPr>
          <p:nvPr/>
        </p:nvPicPr>
        <p:blipFill>
          <a:blip r:embed="rId8" cstate="print"/>
          <a:srcRect b="12827"/>
          <a:stretch>
            <a:fillRect/>
          </a:stretch>
        </p:blipFill>
        <p:spPr bwMode="auto">
          <a:xfrm>
            <a:off x="2992355" y="4287547"/>
            <a:ext cx="1845614" cy="1638658"/>
          </a:xfrm>
          <a:prstGeom prst="rect">
            <a:avLst/>
          </a:prstGeom>
          <a:noFill/>
          <a:ln w="9525">
            <a:noFill/>
            <a:miter lim="800000"/>
            <a:headEnd/>
            <a:tailEnd/>
          </a:ln>
        </p:spPr>
      </p:pic>
      <p:grpSp>
        <p:nvGrpSpPr>
          <p:cNvPr id="12" name="Group 71"/>
          <p:cNvGrpSpPr>
            <a:grpSpLocks/>
          </p:cNvGrpSpPr>
          <p:nvPr/>
        </p:nvGrpSpPr>
        <p:grpSpPr bwMode="auto">
          <a:xfrm>
            <a:off x="5562600" y="2133600"/>
            <a:ext cx="3733800" cy="2590800"/>
            <a:chOff x="6096" y="4225"/>
            <a:chExt cx="2640" cy="1703"/>
          </a:xfrm>
        </p:grpSpPr>
        <p:pic>
          <p:nvPicPr>
            <p:cNvPr id="1098" name="Picture 72"/>
            <p:cNvPicPr>
              <a:picLocks noChangeAspect="1" noChangeArrowheads="1"/>
            </p:cNvPicPr>
            <p:nvPr/>
          </p:nvPicPr>
          <p:blipFill>
            <a:blip r:embed="rId9" cstate="print"/>
            <a:srcRect b="12827"/>
            <a:stretch>
              <a:fillRect/>
            </a:stretch>
          </p:blipFill>
          <p:spPr bwMode="auto">
            <a:xfrm>
              <a:off x="7512" y="4225"/>
              <a:ext cx="1149" cy="1367"/>
            </a:xfrm>
            <a:prstGeom prst="rect">
              <a:avLst/>
            </a:prstGeom>
            <a:noFill/>
            <a:ln w="9525">
              <a:noFill/>
              <a:miter lim="800000"/>
              <a:headEnd/>
              <a:tailEnd/>
            </a:ln>
          </p:spPr>
        </p:pic>
        <p:pic>
          <p:nvPicPr>
            <p:cNvPr id="1099" name="Picture 73"/>
            <p:cNvPicPr>
              <a:picLocks noChangeAspect="1" noChangeArrowheads="1"/>
            </p:cNvPicPr>
            <p:nvPr/>
          </p:nvPicPr>
          <p:blipFill>
            <a:blip r:embed="rId9" cstate="print"/>
            <a:srcRect b="12827"/>
            <a:stretch>
              <a:fillRect/>
            </a:stretch>
          </p:blipFill>
          <p:spPr bwMode="auto">
            <a:xfrm>
              <a:off x="6552" y="4297"/>
              <a:ext cx="1149" cy="1367"/>
            </a:xfrm>
            <a:prstGeom prst="rect">
              <a:avLst/>
            </a:prstGeom>
            <a:noFill/>
            <a:ln w="9525">
              <a:noFill/>
              <a:miter lim="800000"/>
              <a:headEnd/>
              <a:tailEnd/>
            </a:ln>
          </p:spPr>
        </p:pic>
        <p:pic>
          <p:nvPicPr>
            <p:cNvPr id="1100" name="Picture 74"/>
            <p:cNvPicPr>
              <a:picLocks noChangeAspect="1" noChangeArrowheads="1"/>
            </p:cNvPicPr>
            <p:nvPr/>
          </p:nvPicPr>
          <p:blipFill>
            <a:blip r:embed="rId9" cstate="print"/>
            <a:srcRect b="12827"/>
            <a:stretch>
              <a:fillRect/>
            </a:stretch>
          </p:blipFill>
          <p:spPr bwMode="auto">
            <a:xfrm>
              <a:off x="6461" y="4350"/>
              <a:ext cx="1149" cy="1367"/>
            </a:xfrm>
            <a:prstGeom prst="rect">
              <a:avLst/>
            </a:prstGeom>
            <a:noFill/>
            <a:ln w="9525">
              <a:noFill/>
              <a:miter lim="800000"/>
              <a:headEnd/>
              <a:tailEnd/>
            </a:ln>
          </p:spPr>
        </p:pic>
        <p:pic>
          <p:nvPicPr>
            <p:cNvPr id="1101" name="Picture 75"/>
            <p:cNvPicPr>
              <a:picLocks noChangeAspect="1" noChangeArrowheads="1"/>
            </p:cNvPicPr>
            <p:nvPr/>
          </p:nvPicPr>
          <p:blipFill>
            <a:blip r:embed="rId9" cstate="print"/>
            <a:srcRect b="12827"/>
            <a:stretch>
              <a:fillRect/>
            </a:stretch>
          </p:blipFill>
          <p:spPr bwMode="auto">
            <a:xfrm>
              <a:off x="6370" y="4403"/>
              <a:ext cx="1149" cy="1367"/>
            </a:xfrm>
            <a:prstGeom prst="rect">
              <a:avLst/>
            </a:prstGeom>
            <a:noFill/>
            <a:ln w="9525">
              <a:noFill/>
              <a:miter lim="800000"/>
              <a:headEnd/>
              <a:tailEnd/>
            </a:ln>
          </p:spPr>
        </p:pic>
        <p:pic>
          <p:nvPicPr>
            <p:cNvPr id="1102" name="Picture 76"/>
            <p:cNvPicPr>
              <a:picLocks noChangeAspect="1" noChangeArrowheads="1"/>
            </p:cNvPicPr>
            <p:nvPr/>
          </p:nvPicPr>
          <p:blipFill>
            <a:blip r:embed="rId9" cstate="print"/>
            <a:srcRect b="12827"/>
            <a:stretch>
              <a:fillRect/>
            </a:stretch>
          </p:blipFill>
          <p:spPr bwMode="auto">
            <a:xfrm>
              <a:off x="6279" y="4456"/>
              <a:ext cx="1149" cy="1367"/>
            </a:xfrm>
            <a:prstGeom prst="rect">
              <a:avLst/>
            </a:prstGeom>
            <a:noFill/>
            <a:ln w="9525">
              <a:noFill/>
              <a:miter lim="800000"/>
              <a:headEnd/>
              <a:tailEnd/>
            </a:ln>
          </p:spPr>
        </p:pic>
        <p:pic>
          <p:nvPicPr>
            <p:cNvPr id="1103" name="Picture 77"/>
            <p:cNvPicPr>
              <a:picLocks noChangeAspect="1" noChangeArrowheads="1"/>
            </p:cNvPicPr>
            <p:nvPr/>
          </p:nvPicPr>
          <p:blipFill>
            <a:blip r:embed="rId9" cstate="print"/>
            <a:srcRect b="12827"/>
            <a:stretch>
              <a:fillRect/>
            </a:stretch>
          </p:blipFill>
          <p:spPr bwMode="auto">
            <a:xfrm>
              <a:off x="6188" y="4509"/>
              <a:ext cx="1149" cy="1367"/>
            </a:xfrm>
            <a:prstGeom prst="rect">
              <a:avLst/>
            </a:prstGeom>
            <a:noFill/>
            <a:ln w="9525">
              <a:noFill/>
              <a:miter lim="800000"/>
              <a:headEnd/>
              <a:tailEnd/>
            </a:ln>
          </p:spPr>
        </p:pic>
        <p:pic>
          <p:nvPicPr>
            <p:cNvPr id="1104" name="Picture 78"/>
            <p:cNvPicPr>
              <a:picLocks noChangeAspect="1" noChangeArrowheads="1"/>
            </p:cNvPicPr>
            <p:nvPr/>
          </p:nvPicPr>
          <p:blipFill>
            <a:blip r:embed="rId10" cstate="print"/>
            <a:srcRect b="12827"/>
            <a:stretch>
              <a:fillRect/>
            </a:stretch>
          </p:blipFill>
          <p:spPr bwMode="auto">
            <a:xfrm>
              <a:off x="6096" y="4561"/>
              <a:ext cx="1149" cy="1367"/>
            </a:xfrm>
            <a:prstGeom prst="rect">
              <a:avLst/>
            </a:prstGeom>
            <a:noFill/>
            <a:ln w="9525">
              <a:noFill/>
              <a:miter lim="800000"/>
              <a:headEnd/>
              <a:tailEnd/>
            </a:ln>
          </p:spPr>
        </p:pic>
        <p:sp>
          <p:nvSpPr>
            <p:cNvPr id="1105" name="Text Box 79"/>
            <p:cNvSpPr txBox="1">
              <a:spLocks noChangeArrowheads="1"/>
            </p:cNvSpPr>
            <p:nvPr/>
          </p:nvSpPr>
          <p:spPr bwMode="auto">
            <a:xfrm>
              <a:off x="6853" y="4736"/>
              <a:ext cx="413" cy="173"/>
            </a:xfrm>
            <a:prstGeom prst="rect">
              <a:avLst/>
            </a:prstGeom>
            <a:noFill/>
            <a:ln w="9525">
              <a:noFill/>
              <a:miter lim="800000"/>
              <a:headEnd/>
              <a:tailEnd/>
            </a:ln>
          </p:spPr>
          <p:txBody>
            <a:bodyPr lIns="30477" tIns="15238" rIns="30477" bIns="15238">
              <a:spAutoFit/>
            </a:bodyPr>
            <a:lstStyle/>
            <a:p>
              <a:pPr defTabSz="352425"/>
              <a:r>
                <a:rPr lang="en-US" sz="1000" b="1">
                  <a:solidFill>
                    <a:srgbClr val="CC0000"/>
                  </a:solidFill>
                </a:rPr>
                <a:t>2010</a:t>
              </a:r>
            </a:p>
          </p:txBody>
        </p:sp>
        <p:sp>
          <p:nvSpPr>
            <p:cNvPr id="1106" name="Text Box 80"/>
            <p:cNvSpPr txBox="1">
              <a:spLocks noChangeArrowheads="1"/>
            </p:cNvSpPr>
            <p:nvPr/>
          </p:nvSpPr>
          <p:spPr bwMode="auto">
            <a:xfrm>
              <a:off x="8323" y="4393"/>
              <a:ext cx="413" cy="173"/>
            </a:xfrm>
            <a:prstGeom prst="rect">
              <a:avLst/>
            </a:prstGeom>
            <a:noFill/>
            <a:ln w="9525">
              <a:noFill/>
              <a:miter lim="800000"/>
              <a:headEnd/>
              <a:tailEnd/>
            </a:ln>
          </p:spPr>
          <p:txBody>
            <a:bodyPr lIns="30477" tIns="15238" rIns="30477" bIns="15238">
              <a:spAutoFit/>
            </a:bodyPr>
            <a:lstStyle/>
            <a:p>
              <a:pPr defTabSz="352425"/>
              <a:r>
                <a:rPr lang="en-US" sz="1000" b="1">
                  <a:solidFill>
                    <a:srgbClr val="CC0000"/>
                  </a:solidFill>
                </a:rPr>
                <a:t>2100</a:t>
              </a:r>
            </a:p>
          </p:txBody>
        </p:sp>
      </p:grpSp>
      <p:sp>
        <p:nvSpPr>
          <p:cNvPr id="3" name="TextBox 72"/>
          <p:cNvSpPr txBox="1">
            <a:spLocks noChangeArrowheads="1"/>
          </p:cNvSpPr>
          <p:nvPr/>
        </p:nvSpPr>
        <p:spPr bwMode="auto">
          <a:xfrm>
            <a:off x="6877167" y="4724400"/>
            <a:ext cx="2414883" cy="446744"/>
          </a:xfrm>
          <a:prstGeom prst="rect">
            <a:avLst/>
          </a:prstGeom>
          <a:noFill/>
          <a:ln w="9525">
            <a:noFill/>
            <a:miter lim="800000"/>
            <a:headEnd/>
            <a:tailEnd/>
          </a:ln>
        </p:spPr>
        <p:txBody>
          <a:bodyPr lIns="30477" tIns="15238" rIns="30477" bIns="15238">
            <a:spAutoFit/>
          </a:bodyPr>
          <a:lstStyle/>
          <a:p>
            <a:pPr defTabSz="1358900">
              <a:defRPr/>
            </a:pPr>
            <a:r>
              <a:rPr lang="en-US" sz="1200" b="1" dirty="0" err="1">
                <a:effectLst>
                  <a:outerShdw blurRad="38100" dist="38100" dir="2700000" algn="tl">
                    <a:srgbClr val="C0C0C0"/>
                  </a:outerShdw>
                </a:effectLst>
                <a:latin typeface="Arial" charset="0"/>
                <a:cs typeface="Arial" charset="0"/>
              </a:rPr>
              <a:t>Metapopulation</a:t>
            </a:r>
            <a:r>
              <a:rPr lang="en-US" sz="1200" b="1" dirty="0">
                <a:effectLst>
                  <a:outerShdw blurRad="38100" dist="38100" dir="2700000" algn="tl">
                    <a:srgbClr val="C0C0C0"/>
                  </a:outerShdw>
                </a:effectLst>
                <a:latin typeface="Arial" charset="0"/>
                <a:cs typeface="Arial" charset="0"/>
              </a:rPr>
              <a:t> model with dynamic spatial structure</a:t>
            </a:r>
          </a:p>
        </p:txBody>
      </p:sp>
      <p:sp>
        <p:nvSpPr>
          <p:cNvPr id="1065" name="TextBox 115"/>
          <p:cNvSpPr txBox="1">
            <a:spLocks noChangeArrowheads="1"/>
          </p:cNvSpPr>
          <p:nvPr/>
        </p:nvSpPr>
        <p:spPr bwMode="auto">
          <a:xfrm>
            <a:off x="6614680" y="4839007"/>
            <a:ext cx="288736" cy="343099"/>
          </a:xfrm>
          <a:prstGeom prst="rect">
            <a:avLst/>
          </a:prstGeom>
          <a:noFill/>
          <a:ln w="9525">
            <a:noFill/>
            <a:miter lim="800000"/>
            <a:headEnd/>
            <a:tailEnd/>
          </a:ln>
        </p:spPr>
        <p:txBody>
          <a:bodyPr lIns="30477" tIns="15238" rIns="30477" bIns="15238">
            <a:spAutoFit/>
          </a:bodyPr>
          <a:lstStyle/>
          <a:p>
            <a:pPr algn="ctr" defTabSz="1358900"/>
            <a:r>
              <a:rPr lang="en-US" b="1">
                <a:solidFill>
                  <a:srgbClr val="604A7B"/>
                </a:solidFill>
                <a:latin typeface="Calibri" pitchFamily="34" charset="0"/>
              </a:rPr>
              <a:t>6.</a:t>
            </a:r>
          </a:p>
        </p:txBody>
      </p:sp>
      <p:sp>
        <p:nvSpPr>
          <p:cNvPr id="1066" name="AutoShape 97"/>
          <p:cNvSpPr>
            <a:spLocks noChangeArrowheads="1"/>
          </p:cNvSpPr>
          <p:nvPr/>
        </p:nvSpPr>
        <p:spPr bwMode="auto">
          <a:xfrm rot="10777652" flipV="1">
            <a:off x="7312473" y="1675643"/>
            <a:ext cx="393500" cy="837687"/>
          </a:xfrm>
          <a:prstGeom prst="downArrow">
            <a:avLst>
              <a:gd name="adj1" fmla="val 53139"/>
              <a:gd name="adj2" fmla="val 57600"/>
            </a:avLst>
          </a:prstGeom>
          <a:solidFill>
            <a:srgbClr val="7030A0"/>
          </a:solidFill>
          <a:ln w="9525">
            <a:solidFill>
              <a:schemeClr val="tx1"/>
            </a:solidFill>
            <a:miter lim="800000"/>
            <a:headEnd/>
            <a:tailEnd/>
          </a:ln>
        </p:spPr>
        <p:txBody>
          <a:bodyPr vert="eaVert" wrap="none" anchor="ctr"/>
          <a:lstStyle/>
          <a:p>
            <a:endParaRPr lang="en-US"/>
          </a:p>
        </p:txBody>
      </p:sp>
      <p:sp>
        <p:nvSpPr>
          <p:cNvPr id="5" name="TextBox 72"/>
          <p:cNvSpPr txBox="1">
            <a:spLocks noChangeArrowheads="1"/>
          </p:cNvSpPr>
          <p:nvPr/>
        </p:nvSpPr>
        <p:spPr bwMode="auto">
          <a:xfrm>
            <a:off x="1811356" y="3554886"/>
            <a:ext cx="1811162" cy="241242"/>
          </a:xfrm>
          <a:prstGeom prst="rect">
            <a:avLst/>
          </a:prstGeom>
          <a:noFill/>
          <a:ln w="9525">
            <a:noFill/>
            <a:miter lim="800000"/>
            <a:headEnd/>
            <a:tailEnd/>
          </a:ln>
        </p:spPr>
        <p:txBody>
          <a:bodyPr lIns="30477" tIns="15238" rIns="30477" bIns="15238">
            <a:spAutoFit/>
          </a:bodyPr>
          <a:lstStyle/>
          <a:p>
            <a:pPr defTabSz="1358900">
              <a:defRPr/>
            </a:pPr>
            <a:r>
              <a:rPr lang="en-US" sz="1200" b="1">
                <a:effectLst>
                  <a:outerShdw blurRad="38100" dist="38100" dir="2700000" algn="tl">
                    <a:srgbClr val="C0C0C0"/>
                  </a:outerShdw>
                </a:effectLst>
                <a:latin typeface="Arial" charset="0"/>
                <a:cs typeface="Arial" charset="0"/>
              </a:rPr>
              <a:t>Demographic model</a:t>
            </a:r>
          </a:p>
        </p:txBody>
      </p:sp>
      <p:pic>
        <p:nvPicPr>
          <p:cNvPr id="1068" name="Picture 99"/>
          <p:cNvPicPr>
            <a:picLocks noChangeAspect="1" noChangeArrowheads="1"/>
          </p:cNvPicPr>
          <p:nvPr/>
        </p:nvPicPr>
        <p:blipFill>
          <a:blip r:embed="rId11" cstate="print"/>
          <a:srcRect l="5344" t="4521" r="1781" b="25623"/>
          <a:stretch>
            <a:fillRect/>
          </a:stretch>
        </p:blipFill>
        <p:spPr bwMode="auto">
          <a:xfrm>
            <a:off x="674457" y="2143175"/>
            <a:ext cx="1312437" cy="1277689"/>
          </a:xfrm>
          <a:prstGeom prst="rect">
            <a:avLst/>
          </a:prstGeom>
          <a:noFill/>
          <a:ln w="9525">
            <a:noFill/>
            <a:miter lim="800000"/>
            <a:headEnd/>
            <a:tailEnd/>
          </a:ln>
        </p:spPr>
      </p:pic>
      <p:graphicFrame>
        <p:nvGraphicFramePr>
          <p:cNvPr id="1026" name="Object 100"/>
          <p:cNvGraphicFramePr>
            <a:graphicFrameLocks noChangeAspect="1"/>
          </p:cNvGraphicFramePr>
          <p:nvPr/>
        </p:nvGraphicFramePr>
        <p:xfrm>
          <a:off x="2091889" y="2486274"/>
          <a:ext cx="1366575" cy="780909"/>
        </p:xfrm>
        <a:graphic>
          <a:graphicData uri="http://schemas.openxmlformats.org/presentationml/2006/ole">
            <p:oleObj spid="_x0000_s61442" name="Equation" r:id="rId12" imgW="1790640" imgH="939600" progId="Equation.3">
              <p:embed/>
            </p:oleObj>
          </a:graphicData>
        </a:graphic>
      </p:graphicFrame>
      <p:pic>
        <p:nvPicPr>
          <p:cNvPr id="1069" name="Picture 102"/>
          <p:cNvPicPr>
            <a:picLocks noChangeAspect="1" noChangeArrowheads="1"/>
          </p:cNvPicPr>
          <p:nvPr/>
        </p:nvPicPr>
        <p:blipFill>
          <a:blip r:embed="rId13" cstate="print"/>
          <a:srcRect t="1804"/>
          <a:stretch>
            <a:fillRect/>
          </a:stretch>
        </p:blipFill>
        <p:spPr bwMode="auto">
          <a:xfrm>
            <a:off x="3588066" y="2829374"/>
            <a:ext cx="1364934" cy="998920"/>
          </a:xfrm>
          <a:prstGeom prst="rect">
            <a:avLst/>
          </a:prstGeom>
          <a:noFill/>
          <a:ln w="25400">
            <a:noFill/>
            <a:miter lim="800000"/>
            <a:headEnd/>
            <a:tailEnd/>
          </a:ln>
        </p:spPr>
      </p:pic>
      <p:sp>
        <p:nvSpPr>
          <p:cNvPr id="1070" name="Rectangle 103"/>
          <p:cNvSpPr>
            <a:spLocks noChangeArrowheads="1"/>
          </p:cNvSpPr>
          <p:nvPr/>
        </p:nvSpPr>
        <p:spPr bwMode="auto">
          <a:xfrm>
            <a:off x="4409787" y="2829374"/>
            <a:ext cx="277253" cy="69693"/>
          </a:xfrm>
          <a:prstGeom prst="rect">
            <a:avLst/>
          </a:prstGeom>
          <a:solidFill>
            <a:srgbClr val="FFFFFF"/>
          </a:solidFill>
          <a:ln w="9525">
            <a:solidFill>
              <a:srgbClr val="FFFFFF"/>
            </a:solidFill>
            <a:miter lim="800000"/>
            <a:headEnd/>
            <a:tailEnd/>
          </a:ln>
        </p:spPr>
        <p:txBody>
          <a:bodyPr wrap="none" anchor="ctr"/>
          <a:lstStyle/>
          <a:p>
            <a:endParaRPr lang="en-US"/>
          </a:p>
        </p:txBody>
      </p:sp>
      <p:sp>
        <p:nvSpPr>
          <p:cNvPr id="1071" name="TextBox 115"/>
          <p:cNvSpPr txBox="1">
            <a:spLocks noChangeArrowheads="1"/>
          </p:cNvSpPr>
          <p:nvPr/>
        </p:nvSpPr>
        <p:spPr bwMode="auto">
          <a:xfrm>
            <a:off x="1540666" y="3486981"/>
            <a:ext cx="288736" cy="343099"/>
          </a:xfrm>
          <a:prstGeom prst="rect">
            <a:avLst/>
          </a:prstGeom>
          <a:noFill/>
          <a:ln w="9525">
            <a:noFill/>
            <a:miter lim="800000"/>
            <a:headEnd/>
            <a:tailEnd/>
          </a:ln>
        </p:spPr>
        <p:txBody>
          <a:bodyPr lIns="30477" tIns="15238" rIns="30477" bIns="15238">
            <a:spAutoFit/>
          </a:bodyPr>
          <a:lstStyle/>
          <a:p>
            <a:pPr algn="ctr" defTabSz="1358900"/>
            <a:r>
              <a:rPr lang="en-US" b="1">
                <a:solidFill>
                  <a:srgbClr val="604A7B"/>
                </a:solidFill>
                <a:latin typeface="Calibri" pitchFamily="34" charset="0"/>
              </a:rPr>
              <a:t>5.</a:t>
            </a:r>
          </a:p>
        </p:txBody>
      </p:sp>
      <p:sp>
        <p:nvSpPr>
          <p:cNvPr id="7" name="TextBox 72"/>
          <p:cNvSpPr txBox="1">
            <a:spLocks noChangeArrowheads="1"/>
          </p:cNvSpPr>
          <p:nvPr/>
        </p:nvSpPr>
        <p:spPr bwMode="auto">
          <a:xfrm>
            <a:off x="3359837" y="6371161"/>
            <a:ext cx="2519878" cy="241242"/>
          </a:xfrm>
          <a:prstGeom prst="rect">
            <a:avLst/>
          </a:prstGeom>
          <a:noFill/>
          <a:ln w="9525">
            <a:noFill/>
            <a:miter lim="800000"/>
            <a:headEnd/>
            <a:tailEnd/>
          </a:ln>
        </p:spPr>
        <p:txBody>
          <a:bodyPr lIns="30477" tIns="15238" rIns="30477" bIns="15238">
            <a:spAutoFit/>
          </a:bodyPr>
          <a:lstStyle/>
          <a:p>
            <a:pPr defTabSz="1358900">
              <a:defRPr/>
            </a:pPr>
            <a:r>
              <a:rPr lang="en-US" sz="1200" b="1">
                <a:effectLst>
                  <a:outerShdw blurRad="38100" dist="38100" dir="2700000" algn="tl">
                    <a:srgbClr val="C0C0C0"/>
                  </a:outerShdw>
                </a:effectLst>
                <a:latin typeface="Arial" charset="0"/>
                <a:cs typeface="Arial" charset="0"/>
              </a:rPr>
              <a:t>Extinction risk assessment</a:t>
            </a:r>
          </a:p>
        </p:txBody>
      </p:sp>
      <p:sp>
        <p:nvSpPr>
          <p:cNvPr id="1073" name="TextBox 115"/>
          <p:cNvSpPr txBox="1">
            <a:spLocks noChangeArrowheads="1"/>
          </p:cNvSpPr>
          <p:nvPr/>
        </p:nvSpPr>
        <p:spPr bwMode="auto">
          <a:xfrm>
            <a:off x="3149848" y="6317552"/>
            <a:ext cx="288736" cy="343099"/>
          </a:xfrm>
          <a:prstGeom prst="rect">
            <a:avLst/>
          </a:prstGeom>
          <a:noFill/>
          <a:ln w="9525">
            <a:noFill/>
            <a:miter lim="800000"/>
            <a:headEnd/>
            <a:tailEnd/>
          </a:ln>
        </p:spPr>
        <p:txBody>
          <a:bodyPr lIns="30477" tIns="15238" rIns="30477" bIns="15238">
            <a:spAutoFit/>
          </a:bodyPr>
          <a:lstStyle/>
          <a:p>
            <a:pPr algn="ctr" defTabSz="1358900"/>
            <a:r>
              <a:rPr lang="en-US" b="1">
                <a:solidFill>
                  <a:srgbClr val="604A7B"/>
                </a:solidFill>
                <a:latin typeface="Calibri" pitchFamily="34" charset="0"/>
              </a:rPr>
              <a:t>7.</a:t>
            </a:r>
          </a:p>
        </p:txBody>
      </p:sp>
      <p:sp>
        <p:nvSpPr>
          <p:cNvPr id="1074" name="AutoShape 108"/>
          <p:cNvSpPr>
            <a:spLocks noChangeArrowheads="1"/>
          </p:cNvSpPr>
          <p:nvPr/>
        </p:nvSpPr>
        <p:spPr bwMode="auto">
          <a:xfrm rot="5400000">
            <a:off x="2409264" y="5098417"/>
            <a:ext cx="457466" cy="551223"/>
          </a:xfrm>
          <a:prstGeom prst="downArrow">
            <a:avLst>
              <a:gd name="adj1" fmla="val 50000"/>
              <a:gd name="adj2" fmla="val 43489"/>
            </a:avLst>
          </a:prstGeom>
          <a:solidFill>
            <a:srgbClr val="7030A0"/>
          </a:solidFill>
          <a:ln w="9525">
            <a:solidFill>
              <a:schemeClr val="tx1"/>
            </a:solidFill>
            <a:miter lim="800000"/>
            <a:headEnd/>
            <a:tailEnd/>
          </a:ln>
        </p:spPr>
        <p:txBody>
          <a:bodyPr vert="eaVert" wrap="none" anchor="ctr"/>
          <a:lstStyle/>
          <a:p>
            <a:endParaRPr lang="en-US"/>
          </a:p>
        </p:txBody>
      </p:sp>
      <p:sp>
        <p:nvSpPr>
          <p:cNvPr id="10" name="TextBox 72"/>
          <p:cNvSpPr txBox="1">
            <a:spLocks noChangeArrowheads="1"/>
          </p:cNvSpPr>
          <p:nvPr/>
        </p:nvSpPr>
        <p:spPr bwMode="auto">
          <a:xfrm>
            <a:off x="236239" y="6328274"/>
            <a:ext cx="2441132" cy="446744"/>
          </a:xfrm>
          <a:prstGeom prst="rect">
            <a:avLst/>
          </a:prstGeom>
          <a:noFill/>
          <a:ln w="9525">
            <a:noFill/>
            <a:miter lim="800000"/>
            <a:headEnd/>
            <a:tailEnd/>
          </a:ln>
        </p:spPr>
        <p:txBody>
          <a:bodyPr lIns="30477" tIns="15238" rIns="30477" bIns="15238">
            <a:spAutoFit/>
          </a:bodyPr>
          <a:lstStyle/>
          <a:p>
            <a:pPr defTabSz="1358900">
              <a:defRPr/>
            </a:pPr>
            <a:r>
              <a:rPr lang="en-US" sz="1200" b="1">
                <a:effectLst>
                  <a:outerShdw blurRad="38100" dist="38100" dir="2700000" algn="tl">
                    <a:srgbClr val="C0C0C0"/>
                  </a:outerShdw>
                </a:effectLst>
                <a:latin typeface="Arial" charset="0"/>
                <a:cs typeface="Arial" charset="0"/>
              </a:rPr>
              <a:t>Synthesis across species to inform IUCN Red List process</a:t>
            </a:r>
          </a:p>
        </p:txBody>
      </p:sp>
      <p:sp>
        <p:nvSpPr>
          <p:cNvPr id="1076" name="TextBox 115"/>
          <p:cNvSpPr txBox="1">
            <a:spLocks noChangeArrowheads="1"/>
          </p:cNvSpPr>
          <p:nvPr/>
        </p:nvSpPr>
        <p:spPr bwMode="auto">
          <a:xfrm>
            <a:off x="0" y="6260369"/>
            <a:ext cx="288736" cy="343099"/>
          </a:xfrm>
          <a:prstGeom prst="rect">
            <a:avLst/>
          </a:prstGeom>
          <a:noFill/>
          <a:ln w="9525">
            <a:noFill/>
            <a:miter lim="800000"/>
            <a:headEnd/>
            <a:tailEnd/>
          </a:ln>
        </p:spPr>
        <p:txBody>
          <a:bodyPr lIns="30477" tIns="15238" rIns="30477" bIns="15238">
            <a:spAutoFit/>
          </a:bodyPr>
          <a:lstStyle/>
          <a:p>
            <a:pPr algn="ctr" defTabSz="1358900"/>
            <a:r>
              <a:rPr lang="en-US" b="1">
                <a:solidFill>
                  <a:srgbClr val="604A7B"/>
                </a:solidFill>
                <a:latin typeface="Calibri" pitchFamily="34" charset="0"/>
              </a:rPr>
              <a:t>8.</a:t>
            </a:r>
          </a:p>
        </p:txBody>
      </p:sp>
      <p:sp>
        <p:nvSpPr>
          <p:cNvPr id="1077" name="AutoShape 111"/>
          <p:cNvSpPr>
            <a:spLocks noChangeArrowheads="1"/>
          </p:cNvSpPr>
          <p:nvPr/>
        </p:nvSpPr>
        <p:spPr bwMode="auto">
          <a:xfrm rot="10800000">
            <a:off x="6172200" y="5410200"/>
            <a:ext cx="616845" cy="757678"/>
          </a:xfrm>
          <a:custGeom>
            <a:avLst/>
            <a:gdLst>
              <a:gd name="T0" fmla="*/ 417996 w 21600"/>
              <a:gd name="T1" fmla="*/ 0 h 21600"/>
              <a:gd name="T2" fmla="*/ 417996 w 21600"/>
              <a:gd name="T3" fmla="*/ 378868 h 21600"/>
              <a:gd name="T4" fmla="*/ 89452 w 21600"/>
              <a:gd name="T5" fmla="*/ 673100 h 21600"/>
              <a:gd name="T6" fmla="*/ 596900 w 21600"/>
              <a:gd name="T7" fmla="*/ 18943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7030A0"/>
          </a:solidFill>
          <a:ln w="9525">
            <a:solidFill>
              <a:schemeClr val="tx1"/>
            </a:solidFill>
            <a:miter lim="800000"/>
            <a:headEnd/>
            <a:tailEnd/>
          </a:ln>
        </p:spPr>
        <p:txBody>
          <a:bodyPr wrap="none" anchor="ctr"/>
          <a:lstStyle/>
          <a:p>
            <a:endParaRPr lang="en-US"/>
          </a:p>
        </p:txBody>
      </p:sp>
      <p:pic>
        <p:nvPicPr>
          <p:cNvPr id="1079" name="Picture 116" descr="Categories"/>
          <p:cNvPicPr>
            <a:picLocks noChangeAspect="1" noChangeArrowheads="1"/>
          </p:cNvPicPr>
          <p:nvPr/>
        </p:nvPicPr>
        <p:blipFill>
          <a:blip r:embed="rId14" cstate="print"/>
          <a:srcRect l="5000" t="1334" r="3000" b="5333"/>
          <a:stretch>
            <a:fillRect/>
          </a:stretch>
        </p:blipFill>
        <p:spPr bwMode="auto">
          <a:xfrm>
            <a:off x="314985" y="4544871"/>
            <a:ext cx="1962093" cy="1626149"/>
          </a:xfrm>
          <a:prstGeom prst="rect">
            <a:avLst/>
          </a:prstGeom>
          <a:noFill/>
          <a:ln w="9525">
            <a:noFill/>
            <a:miter lim="800000"/>
            <a:headEnd/>
            <a:tailEnd/>
          </a:ln>
        </p:spPr>
      </p:pic>
      <p:pic>
        <p:nvPicPr>
          <p:cNvPr id="1080" name="Picture 117"/>
          <p:cNvPicPr>
            <a:picLocks noChangeAspect="1" noChangeArrowheads="1"/>
          </p:cNvPicPr>
          <p:nvPr/>
        </p:nvPicPr>
        <p:blipFill>
          <a:blip r:embed="rId15" cstate="print"/>
          <a:srcRect/>
          <a:stretch>
            <a:fillRect/>
          </a:stretch>
        </p:blipFill>
        <p:spPr bwMode="auto">
          <a:xfrm>
            <a:off x="314985" y="4544871"/>
            <a:ext cx="446228" cy="439596"/>
          </a:xfrm>
          <a:prstGeom prst="rect">
            <a:avLst/>
          </a:prstGeom>
          <a:noFill/>
          <a:ln w="9525">
            <a:noFill/>
            <a:miter lim="800000"/>
            <a:headEnd/>
            <a:tailEnd/>
          </a:ln>
        </p:spPr>
      </p:pic>
      <p:pic>
        <p:nvPicPr>
          <p:cNvPr id="1083" name="Picture 123"/>
          <p:cNvPicPr>
            <a:picLocks noChangeAspect="1" noChangeArrowheads="1"/>
          </p:cNvPicPr>
          <p:nvPr/>
        </p:nvPicPr>
        <p:blipFill>
          <a:blip r:embed="rId16" cstate="print"/>
          <a:srcRect/>
          <a:stretch>
            <a:fillRect/>
          </a:stretch>
        </p:blipFill>
        <p:spPr bwMode="auto">
          <a:xfrm>
            <a:off x="7140575" y="6373730"/>
            <a:ext cx="629970" cy="484270"/>
          </a:xfrm>
          <a:prstGeom prst="rect">
            <a:avLst/>
          </a:prstGeom>
          <a:noFill/>
          <a:ln w="9525">
            <a:solidFill>
              <a:srgbClr val="CC0000"/>
            </a:solidFill>
            <a:miter lim="800000"/>
            <a:headEnd/>
            <a:tailEnd/>
          </a:ln>
        </p:spPr>
      </p:pic>
      <p:pic>
        <p:nvPicPr>
          <p:cNvPr id="1084" name="Picture 124" descr="BIF_logo_2011"/>
          <p:cNvPicPr>
            <a:picLocks noChangeAspect="1" noChangeArrowheads="1"/>
          </p:cNvPicPr>
          <p:nvPr/>
        </p:nvPicPr>
        <p:blipFill>
          <a:blip r:embed="rId17" cstate="print"/>
          <a:srcRect l="-1877" t="-5859" r="-1877" b="-5859"/>
          <a:stretch>
            <a:fillRect/>
          </a:stretch>
        </p:blipFill>
        <p:spPr bwMode="auto">
          <a:xfrm>
            <a:off x="7826375" y="6443421"/>
            <a:ext cx="1102447" cy="414579"/>
          </a:xfrm>
          <a:prstGeom prst="rect">
            <a:avLst/>
          </a:prstGeom>
          <a:noFill/>
          <a:ln w="9525">
            <a:solidFill>
              <a:schemeClr val="accent2"/>
            </a:solidFill>
            <a:miter lim="800000"/>
            <a:headEnd/>
            <a:tailEnd/>
          </a:ln>
        </p:spPr>
      </p:pic>
      <p:sp>
        <p:nvSpPr>
          <p:cNvPr id="106" name="TextBox 105"/>
          <p:cNvSpPr txBox="1"/>
          <p:nvPr/>
        </p:nvSpPr>
        <p:spPr>
          <a:xfrm>
            <a:off x="381000" y="762000"/>
            <a:ext cx="1524000" cy="646331"/>
          </a:xfrm>
          <a:prstGeom prst="rect">
            <a:avLst/>
          </a:prstGeom>
          <a:noFill/>
        </p:spPr>
        <p:txBody>
          <a:bodyPr wrap="square" rtlCol="0">
            <a:spAutoFit/>
          </a:bodyPr>
          <a:lstStyle/>
          <a:p>
            <a:r>
              <a:rPr lang="en-US" noProof="1" smtClean="0">
                <a:latin typeface="+mj-lt"/>
              </a:rPr>
              <a:t>Akçakaya </a:t>
            </a:r>
            <a:r>
              <a:rPr lang="en-US" dirty="0" smtClean="0">
                <a:latin typeface="+mj-lt"/>
              </a:rPr>
              <a:t>&amp; Pearson</a:t>
            </a:r>
            <a:endParaRPr lang="en-US" dirty="0">
              <a:latin typeface="+mj-lt"/>
            </a:endParaRPr>
          </a:p>
        </p:txBody>
      </p:sp>
      <p:sp>
        <p:nvSpPr>
          <p:cNvPr id="1028" name="AutoShape 114"/>
          <p:cNvSpPr>
            <a:spLocks noChangeArrowheads="1"/>
          </p:cNvSpPr>
          <p:nvPr/>
        </p:nvSpPr>
        <p:spPr bwMode="auto">
          <a:xfrm rot="18300635">
            <a:off x="4893594" y="2062159"/>
            <a:ext cx="321275" cy="952495"/>
          </a:xfrm>
          <a:prstGeom prst="downArrow">
            <a:avLst>
              <a:gd name="adj1" fmla="val 50000"/>
              <a:gd name="adj2" fmla="val 80765"/>
            </a:avLst>
          </a:prstGeom>
          <a:solidFill>
            <a:srgbClr val="7030A0"/>
          </a:solidFill>
          <a:ln w="9525">
            <a:solidFill>
              <a:schemeClr val="tx1">
                <a:lumMod val="85000"/>
                <a:lumOff val="15000"/>
              </a:schemeClr>
            </a:solidFill>
            <a:miter lim="800000"/>
            <a:headEnd/>
            <a:tailEnd/>
          </a:ln>
        </p:spPr>
        <p:txBody>
          <a:bodyPr vert="eaVert" wrap="none" anchor="ct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143000"/>
            <a:ext cx="3357266"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Monitoring programs</a:t>
            </a:r>
          </a:p>
        </p:txBody>
      </p:sp>
      <p:sp>
        <p:nvSpPr>
          <p:cNvPr id="5" name="TextBox 4"/>
          <p:cNvSpPr txBox="1"/>
          <p:nvPr/>
        </p:nvSpPr>
        <p:spPr>
          <a:xfrm>
            <a:off x="533400" y="2819400"/>
            <a:ext cx="15240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chemeClr val="tx1"/>
                </a:solidFill>
              </a:rPr>
              <a:t>Species’ ability to adapt</a:t>
            </a:r>
          </a:p>
        </p:txBody>
      </p:sp>
      <p:sp>
        <p:nvSpPr>
          <p:cNvPr id="6" name="TextBox 5"/>
          <p:cNvSpPr txBox="1"/>
          <p:nvPr/>
        </p:nvSpPr>
        <p:spPr>
          <a:xfrm>
            <a:off x="4495800" y="1219200"/>
            <a:ext cx="142009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R</a:t>
            </a:r>
            <a:r>
              <a:rPr lang="en-US" sz="2800" b="1" dirty="0" smtClean="0"/>
              <a:t>ange models </a:t>
            </a:r>
            <a:endParaRPr lang="en-US" sz="2800" dirty="0"/>
          </a:p>
        </p:txBody>
      </p:sp>
      <p:sp>
        <p:nvSpPr>
          <p:cNvPr id="7" name="TextBox 6"/>
          <p:cNvSpPr txBox="1"/>
          <p:nvPr/>
        </p:nvSpPr>
        <p:spPr>
          <a:xfrm>
            <a:off x="3733800" y="2819400"/>
            <a:ext cx="220979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Community structure and dynamics</a:t>
            </a:r>
          </a:p>
        </p:txBody>
      </p:sp>
      <p:cxnSp>
        <p:nvCxnSpPr>
          <p:cNvPr id="9" name="Straight Arrow Connector 8"/>
          <p:cNvCxnSpPr>
            <a:stCxn id="4" idx="2"/>
            <a:endCxn id="5" idx="0"/>
          </p:cNvCxnSpPr>
          <p:nvPr/>
        </p:nvCxnSpPr>
        <p:spPr>
          <a:xfrm flipH="1">
            <a:off x="1295400" y="1666220"/>
            <a:ext cx="840433"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a:endCxn id="7" idx="0"/>
          </p:cNvCxnSpPr>
          <p:nvPr/>
        </p:nvCxnSpPr>
        <p:spPr>
          <a:xfrm>
            <a:off x="2135833" y="1666220"/>
            <a:ext cx="2702867"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6" idx="1"/>
          </p:cNvCxnSpPr>
          <p:nvPr/>
        </p:nvCxnSpPr>
        <p:spPr>
          <a:xfrm>
            <a:off x="3814466" y="1404610"/>
            <a:ext cx="681334" cy="291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2"/>
            <a:endCxn id="7" idx="0"/>
          </p:cNvCxnSpPr>
          <p:nvPr/>
        </p:nvCxnSpPr>
        <p:spPr>
          <a:xfrm flipH="1">
            <a:off x="4838700" y="2173307"/>
            <a:ext cx="367145" cy="646093"/>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5" idx="3"/>
            <a:endCxn id="6" idx="1"/>
          </p:cNvCxnSpPr>
          <p:nvPr/>
        </p:nvCxnSpPr>
        <p:spPr>
          <a:xfrm flipV="1">
            <a:off x="2057400" y="1696254"/>
            <a:ext cx="2438400" cy="1815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66800" y="381000"/>
            <a:ext cx="3023264" cy="523220"/>
          </a:xfrm>
          <a:prstGeom prst="rect">
            <a:avLst/>
          </a:prstGeom>
          <a:noFill/>
        </p:spPr>
        <p:txBody>
          <a:bodyPr wrap="none" rtlCol="0">
            <a:spAutoFit/>
          </a:bodyPr>
          <a:lstStyle/>
          <a:p>
            <a:r>
              <a:rPr lang="en-US" sz="2800" b="1" dirty="0" smtClean="0">
                <a:solidFill>
                  <a:srgbClr val="C00000"/>
                </a:solidFill>
              </a:rPr>
              <a:t>CURRENT BIOLOGY</a:t>
            </a:r>
            <a:endParaRPr lang="en-US" sz="2800" b="1" dirty="0">
              <a:solidFill>
                <a:srgbClr val="C00000"/>
              </a:solidFill>
            </a:endParaRPr>
          </a:p>
        </p:txBody>
      </p:sp>
      <p:sp>
        <p:nvSpPr>
          <p:cNvPr id="35" name="TextBox 34"/>
          <p:cNvSpPr txBox="1"/>
          <p:nvPr/>
        </p:nvSpPr>
        <p:spPr>
          <a:xfrm>
            <a:off x="6934200" y="381000"/>
            <a:ext cx="2104294" cy="523220"/>
          </a:xfrm>
          <a:prstGeom prst="rect">
            <a:avLst/>
          </a:prstGeom>
          <a:noFill/>
        </p:spPr>
        <p:txBody>
          <a:bodyPr wrap="none" rtlCol="0">
            <a:spAutoFit/>
          </a:bodyPr>
          <a:lstStyle/>
          <a:p>
            <a:r>
              <a:rPr lang="en-US" sz="2800" b="1" dirty="0" smtClean="0">
                <a:solidFill>
                  <a:srgbClr val="C00000"/>
                </a:solidFill>
              </a:rPr>
              <a:t>FORCASTING</a:t>
            </a:r>
            <a:endParaRPr lang="en-US" sz="2800" b="1" dirty="0">
              <a:solidFill>
                <a:srgbClr val="C00000"/>
              </a:solidFill>
            </a:endParaRPr>
          </a:p>
        </p:txBody>
      </p:sp>
      <p:sp>
        <p:nvSpPr>
          <p:cNvPr id="36" name="TextBox 35"/>
          <p:cNvSpPr txBox="1"/>
          <p:nvPr/>
        </p:nvSpPr>
        <p:spPr>
          <a:xfrm>
            <a:off x="6934200" y="1905000"/>
            <a:ext cx="2209800" cy="1077218"/>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smtClean="0"/>
              <a:t>Integrative models</a:t>
            </a:r>
          </a:p>
        </p:txBody>
      </p:sp>
      <p:cxnSp>
        <p:nvCxnSpPr>
          <p:cNvPr id="44" name="Straight Arrow Connector 43"/>
          <p:cNvCxnSpPr/>
          <p:nvPr/>
        </p:nvCxnSpPr>
        <p:spPr>
          <a:xfrm>
            <a:off x="4114800" y="671945"/>
            <a:ext cx="26670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057400" y="5410200"/>
            <a:ext cx="4334200" cy="523220"/>
          </a:xfrm>
          <a:prstGeom prst="rect">
            <a:avLst/>
          </a:prstGeom>
          <a:noFill/>
        </p:spPr>
        <p:txBody>
          <a:bodyPr wrap="none" rtlCol="0">
            <a:spAutoFit/>
          </a:bodyPr>
          <a:lstStyle/>
          <a:p>
            <a:r>
              <a:rPr lang="en-US" sz="2800" b="1" dirty="0" smtClean="0">
                <a:solidFill>
                  <a:srgbClr val="C00000"/>
                </a:solidFill>
              </a:rPr>
              <a:t>ECOSYSTEM MANAGEMENT</a:t>
            </a:r>
            <a:endParaRPr lang="en-US" sz="2800" b="1" dirty="0">
              <a:solidFill>
                <a:srgbClr val="C00000"/>
              </a:solidFill>
            </a:endParaRPr>
          </a:p>
        </p:txBody>
      </p:sp>
      <p:grpSp>
        <p:nvGrpSpPr>
          <p:cNvPr id="2" name="Group 54"/>
          <p:cNvGrpSpPr/>
          <p:nvPr/>
        </p:nvGrpSpPr>
        <p:grpSpPr>
          <a:xfrm>
            <a:off x="914400" y="4572000"/>
            <a:ext cx="7086600" cy="457200"/>
            <a:chOff x="914400" y="4191000"/>
            <a:chExt cx="7086600" cy="457200"/>
          </a:xfrm>
        </p:grpSpPr>
        <p:cxnSp>
          <p:nvCxnSpPr>
            <p:cNvPr id="49" name="Straight Connector 48"/>
            <p:cNvCxnSpPr/>
            <p:nvPr/>
          </p:nvCxnSpPr>
          <p:spPr>
            <a:xfrm>
              <a:off x="914400" y="4191000"/>
              <a:ext cx="70866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1" name="Down Arrow 50"/>
            <p:cNvSpPr/>
            <p:nvPr/>
          </p:nvSpPr>
          <p:spPr>
            <a:xfrm>
              <a:off x="4419600" y="4191000"/>
              <a:ext cx="381000"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a:stCxn id="5" idx="3"/>
            <a:endCxn id="7" idx="1"/>
          </p:cNvCxnSpPr>
          <p:nvPr/>
        </p:nvCxnSpPr>
        <p:spPr>
          <a:xfrm>
            <a:off x="2057400" y="3511898"/>
            <a:ext cx="1676400"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324600" y="1219200"/>
            <a:ext cx="0" cy="2667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8" name="Down Arrow 57"/>
          <p:cNvSpPr/>
          <p:nvPr/>
        </p:nvSpPr>
        <p:spPr>
          <a:xfrm rot="16200000">
            <a:off x="6361676" y="2342331"/>
            <a:ext cx="383048"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71600" y="1447800"/>
            <a:ext cx="5257800" cy="3970318"/>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smtClean="0"/>
              <a:t>Community structure and dynamics</a:t>
            </a:r>
          </a:p>
          <a:p>
            <a:pPr>
              <a:buFont typeface="Arial" pitchFamily="34" charset="0"/>
              <a:buChar char="•"/>
            </a:pPr>
            <a:r>
              <a:rPr lang="en-US" sz="3600" dirty="0"/>
              <a:t> </a:t>
            </a:r>
            <a:r>
              <a:rPr lang="en-US" sz="3600" dirty="0" smtClean="0"/>
              <a:t>Species interactions –(disease, competition)</a:t>
            </a:r>
          </a:p>
          <a:p>
            <a:pPr>
              <a:buFont typeface="Arial" pitchFamily="34" charset="0"/>
              <a:buChar char="•"/>
            </a:pPr>
            <a:r>
              <a:rPr lang="en-US" sz="3600" dirty="0" smtClean="0"/>
              <a:t>Food webs</a:t>
            </a:r>
          </a:p>
          <a:p>
            <a:pPr>
              <a:buFont typeface="Arial" pitchFamily="34" charset="0"/>
              <a:buChar char="•"/>
            </a:pPr>
            <a:r>
              <a:rPr lang="en-US" sz="3600" dirty="0" smtClean="0"/>
              <a:t>Guild/functional group structure</a:t>
            </a:r>
            <a:endParaRPr lang="en-US" sz="3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143000"/>
            <a:ext cx="3357266"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Monitoring programs</a:t>
            </a:r>
          </a:p>
        </p:txBody>
      </p:sp>
      <p:sp>
        <p:nvSpPr>
          <p:cNvPr id="5" name="TextBox 4"/>
          <p:cNvSpPr txBox="1"/>
          <p:nvPr/>
        </p:nvSpPr>
        <p:spPr>
          <a:xfrm>
            <a:off x="533400" y="2819400"/>
            <a:ext cx="15240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chemeClr val="tx1"/>
                </a:solidFill>
              </a:rPr>
              <a:t>Species’ ability to adapt</a:t>
            </a:r>
          </a:p>
        </p:txBody>
      </p:sp>
      <p:sp>
        <p:nvSpPr>
          <p:cNvPr id="6" name="TextBox 5"/>
          <p:cNvSpPr txBox="1"/>
          <p:nvPr/>
        </p:nvSpPr>
        <p:spPr>
          <a:xfrm>
            <a:off x="4495800" y="1219200"/>
            <a:ext cx="142009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R</a:t>
            </a:r>
            <a:r>
              <a:rPr lang="en-US" sz="2800" b="1" dirty="0" smtClean="0"/>
              <a:t>ange models </a:t>
            </a:r>
            <a:endParaRPr lang="en-US" sz="2800" dirty="0"/>
          </a:p>
        </p:txBody>
      </p:sp>
      <p:sp>
        <p:nvSpPr>
          <p:cNvPr id="7" name="TextBox 6"/>
          <p:cNvSpPr txBox="1"/>
          <p:nvPr/>
        </p:nvSpPr>
        <p:spPr>
          <a:xfrm>
            <a:off x="3733800" y="2819400"/>
            <a:ext cx="220979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Community structure and dynamics</a:t>
            </a:r>
          </a:p>
        </p:txBody>
      </p:sp>
      <p:cxnSp>
        <p:nvCxnSpPr>
          <p:cNvPr id="9" name="Straight Arrow Connector 8"/>
          <p:cNvCxnSpPr>
            <a:stCxn id="4" idx="2"/>
            <a:endCxn id="5" idx="0"/>
          </p:cNvCxnSpPr>
          <p:nvPr/>
        </p:nvCxnSpPr>
        <p:spPr>
          <a:xfrm flipH="1">
            <a:off x="1295400" y="1666220"/>
            <a:ext cx="840433"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a:endCxn id="7" idx="0"/>
          </p:cNvCxnSpPr>
          <p:nvPr/>
        </p:nvCxnSpPr>
        <p:spPr>
          <a:xfrm>
            <a:off x="2135833" y="1666220"/>
            <a:ext cx="2702867"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6" idx="1"/>
          </p:cNvCxnSpPr>
          <p:nvPr/>
        </p:nvCxnSpPr>
        <p:spPr>
          <a:xfrm>
            <a:off x="3814466" y="1404610"/>
            <a:ext cx="681334" cy="291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2"/>
            <a:endCxn id="7" idx="0"/>
          </p:cNvCxnSpPr>
          <p:nvPr/>
        </p:nvCxnSpPr>
        <p:spPr>
          <a:xfrm flipH="1">
            <a:off x="4838700" y="2173307"/>
            <a:ext cx="367145" cy="646093"/>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5" idx="3"/>
            <a:endCxn id="6" idx="1"/>
          </p:cNvCxnSpPr>
          <p:nvPr/>
        </p:nvCxnSpPr>
        <p:spPr>
          <a:xfrm flipV="1">
            <a:off x="2057400" y="1696254"/>
            <a:ext cx="2438400" cy="1815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66800" y="381000"/>
            <a:ext cx="3023264" cy="523220"/>
          </a:xfrm>
          <a:prstGeom prst="rect">
            <a:avLst/>
          </a:prstGeom>
          <a:noFill/>
        </p:spPr>
        <p:txBody>
          <a:bodyPr wrap="none" rtlCol="0">
            <a:spAutoFit/>
          </a:bodyPr>
          <a:lstStyle/>
          <a:p>
            <a:r>
              <a:rPr lang="en-US" sz="2800" b="1" dirty="0" smtClean="0">
                <a:solidFill>
                  <a:srgbClr val="C00000"/>
                </a:solidFill>
              </a:rPr>
              <a:t>CURRENT BIOLOGY</a:t>
            </a:r>
            <a:endParaRPr lang="en-US" sz="2800" b="1" dirty="0">
              <a:solidFill>
                <a:srgbClr val="C00000"/>
              </a:solidFill>
            </a:endParaRPr>
          </a:p>
        </p:txBody>
      </p:sp>
      <p:sp>
        <p:nvSpPr>
          <p:cNvPr id="35" name="TextBox 34"/>
          <p:cNvSpPr txBox="1"/>
          <p:nvPr/>
        </p:nvSpPr>
        <p:spPr>
          <a:xfrm>
            <a:off x="6934200" y="381000"/>
            <a:ext cx="2104294" cy="523220"/>
          </a:xfrm>
          <a:prstGeom prst="rect">
            <a:avLst/>
          </a:prstGeom>
          <a:noFill/>
        </p:spPr>
        <p:txBody>
          <a:bodyPr wrap="none" rtlCol="0">
            <a:spAutoFit/>
          </a:bodyPr>
          <a:lstStyle/>
          <a:p>
            <a:r>
              <a:rPr lang="en-US" sz="2800" b="1" dirty="0" smtClean="0">
                <a:solidFill>
                  <a:srgbClr val="C00000"/>
                </a:solidFill>
              </a:rPr>
              <a:t>FORCASTING</a:t>
            </a:r>
            <a:endParaRPr lang="en-US" sz="2800" b="1" dirty="0">
              <a:solidFill>
                <a:srgbClr val="C00000"/>
              </a:solidFill>
            </a:endParaRPr>
          </a:p>
        </p:txBody>
      </p:sp>
      <p:sp>
        <p:nvSpPr>
          <p:cNvPr id="36" name="TextBox 35"/>
          <p:cNvSpPr txBox="1"/>
          <p:nvPr/>
        </p:nvSpPr>
        <p:spPr>
          <a:xfrm>
            <a:off x="6934200" y="1905000"/>
            <a:ext cx="190500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Integrative models</a:t>
            </a:r>
          </a:p>
        </p:txBody>
      </p:sp>
      <p:cxnSp>
        <p:nvCxnSpPr>
          <p:cNvPr id="44" name="Straight Arrow Connector 43"/>
          <p:cNvCxnSpPr/>
          <p:nvPr/>
        </p:nvCxnSpPr>
        <p:spPr>
          <a:xfrm>
            <a:off x="4114800" y="671945"/>
            <a:ext cx="26670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057400" y="5410200"/>
            <a:ext cx="4334200" cy="523220"/>
          </a:xfrm>
          <a:prstGeom prst="rect">
            <a:avLst/>
          </a:prstGeom>
          <a:noFill/>
        </p:spPr>
        <p:txBody>
          <a:bodyPr wrap="none" rtlCol="0">
            <a:spAutoFit/>
          </a:bodyPr>
          <a:lstStyle/>
          <a:p>
            <a:r>
              <a:rPr lang="en-US" sz="2800" b="1" dirty="0" smtClean="0">
                <a:solidFill>
                  <a:srgbClr val="C00000"/>
                </a:solidFill>
              </a:rPr>
              <a:t>ECOSYSTEM MANAGEMENT</a:t>
            </a:r>
            <a:endParaRPr lang="en-US" sz="2800" b="1" dirty="0">
              <a:solidFill>
                <a:srgbClr val="C00000"/>
              </a:solidFill>
            </a:endParaRPr>
          </a:p>
        </p:txBody>
      </p:sp>
      <p:grpSp>
        <p:nvGrpSpPr>
          <p:cNvPr id="2" name="Group 54"/>
          <p:cNvGrpSpPr/>
          <p:nvPr/>
        </p:nvGrpSpPr>
        <p:grpSpPr>
          <a:xfrm>
            <a:off x="914400" y="4572000"/>
            <a:ext cx="7086600" cy="457200"/>
            <a:chOff x="914400" y="4191000"/>
            <a:chExt cx="7086600" cy="457200"/>
          </a:xfrm>
        </p:grpSpPr>
        <p:cxnSp>
          <p:nvCxnSpPr>
            <p:cNvPr id="49" name="Straight Connector 48"/>
            <p:cNvCxnSpPr/>
            <p:nvPr/>
          </p:nvCxnSpPr>
          <p:spPr>
            <a:xfrm>
              <a:off x="914400" y="4191000"/>
              <a:ext cx="70866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1" name="Down Arrow 50"/>
            <p:cNvSpPr/>
            <p:nvPr/>
          </p:nvSpPr>
          <p:spPr>
            <a:xfrm>
              <a:off x="4419600" y="4191000"/>
              <a:ext cx="381000"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a:stCxn id="5" idx="3"/>
            <a:endCxn id="7" idx="1"/>
          </p:cNvCxnSpPr>
          <p:nvPr/>
        </p:nvCxnSpPr>
        <p:spPr>
          <a:xfrm>
            <a:off x="2057400" y="3511898"/>
            <a:ext cx="1676400"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324600" y="1219200"/>
            <a:ext cx="0" cy="2667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8" name="Down Arrow 57"/>
          <p:cNvSpPr/>
          <p:nvPr/>
        </p:nvSpPr>
        <p:spPr>
          <a:xfrm rot="16200000">
            <a:off x="6361676" y="2342331"/>
            <a:ext cx="383048"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0" y="6457890"/>
            <a:ext cx="9144000" cy="400110"/>
          </a:xfrm>
          <a:prstGeom prst="rect">
            <a:avLst/>
          </a:prstGeom>
          <a:noFill/>
        </p:spPr>
        <p:txBody>
          <a:bodyPr wrap="square" rtlCol="0">
            <a:spAutoFit/>
          </a:bodyPr>
          <a:lstStyle/>
          <a:p>
            <a:r>
              <a:rPr lang="en-US" sz="2000" dirty="0" smtClean="0"/>
              <a:t>Modified (slightly) from </a:t>
            </a:r>
            <a:r>
              <a:rPr lang="en-US" sz="2000" dirty="0" err="1" smtClean="0"/>
              <a:t>McMahone</a:t>
            </a:r>
            <a:r>
              <a:rPr lang="en-US" sz="2000" dirty="0" smtClean="0"/>
              <a:t> et al. 2011 Trends in Ecology and Evolution</a:t>
            </a:r>
            <a:endParaRPr lang="en-US"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23"/>
          <p:cNvSpPr>
            <a:spLocks noGrp="1"/>
          </p:cNvSpPr>
          <p:nvPr>
            <p:ph type="title"/>
          </p:nvPr>
        </p:nvSpPr>
        <p:spPr>
          <a:xfrm>
            <a:off x="1177925" y="-1588"/>
            <a:ext cx="4130675" cy="1143001"/>
          </a:xfrm>
        </p:spPr>
        <p:txBody>
          <a:bodyPr/>
          <a:lstStyle/>
          <a:p>
            <a:pPr eaLnBrk="1" hangingPunct="1"/>
            <a:r>
              <a:rPr lang="en-US" sz="3000" smtClean="0"/>
              <a:t>Phytoplankton diversity from ocean color</a:t>
            </a:r>
          </a:p>
        </p:txBody>
      </p:sp>
      <p:sp>
        <p:nvSpPr>
          <p:cNvPr id="2051" name="Content Placeholder 25"/>
          <p:cNvSpPr>
            <a:spLocks noGrp="1"/>
          </p:cNvSpPr>
          <p:nvPr>
            <p:ph sz="half" idx="2"/>
          </p:nvPr>
        </p:nvSpPr>
        <p:spPr>
          <a:xfrm>
            <a:off x="177800" y="1128713"/>
            <a:ext cx="5056188" cy="5514975"/>
          </a:xfrm>
        </p:spPr>
        <p:txBody>
          <a:bodyPr>
            <a:normAutofit/>
          </a:bodyPr>
          <a:lstStyle/>
          <a:p>
            <a:pPr eaLnBrk="1" hangingPunct="1"/>
            <a:r>
              <a:rPr lang="en-US" sz="2000" dirty="0" smtClean="0"/>
              <a:t>Phytoplankton class-specific approach used in conjunction with </a:t>
            </a:r>
            <a:r>
              <a:rPr lang="en-US" sz="2000" dirty="0" err="1" smtClean="0"/>
              <a:t>SeaWiFS</a:t>
            </a:r>
            <a:r>
              <a:rPr lang="en-US" sz="2000" dirty="0" smtClean="0"/>
              <a:t> 10-year time series of surface </a:t>
            </a:r>
            <a:r>
              <a:rPr lang="en-US" sz="2000" dirty="0" err="1" smtClean="0"/>
              <a:t>Chl</a:t>
            </a:r>
            <a:r>
              <a:rPr lang="en-US" sz="2000" dirty="0" smtClean="0"/>
              <a:t> data in the global ocean</a:t>
            </a:r>
          </a:p>
          <a:p>
            <a:pPr eaLnBrk="1" hangingPunct="1"/>
            <a:r>
              <a:rPr lang="en-US" sz="2000" b="1" dirty="0" err="1" smtClean="0"/>
              <a:t>Microphytoplankton</a:t>
            </a:r>
            <a:r>
              <a:rPr lang="en-US" sz="2000" b="1" dirty="0" smtClean="0"/>
              <a:t> </a:t>
            </a:r>
            <a:r>
              <a:rPr lang="en-US" sz="2000" dirty="0" smtClean="0"/>
              <a:t>(mostly diatoms) are major contributors in temperate-</a:t>
            </a:r>
            <a:r>
              <a:rPr lang="en-US" sz="2000" dirty="0" err="1" smtClean="0"/>
              <a:t>subpolar</a:t>
            </a:r>
            <a:r>
              <a:rPr lang="en-US" sz="2000" dirty="0" smtClean="0"/>
              <a:t> regions (50%) and coastal </a:t>
            </a:r>
            <a:r>
              <a:rPr lang="en-US" sz="2000" dirty="0" err="1" smtClean="0"/>
              <a:t>upwellings</a:t>
            </a:r>
            <a:r>
              <a:rPr lang="en-US" sz="2000" dirty="0" smtClean="0"/>
              <a:t> (70%) during the spring-summer season</a:t>
            </a:r>
          </a:p>
          <a:p>
            <a:pPr eaLnBrk="1" hangingPunct="1"/>
            <a:r>
              <a:rPr lang="en-US" sz="2000" b="1" dirty="0" err="1" smtClean="0"/>
              <a:t>Nanophytoplankton</a:t>
            </a:r>
            <a:r>
              <a:rPr lang="en-US" sz="2000" b="1" dirty="0" smtClean="0"/>
              <a:t> </a:t>
            </a:r>
            <a:r>
              <a:rPr lang="en-US" sz="2000" dirty="0" smtClean="0"/>
              <a:t>(mainly </a:t>
            </a:r>
            <a:r>
              <a:rPr lang="en-US" sz="2000" dirty="0" err="1" smtClean="0"/>
              <a:t>prymnesiophytes</a:t>
            </a:r>
            <a:r>
              <a:rPr lang="en-US" sz="2000" dirty="0" smtClean="0"/>
              <a:t>) provide substantial ubiquitous contribution  (30–60%)</a:t>
            </a:r>
          </a:p>
          <a:p>
            <a:pPr eaLnBrk="1" hangingPunct="1"/>
            <a:r>
              <a:rPr lang="en-US" sz="2000" dirty="0" smtClean="0"/>
              <a:t>The contribution of </a:t>
            </a:r>
            <a:r>
              <a:rPr lang="en-US" sz="2000" b="1" dirty="0" err="1" smtClean="0"/>
              <a:t>picophytoplankton</a:t>
            </a:r>
            <a:r>
              <a:rPr lang="en-US" sz="2000" dirty="0" smtClean="0"/>
              <a:t> reaches maximum values (45%) in subtropical </a:t>
            </a:r>
            <a:r>
              <a:rPr lang="en-US" sz="2000" dirty="0" err="1" smtClean="0"/>
              <a:t>oligotrophic</a:t>
            </a:r>
            <a:r>
              <a:rPr lang="en-US" sz="2000" dirty="0" smtClean="0"/>
              <a:t> gyres</a:t>
            </a:r>
          </a:p>
          <a:p>
            <a:pPr eaLnBrk="1" hangingPunct="1"/>
            <a:endParaRPr lang="en-US" sz="2000" dirty="0" smtClean="0"/>
          </a:p>
          <a:p>
            <a:pPr eaLnBrk="1" hangingPunct="1"/>
            <a:endParaRPr lang="en-US" sz="2000" dirty="0" smtClean="0"/>
          </a:p>
        </p:txBody>
      </p:sp>
      <p:pic>
        <p:nvPicPr>
          <p:cNvPr id="2052" name="Content Placeholder 27" descr="plot_seasonal_climatologies_summer.jpeg"/>
          <p:cNvPicPr>
            <a:picLocks noGrp="1" noChangeAspect="1"/>
          </p:cNvPicPr>
          <p:nvPr>
            <p:ph sz="half" idx="1"/>
          </p:nvPr>
        </p:nvPicPr>
        <p:blipFill>
          <a:blip r:embed="rId3" cstate="print"/>
          <a:srcRect l="51270" t="27631" r="5078" b="13687"/>
          <a:stretch>
            <a:fillRect/>
          </a:stretch>
        </p:blipFill>
        <p:spPr>
          <a:xfrm>
            <a:off x="5513388" y="179388"/>
            <a:ext cx="3529012" cy="6704012"/>
          </a:xfrm>
          <a:noFill/>
        </p:spPr>
      </p:pic>
      <p:sp>
        <p:nvSpPr>
          <p:cNvPr id="2053" name="TextBox 7"/>
          <p:cNvSpPr txBox="1">
            <a:spLocks noChangeArrowheads="1"/>
          </p:cNvSpPr>
          <p:nvPr/>
        </p:nvSpPr>
        <p:spPr bwMode="auto">
          <a:xfrm>
            <a:off x="5511800" y="23813"/>
            <a:ext cx="3632200" cy="549275"/>
          </a:xfrm>
          <a:prstGeom prst="rect">
            <a:avLst/>
          </a:prstGeom>
          <a:solidFill>
            <a:schemeClr val="bg1"/>
          </a:solidFill>
          <a:ln w="9525">
            <a:noFill/>
            <a:miter lim="800000"/>
            <a:headEnd/>
            <a:tailEnd/>
          </a:ln>
        </p:spPr>
        <p:txBody>
          <a:bodyPr>
            <a:spAutoFit/>
          </a:bodyPr>
          <a:lstStyle/>
          <a:p>
            <a:pPr algn="ctr"/>
            <a:r>
              <a:rPr lang="en-US" sz="1500">
                <a:latin typeface="Calibri" pitchFamily="34" charset="0"/>
              </a:rPr>
              <a:t>Contribution (%) to total primary production in boreal summer</a:t>
            </a:r>
          </a:p>
        </p:txBody>
      </p:sp>
      <p:sp>
        <p:nvSpPr>
          <p:cNvPr id="2054" name="Line 6"/>
          <p:cNvSpPr>
            <a:spLocks noChangeShapeType="1"/>
          </p:cNvSpPr>
          <p:nvPr/>
        </p:nvSpPr>
        <p:spPr bwMode="auto">
          <a:xfrm>
            <a:off x="4571999" y="5334000"/>
            <a:ext cx="1762125" cy="476250"/>
          </a:xfrm>
          <a:prstGeom prst="line">
            <a:avLst/>
          </a:prstGeom>
          <a:noFill/>
          <a:ln w="19050">
            <a:solidFill>
              <a:schemeClr val="tx1"/>
            </a:solidFill>
            <a:round/>
            <a:headEnd/>
            <a:tailEnd type="stealth" w="lg" len="lg"/>
          </a:ln>
        </p:spPr>
        <p:txBody>
          <a:bodyPr/>
          <a:lstStyle/>
          <a:p>
            <a:endParaRPr lang="en-US"/>
          </a:p>
        </p:txBody>
      </p:sp>
      <p:sp>
        <p:nvSpPr>
          <p:cNvPr id="2056" name="Line 8"/>
          <p:cNvSpPr>
            <a:spLocks noChangeShapeType="1"/>
          </p:cNvSpPr>
          <p:nvPr/>
        </p:nvSpPr>
        <p:spPr bwMode="auto">
          <a:xfrm flipV="1">
            <a:off x="4724400" y="3810000"/>
            <a:ext cx="1371600" cy="327025"/>
          </a:xfrm>
          <a:prstGeom prst="line">
            <a:avLst/>
          </a:prstGeom>
          <a:noFill/>
          <a:ln w="19050">
            <a:solidFill>
              <a:schemeClr val="tx1"/>
            </a:solidFill>
            <a:round/>
            <a:headEnd/>
            <a:tailEnd type="stealth" w="lg" len="lg"/>
          </a:ln>
        </p:spPr>
        <p:txBody>
          <a:bodyPr/>
          <a:lstStyle/>
          <a:p>
            <a:endParaRPr lang="en-US"/>
          </a:p>
        </p:txBody>
      </p:sp>
      <p:sp>
        <p:nvSpPr>
          <p:cNvPr id="2057" name="Line 9"/>
          <p:cNvSpPr>
            <a:spLocks noChangeShapeType="1"/>
          </p:cNvSpPr>
          <p:nvPr/>
        </p:nvSpPr>
        <p:spPr bwMode="auto">
          <a:xfrm flipV="1">
            <a:off x="5030788" y="1741488"/>
            <a:ext cx="1585912" cy="706437"/>
          </a:xfrm>
          <a:prstGeom prst="line">
            <a:avLst/>
          </a:prstGeom>
          <a:noFill/>
          <a:ln w="19050">
            <a:solidFill>
              <a:schemeClr val="tx1"/>
            </a:solidFill>
            <a:round/>
            <a:headEnd/>
            <a:tailEnd type="stealth" w="lg" len="lg"/>
          </a:ln>
        </p:spPr>
        <p:txBody>
          <a:bodyPr/>
          <a:lstStyle/>
          <a:p>
            <a:endParaRPr lang="en-US"/>
          </a:p>
        </p:txBody>
      </p:sp>
      <p:sp>
        <p:nvSpPr>
          <p:cNvPr id="2058" name="Line 10"/>
          <p:cNvSpPr>
            <a:spLocks noChangeShapeType="1"/>
          </p:cNvSpPr>
          <p:nvPr/>
        </p:nvSpPr>
        <p:spPr bwMode="auto">
          <a:xfrm flipV="1">
            <a:off x="5056188" y="1100138"/>
            <a:ext cx="2111375" cy="1335087"/>
          </a:xfrm>
          <a:prstGeom prst="line">
            <a:avLst/>
          </a:prstGeom>
          <a:noFill/>
          <a:ln w="19050">
            <a:solidFill>
              <a:schemeClr val="tx1"/>
            </a:solidFill>
            <a:round/>
            <a:headEnd/>
            <a:tailEnd type="stealth" w="lg" len="lg"/>
          </a:ln>
        </p:spPr>
        <p:txBody>
          <a:bodyPr/>
          <a:lstStyle/>
          <a:p>
            <a:endParaRPr lang="en-US"/>
          </a:p>
        </p:txBody>
      </p:sp>
      <p:pic>
        <p:nvPicPr>
          <p:cNvPr id="2059" name="Picture 5" descr="SIO_Pink_Logo.JPG"/>
          <p:cNvPicPr>
            <a:picLocks noChangeAspect="1"/>
          </p:cNvPicPr>
          <p:nvPr/>
        </p:nvPicPr>
        <p:blipFill>
          <a:blip r:embed="rId4" cstate="print"/>
          <a:srcRect/>
          <a:stretch>
            <a:fillRect/>
          </a:stretch>
        </p:blipFill>
        <p:spPr bwMode="auto">
          <a:xfrm>
            <a:off x="25400" y="11113"/>
            <a:ext cx="1143000" cy="1114425"/>
          </a:xfrm>
          <a:prstGeom prst="rect">
            <a:avLst/>
          </a:prstGeom>
          <a:noFill/>
          <a:ln w="9525">
            <a:noFill/>
            <a:miter lim="800000"/>
            <a:headEnd/>
            <a:tailEnd/>
          </a:ln>
        </p:spPr>
      </p:pic>
      <p:sp>
        <p:nvSpPr>
          <p:cNvPr id="13" name="TextBox 12"/>
          <p:cNvSpPr txBox="1"/>
          <p:nvPr/>
        </p:nvSpPr>
        <p:spPr>
          <a:xfrm>
            <a:off x="685800" y="6400800"/>
            <a:ext cx="2430217" cy="369332"/>
          </a:xfrm>
          <a:prstGeom prst="rect">
            <a:avLst/>
          </a:prstGeom>
          <a:noFill/>
        </p:spPr>
        <p:txBody>
          <a:bodyPr wrap="none" rtlCol="0">
            <a:spAutoFit/>
          </a:bodyPr>
          <a:lstStyle/>
          <a:p>
            <a:r>
              <a:rPr lang="en-US" dirty="0" err="1" smtClean="0"/>
              <a:t>Stramski</a:t>
            </a:r>
            <a:r>
              <a:rPr lang="en-US" dirty="0" smtClean="0"/>
              <a:t> and colleagues</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Wethey_slides_for_Graham_Page_2"/>
          <p:cNvPicPr>
            <a:picLocks noChangeAspect="1" noChangeArrowheads="1"/>
          </p:cNvPicPr>
          <p:nvPr/>
        </p:nvPicPr>
        <p:blipFill>
          <a:blip r:embed="rId3" cstate="print"/>
          <a:srcRect/>
          <a:stretch>
            <a:fillRect/>
          </a:stretch>
        </p:blipFill>
        <p:spPr bwMode="auto">
          <a:xfrm>
            <a:off x="-457200" y="-457200"/>
            <a:ext cx="10058400" cy="7772400"/>
          </a:xfrm>
          <a:prstGeom prst="rect">
            <a:avLst/>
          </a:prstGeom>
          <a:noFill/>
        </p:spPr>
      </p:pic>
      <p:sp>
        <p:nvSpPr>
          <p:cNvPr id="4" name="TextBox 3"/>
          <p:cNvSpPr txBox="1"/>
          <p:nvPr/>
        </p:nvSpPr>
        <p:spPr>
          <a:xfrm>
            <a:off x="0" y="-304800"/>
            <a:ext cx="8686800" cy="1384995"/>
          </a:xfrm>
          <a:prstGeom prst="rect">
            <a:avLst/>
          </a:prstGeom>
          <a:solidFill>
            <a:schemeClr val="bg1"/>
          </a:solidFill>
        </p:spPr>
        <p:txBody>
          <a:bodyPr wrap="square" rtlCol="0">
            <a:spAutoFit/>
          </a:bodyPr>
          <a:lstStyle/>
          <a:p>
            <a:r>
              <a:rPr lang="en-US" sz="2800" b="1" dirty="0" smtClean="0"/>
              <a:t>Models accurately predict change of </a:t>
            </a:r>
            <a:r>
              <a:rPr lang="en-US" sz="2800" b="1" dirty="0" smtClean="0">
                <a:solidFill>
                  <a:srgbClr val="FF0000"/>
                </a:solidFill>
              </a:rPr>
              <a:t>ecosystem engineers</a:t>
            </a:r>
            <a:endParaRPr lang="en-US" sz="2800" b="1" dirty="0" smtClean="0">
              <a:solidFill>
                <a:srgbClr val="FF0000"/>
              </a:solidFill>
            </a:endParaRPr>
          </a:p>
          <a:p>
            <a:r>
              <a:rPr lang="en-US" sz="2800" b="1" dirty="0" err="1" smtClean="0"/>
              <a:t>h</a:t>
            </a:r>
            <a:r>
              <a:rPr lang="en-US" sz="2800" b="1" dirty="0" err="1" smtClean="0"/>
              <a:t>indcasts</a:t>
            </a:r>
            <a:r>
              <a:rPr lang="en-US" sz="2800" b="1" dirty="0" smtClean="0"/>
              <a:t> </a:t>
            </a:r>
            <a:r>
              <a:rPr lang="en-US" sz="2800" b="1" dirty="0" smtClean="0"/>
              <a:t>of limits (lines) and observed historical limits (dots), geographic region in grey</a:t>
            </a:r>
            <a:endParaRPr lang="en-US" sz="2800"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4915066" y="304800"/>
            <a:ext cx="4228934" cy="5562600"/>
          </a:xfrm>
          <a:prstGeom prst="rect">
            <a:avLst/>
          </a:prstGeom>
          <a:noFill/>
          <a:ln w="9525">
            <a:noFill/>
            <a:miter lim="800000"/>
            <a:headEnd/>
            <a:tailEnd/>
          </a:ln>
        </p:spPr>
      </p:pic>
      <p:sp>
        <p:nvSpPr>
          <p:cNvPr id="3" name="TextBox 2"/>
          <p:cNvSpPr txBox="1"/>
          <p:nvPr/>
        </p:nvSpPr>
        <p:spPr>
          <a:xfrm>
            <a:off x="0" y="117693"/>
            <a:ext cx="4953000" cy="7109639"/>
          </a:xfrm>
          <a:prstGeom prst="rect">
            <a:avLst/>
          </a:prstGeom>
          <a:noFill/>
        </p:spPr>
        <p:txBody>
          <a:bodyPr wrap="square" rtlCol="0">
            <a:spAutoFit/>
          </a:bodyPr>
          <a:lstStyle/>
          <a:p>
            <a:r>
              <a:rPr lang="en-US" sz="2400" dirty="0" smtClean="0"/>
              <a:t>Predicting satellite derived patterns of large-scale disturbances in forests of the Pacific Northwest region response to recent climate </a:t>
            </a:r>
            <a:r>
              <a:rPr lang="en-US" sz="2400" dirty="0" smtClean="0"/>
              <a:t>variation</a:t>
            </a:r>
          </a:p>
          <a:p>
            <a:r>
              <a:rPr lang="en-US" sz="2000" dirty="0" smtClean="0"/>
              <a:t>(</a:t>
            </a:r>
            <a:r>
              <a:rPr lang="en-US" sz="2000" dirty="0" err="1" smtClean="0"/>
              <a:t>Waring</a:t>
            </a:r>
            <a:r>
              <a:rPr lang="en-US" sz="2000" dirty="0" smtClean="0"/>
              <a:t>, Coops and Running)</a:t>
            </a:r>
            <a:endParaRPr lang="en-US" sz="2000" dirty="0" smtClean="0"/>
          </a:p>
          <a:p>
            <a:endParaRPr lang="en-US" sz="2400" dirty="0" smtClean="0"/>
          </a:p>
          <a:p>
            <a:pPr>
              <a:buFont typeface="Wingdings"/>
              <a:buChar char="Ø"/>
            </a:pPr>
            <a:endParaRPr lang="en-US" sz="2400" dirty="0" smtClean="0"/>
          </a:p>
          <a:p>
            <a:pPr>
              <a:buFont typeface="Wingdings"/>
              <a:buChar char="Ø"/>
            </a:pPr>
            <a:r>
              <a:rPr lang="en-US" sz="2400" dirty="0" smtClean="0"/>
              <a:t>Physiologically informed models of 15 species of conifers</a:t>
            </a:r>
          </a:p>
          <a:p>
            <a:pPr>
              <a:buFont typeface="Wingdings"/>
              <a:buChar char="Ø"/>
            </a:pPr>
            <a:endParaRPr lang="en-US" sz="2400" dirty="0" smtClean="0"/>
          </a:p>
          <a:p>
            <a:pPr>
              <a:buFont typeface="Wingdings"/>
              <a:buChar char="Ø"/>
            </a:pPr>
            <a:r>
              <a:rPr lang="en-US" sz="2400" dirty="0" smtClean="0"/>
              <a:t>Physiological models and remote-sensing provide similar insights into ecosystem function</a:t>
            </a:r>
          </a:p>
          <a:p>
            <a:pPr>
              <a:buFont typeface="Wingdings"/>
              <a:buChar char="Ø"/>
            </a:pPr>
            <a:endParaRPr lang="en-US" sz="2400" dirty="0" smtClean="0"/>
          </a:p>
          <a:p>
            <a:pPr>
              <a:buFont typeface="Wingdings"/>
              <a:buChar char="Ø"/>
            </a:pPr>
            <a:r>
              <a:rPr lang="en-US" sz="2400" dirty="0" smtClean="0"/>
              <a:t>Stress of species predicted using a physiological informed models corresponds to areas that Disturbance predicted using physiological basis </a:t>
            </a:r>
          </a:p>
          <a:p>
            <a:pPr>
              <a:buFont typeface="Wingdings"/>
              <a:buChar char="Ø"/>
            </a:pPr>
            <a:endParaRPr lang="en-US" sz="2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t="51913"/>
          <a:stretch>
            <a:fillRect/>
          </a:stretch>
        </p:blipFill>
        <p:spPr bwMode="auto">
          <a:xfrm rot="5400000">
            <a:off x="-404813" y="1700213"/>
            <a:ext cx="5762625" cy="4191000"/>
          </a:xfrm>
          <a:prstGeom prst="rect">
            <a:avLst/>
          </a:prstGeom>
          <a:noFill/>
          <a:ln w="9525">
            <a:noFill/>
            <a:miter lim="800000"/>
            <a:headEnd/>
            <a:tailEnd/>
          </a:ln>
        </p:spPr>
      </p:pic>
      <p:sp>
        <p:nvSpPr>
          <p:cNvPr id="5" name="TextBox 4"/>
          <p:cNvSpPr txBox="1"/>
          <p:nvPr/>
        </p:nvSpPr>
        <p:spPr>
          <a:xfrm>
            <a:off x="228600" y="152400"/>
            <a:ext cx="8915400" cy="830997"/>
          </a:xfrm>
          <a:prstGeom prst="rect">
            <a:avLst/>
          </a:prstGeom>
          <a:noFill/>
        </p:spPr>
        <p:txBody>
          <a:bodyPr wrap="square" rtlCol="0">
            <a:spAutoFit/>
          </a:bodyPr>
          <a:lstStyle/>
          <a:p>
            <a:r>
              <a:rPr lang="en-US" sz="2400" b="1" dirty="0" smtClean="0"/>
              <a:t>Physiological models and RS measures provide the same pattern in Leaf Area Index (correlated maximum growth potential)</a:t>
            </a:r>
            <a:endParaRPr lang="en-US" sz="2400" b="1" dirty="0"/>
          </a:p>
        </p:txBody>
      </p:sp>
      <p:pic>
        <p:nvPicPr>
          <p:cNvPr id="59395" name="Picture 3"/>
          <p:cNvPicPr>
            <a:picLocks noChangeAspect="1" noChangeArrowheads="1"/>
          </p:cNvPicPr>
          <p:nvPr/>
        </p:nvPicPr>
        <p:blipFill>
          <a:blip r:embed="rId3" cstate="print"/>
          <a:srcRect/>
          <a:stretch>
            <a:fillRect/>
          </a:stretch>
        </p:blipFill>
        <p:spPr bwMode="auto">
          <a:xfrm>
            <a:off x="4733925" y="1190625"/>
            <a:ext cx="4410075" cy="559117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rot="5400000">
            <a:off x="1837386" y="-1532585"/>
            <a:ext cx="5638801" cy="8856372"/>
          </a:xfrm>
          <a:prstGeom prst="rect">
            <a:avLst/>
          </a:prstGeom>
          <a:noFill/>
          <a:ln w="9525">
            <a:noFill/>
            <a:miter lim="800000"/>
            <a:headEnd/>
            <a:tailEnd/>
          </a:ln>
        </p:spPr>
      </p:pic>
      <p:sp>
        <p:nvSpPr>
          <p:cNvPr id="5" name="TextBox 4"/>
          <p:cNvSpPr txBox="1"/>
          <p:nvPr/>
        </p:nvSpPr>
        <p:spPr>
          <a:xfrm>
            <a:off x="4876800" y="5827931"/>
            <a:ext cx="3506537" cy="707886"/>
          </a:xfrm>
          <a:prstGeom prst="rect">
            <a:avLst/>
          </a:prstGeom>
          <a:noFill/>
        </p:spPr>
        <p:txBody>
          <a:bodyPr wrap="none" rtlCol="0">
            <a:spAutoFit/>
          </a:bodyPr>
          <a:lstStyle/>
          <a:p>
            <a:r>
              <a:rPr lang="en-US" sz="2000" dirty="0" smtClean="0"/>
              <a:t>Land surface temperature &amp; EVI</a:t>
            </a:r>
          </a:p>
          <a:p>
            <a:r>
              <a:rPr lang="en-US" sz="2000" dirty="0" err="1" smtClean="0"/>
              <a:t>Mildrexler</a:t>
            </a:r>
            <a:r>
              <a:rPr lang="en-US" sz="2000" dirty="0" smtClean="0"/>
              <a:t> et al. 2009</a:t>
            </a:r>
            <a:endParaRPr lang="en-US" sz="2000" dirty="0"/>
          </a:p>
        </p:txBody>
      </p:sp>
      <p:sp>
        <p:nvSpPr>
          <p:cNvPr id="6" name="Oval 5"/>
          <p:cNvSpPr/>
          <p:nvPr/>
        </p:nvSpPr>
        <p:spPr>
          <a:xfrm>
            <a:off x="1752600" y="2057400"/>
            <a:ext cx="1143000" cy="205740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48400" y="1905000"/>
            <a:ext cx="1066800" cy="205740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8601" y="5791200"/>
            <a:ext cx="4343400" cy="1015663"/>
          </a:xfrm>
          <a:prstGeom prst="rect">
            <a:avLst/>
          </a:prstGeom>
          <a:noFill/>
        </p:spPr>
        <p:txBody>
          <a:bodyPr wrap="square" rtlCol="0">
            <a:spAutoFit/>
          </a:bodyPr>
          <a:lstStyle/>
          <a:p>
            <a:r>
              <a:rPr lang="en-US" sz="2000" dirty="0" smtClean="0"/>
              <a:t>Proportion of species stressed </a:t>
            </a:r>
            <a:r>
              <a:rPr lang="en-US" sz="2000" dirty="0" smtClean="0"/>
              <a:t>between 2005-2009 compared </a:t>
            </a:r>
            <a:r>
              <a:rPr lang="en-US" sz="2000" dirty="0" smtClean="0"/>
              <a:t>to baseline conditions (1950-1975)</a:t>
            </a:r>
            <a:endParaRPr lang="en-US" sz="2000" dirty="0"/>
          </a:p>
        </p:txBody>
      </p:sp>
      <p:sp>
        <p:nvSpPr>
          <p:cNvPr id="9" name="TextBox 8"/>
          <p:cNvSpPr txBox="1"/>
          <p:nvPr/>
        </p:nvSpPr>
        <p:spPr>
          <a:xfrm>
            <a:off x="3124200" y="2286000"/>
            <a:ext cx="2858026" cy="400110"/>
          </a:xfrm>
          <a:prstGeom prst="rect">
            <a:avLst/>
          </a:prstGeom>
          <a:solidFill>
            <a:schemeClr val="bg1"/>
          </a:solidFill>
        </p:spPr>
        <p:txBody>
          <a:bodyPr wrap="none" rtlCol="0">
            <a:spAutoFit/>
          </a:bodyPr>
          <a:lstStyle/>
          <a:p>
            <a:r>
              <a:rPr lang="en-US" sz="2000" dirty="0" smtClean="0"/>
              <a:t>~70%  variation explained</a:t>
            </a:r>
            <a:endParaRPr lang="en-US" sz="2000" dirty="0"/>
          </a:p>
        </p:txBody>
      </p:sp>
      <p:cxnSp>
        <p:nvCxnSpPr>
          <p:cNvPr id="11" name="Straight Arrow Connector 10"/>
          <p:cNvCxnSpPr/>
          <p:nvPr/>
        </p:nvCxnSpPr>
        <p:spPr>
          <a:xfrm>
            <a:off x="3733800" y="2895600"/>
            <a:ext cx="1752600" cy="0"/>
          </a:xfrm>
          <a:prstGeom prst="straightConnector1">
            <a:avLst/>
          </a:prstGeom>
          <a:ln w="57150">
            <a:headEnd type="arrow"/>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143000"/>
            <a:ext cx="3357266"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Monitoring programs</a:t>
            </a:r>
          </a:p>
        </p:txBody>
      </p:sp>
      <p:sp>
        <p:nvSpPr>
          <p:cNvPr id="5" name="TextBox 4"/>
          <p:cNvSpPr txBox="1"/>
          <p:nvPr/>
        </p:nvSpPr>
        <p:spPr>
          <a:xfrm>
            <a:off x="533400" y="2819400"/>
            <a:ext cx="15240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chemeClr val="tx1"/>
                </a:solidFill>
              </a:rPr>
              <a:t>Species’ ability to adapt</a:t>
            </a:r>
          </a:p>
        </p:txBody>
      </p:sp>
      <p:sp>
        <p:nvSpPr>
          <p:cNvPr id="6" name="TextBox 5"/>
          <p:cNvSpPr txBox="1"/>
          <p:nvPr/>
        </p:nvSpPr>
        <p:spPr>
          <a:xfrm>
            <a:off x="4495800" y="1219200"/>
            <a:ext cx="142009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R</a:t>
            </a:r>
            <a:r>
              <a:rPr lang="en-US" sz="2800" b="1" dirty="0" smtClean="0"/>
              <a:t>ange models </a:t>
            </a:r>
            <a:endParaRPr lang="en-US" sz="2800" dirty="0"/>
          </a:p>
        </p:txBody>
      </p:sp>
      <p:sp>
        <p:nvSpPr>
          <p:cNvPr id="7" name="TextBox 6"/>
          <p:cNvSpPr txBox="1"/>
          <p:nvPr/>
        </p:nvSpPr>
        <p:spPr>
          <a:xfrm>
            <a:off x="3733800" y="2819400"/>
            <a:ext cx="220979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Community structure and dynamics</a:t>
            </a:r>
          </a:p>
        </p:txBody>
      </p:sp>
      <p:cxnSp>
        <p:nvCxnSpPr>
          <p:cNvPr id="9" name="Straight Arrow Connector 8"/>
          <p:cNvCxnSpPr>
            <a:stCxn id="4" idx="2"/>
            <a:endCxn id="5" idx="0"/>
          </p:cNvCxnSpPr>
          <p:nvPr/>
        </p:nvCxnSpPr>
        <p:spPr>
          <a:xfrm flipH="1">
            <a:off x="1295400" y="1666220"/>
            <a:ext cx="840433"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a:endCxn id="7" idx="0"/>
          </p:cNvCxnSpPr>
          <p:nvPr/>
        </p:nvCxnSpPr>
        <p:spPr>
          <a:xfrm>
            <a:off x="2135833" y="1666220"/>
            <a:ext cx="2702867"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6" idx="1"/>
          </p:cNvCxnSpPr>
          <p:nvPr/>
        </p:nvCxnSpPr>
        <p:spPr>
          <a:xfrm>
            <a:off x="3814466" y="1404610"/>
            <a:ext cx="681334" cy="291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2"/>
            <a:endCxn id="7" idx="0"/>
          </p:cNvCxnSpPr>
          <p:nvPr/>
        </p:nvCxnSpPr>
        <p:spPr>
          <a:xfrm flipH="1">
            <a:off x="4838700" y="2173307"/>
            <a:ext cx="367145" cy="646093"/>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5" idx="3"/>
            <a:endCxn id="6" idx="1"/>
          </p:cNvCxnSpPr>
          <p:nvPr/>
        </p:nvCxnSpPr>
        <p:spPr>
          <a:xfrm flipV="1">
            <a:off x="2057400" y="1696254"/>
            <a:ext cx="2438400" cy="1815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66800" y="381000"/>
            <a:ext cx="3023264" cy="523220"/>
          </a:xfrm>
          <a:prstGeom prst="rect">
            <a:avLst/>
          </a:prstGeom>
          <a:noFill/>
        </p:spPr>
        <p:txBody>
          <a:bodyPr wrap="none" rtlCol="0">
            <a:spAutoFit/>
          </a:bodyPr>
          <a:lstStyle/>
          <a:p>
            <a:r>
              <a:rPr lang="en-US" sz="2800" b="1" dirty="0" smtClean="0">
                <a:solidFill>
                  <a:srgbClr val="C00000"/>
                </a:solidFill>
              </a:rPr>
              <a:t>CURRENT BIOLOGY</a:t>
            </a:r>
            <a:endParaRPr lang="en-US" sz="2800" b="1" dirty="0">
              <a:solidFill>
                <a:srgbClr val="C00000"/>
              </a:solidFill>
            </a:endParaRPr>
          </a:p>
        </p:txBody>
      </p:sp>
      <p:sp>
        <p:nvSpPr>
          <p:cNvPr id="35" name="TextBox 34"/>
          <p:cNvSpPr txBox="1"/>
          <p:nvPr/>
        </p:nvSpPr>
        <p:spPr>
          <a:xfrm>
            <a:off x="6934200" y="381000"/>
            <a:ext cx="2104294" cy="523220"/>
          </a:xfrm>
          <a:prstGeom prst="rect">
            <a:avLst/>
          </a:prstGeom>
          <a:noFill/>
        </p:spPr>
        <p:txBody>
          <a:bodyPr wrap="none" rtlCol="0">
            <a:spAutoFit/>
          </a:bodyPr>
          <a:lstStyle/>
          <a:p>
            <a:r>
              <a:rPr lang="en-US" sz="2800" b="1" dirty="0" smtClean="0">
                <a:solidFill>
                  <a:srgbClr val="C00000"/>
                </a:solidFill>
              </a:rPr>
              <a:t>FORCASTING</a:t>
            </a:r>
            <a:endParaRPr lang="en-US" sz="2800" b="1" dirty="0">
              <a:solidFill>
                <a:srgbClr val="C00000"/>
              </a:solidFill>
            </a:endParaRPr>
          </a:p>
        </p:txBody>
      </p:sp>
      <p:sp>
        <p:nvSpPr>
          <p:cNvPr id="36" name="TextBox 35"/>
          <p:cNvSpPr txBox="1"/>
          <p:nvPr/>
        </p:nvSpPr>
        <p:spPr>
          <a:xfrm>
            <a:off x="6934200" y="1905000"/>
            <a:ext cx="190500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Integrative models</a:t>
            </a:r>
          </a:p>
        </p:txBody>
      </p:sp>
      <p:cxnSp>
        <p:nvCxnSpPr>
          <p:cNvPr id="44" name="Straight Arrow Connector 43"/>
          <p:cNvCxnSpPr/>
          <p:nvPr/>
        </p:nvCxnSpPr>
        <p:spPr>
          <a:xfrm>
            <a:off x="4114800" y="671945"/>
            <a:ext cx="26670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057400" y="5410200"/>
            <a:ext cx="4334200" cy="523220"/>
          </a:xfrm>
          <a:prstGeom prst="rect">
            <a:avLst/>
          </a:prstGeom>
          <a:noFill/>
        </p:spPr>
        <p:txBody>
          <a:bodyPr wrap="none" rtlCol="0">
            <a:spAutoFit/>
          </a:bodyPr>
          <a:lstStyle/>
          <a:p>
            <a:r>
              <a:rPr lang="en-US" sz="2800" b="1" dirty="0" smtClean="0">
                <a:solidFill>
                  <a:srgbClr val="C00000"/>
                </a:solidFill>
              </a:rPr>
              <a:t>ECOSYSTEM MANAGEMENT</a:t>
            </a:r>
            <a:endParaRPr lang="en-US" sz="2800" b="1" dirty="0">
              <a:solidFill>
                <a:srgbClr val="C00000"/>
              </a:solidFill>
            </a:endParaRPr>
          </a:p>
        </p:txBody>
      </p:sp>
      <p:grpSp>
        <p:nvGrpSpPr>
          <p:cNvPr id="2" name="Group 54"/>
          <p:cNvGrpSpPr/>
          <p:nvPr/>
        </p:nvGrpSpPr>
        <p:grpSpPr>
          <a:xfrm>
            <a:off x="914400" y="4572000"/>
            <a:ext cx="7086600" cy="457200"/>
            <a:chOff x="914400" y="4191000"/>
            <a:chExt cx="7086600" cy="457200"/>
          </a:xfrm>
        </p:grpSpPr>
        <p:cxnSp>
          <p:nvCxnSpPr>
            <p:cNvPr id="49" name="Straight Connector 48"/>
            <p:cNvCxnSpPr/>
            <p:nvPr/>
          </p:nvCxnSpPr>
          <p:spPr>
            <a:xfrm>
              <a:off x="914400" y="4191000"/>
              <a:ext cx="70866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1" name="Down Arrow 50"/>
            <p:cNvSpPr/>
            <p:nvPr/>
          </p:nvSpPr>
          <p:spPr>
            <a:xfrm>
              <a:off x="4419600" y="4191000"/>
              <a:ext cx="381000"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a:stCxn id="5" idx="3"/>
            <a:endCxn id="7" idx="1"/>
          </p:cNvCxnSpPr>
          <p:nvPr/>
        </p:nvCxnSpPr>
        <p:spPr>
          <a:xfrm>
            <a:off x="2057400" y="3511898"/>
            <a:ext cx="1676400"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324600" y="1219200"/>
            <a:ext cx="0" cy="2667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8" name="Down Arrow 57"/>
          <p:cNvSpPr/>
          <p:nvPr/>
        </p:nvSpPr>
        <p:spPr>
          <a:xfrm rot="16200000">
            <a:off x="6361676" y="2342331"/>
            <a:ext cx="383048"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0" y="6457890"/>
            <a:ext cx="9144000" cy="400110"/>
          </a:xfrm>
          <a:prstGeom prst="rect">
            <a:avLst/>
          </a:prstGeom>
          <a:noFill/>
        </p:spPr>
        <p:txBody>
          <a:bodyPr wrap="square" rtlCol="0">
            <a:spAutoFit/>
          </a:bodyPr>
          <a:lstStyle/>
          <a:p>
            <a:r>
              <a:rPr lang="en-US" sz="2000" dirty="0" smtClean="0"/>
              <a:t>Modified (slightly) from </a:t>
            </a:r>
            <a:r>
              <a:rPr lang="en-US" sz="2000" dirty="0" err="1" smtClean="0"/>
              <a:t>McMahone</a:t>
            </a:r>
            <a:r>
              <a:rPr lang="en-US" sz="2000" dirty="0" smtClean="0"/>
              <a:t> et al. 2011 Trends in Ecology and Evolution</a:t>
            </a:r>
            <a:endParaRPr lang="en-US" sz="20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next?</a:t>
            </a:r>
            <a:endParaRPr lang="en-US" dirty="0"/>
          </a:p>
        </p:txBody>
      </p:sp>
      <p:sp>
        <p:nvSpPr>
          <p:cNvPr id="3" name="Content Placeholder 2"/>
          <p:cNvSpPr>
            <a:spLocks noGrp="1"/>
          </p:cNvSpPr>
          <p:nvPr>
            <p:ph idx="1"/>
          </p:nvPr>
        </p:nvSpPr>
        <p:spPr/>
        <p:txBody>
          <a:bodyPr/>
          <a:lstStyle/>
          <a:p>
            <a:r>
              <a:rPr lang="en-US" dirty="0" smtClean="0"/>
              <a:t>Linking RS </a:t>
            </a:r>
            <a:r>
              <a:rPr lang="en-US" dirty="0" smtClean="0"/>
              <a:t>time-series data biological data to better predict future biological diversity</a:t>
            </a:r>
          </a:p>
          <a:p>
            <a:pPr lvl="1"/>
            <a:r>
              <a:rPr lang="en-US" dirty="0" smtClean="0"/>
              <a:t>Key for decision making</a:t>
            </a:r>
          </a:p>
          <a:p>
            <a:pPr lvl="1"/>
            <a:r>
              <a:rPr lang="en-US" dirty="0" smtClean="0"/>
              <a:t>Key for inputs into biogeochemical models </a:t>
            </a:r>
            <a:endParaRPr lang="en-US" dirty="0" smtClean="0"/>
          </a:p>
          <a:p>
            <a:r>
              <a:rPr lang="en-US" dirty="0" smtClean="0"/>
              <a:t>Determining what RS data captures in terms of biological diversity or ecosystem stress</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143000"/>
            <a:ext cx="3357266"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Monitoring programs</a:t>
            </a:r>
          </a:p>
        </p:txBody>
      </p:sp>
      <p:sp>
        <p:nvSpPr>
          <p:cNvPr id="5" name="TextBox 4"/>
          <p:cNvSpPr txBox="1"/>
          <p:nvPr/>
        </p:nvSpPr>
        <p:spPr>
          <a:xfrm>
            <a:off x="533400" y="2819400"/>
            <a:ext cx="15240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chemeClr val="tx1"/>
                </a:solidFill>
              </a:rPr>
              <a:t>Species’ ability to adapt</a:t>
            </a:r>
          </a:p>
        </p:txBody>
      </p:sp>
      <p:sp>
        <p:nvSpPr>
          <p:cNvPr id="6" name="TextBox 5"/>
          <p:cNvSpPr txBox="1"/>
          <p:nvPr/>
        </p:nvSpPr>
        <p:spPr>
          <a:xfrm>
            <a:off x="4495800" y="1219200"/>
            <a:ext cx="142009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R</a:t>
            </a:r>
            <a:r>
              <a:rPr lang="en-US" sz="2800" b="1" dirty="0" smtClean="0"/>
              <a:t>ange models </a:t>
            </a:r>
            <a:endParaRPr lang="en-US" sz="2800" dirty="0"/>
          </a:p>
        </p:txBody>
      </p:sp>
      <p:sp>
        <p:nvSpPr>
          <p:cNvPr id="7" name="TextBox 6"/>
          <p:cNvSpPr txBox="1"/>
          <p:nvPr/>
        </p:nvSpPr>
        <p:spPr>
          <a:xfrm>
            <a:off x="3733800" y="2819400"/>
            <a:ext cx="220979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Community structure and dynamics</a:t>
            </a:r>
          </a:p>
        </p:txBody>
      </p:sp>
      <p:cxnSp>
        <p:nvCxnSpPr>
          <p:cNvPr id="9" name="Straight Arrow Connector 8"/>
          <p:cNvCxnSpPr>
            <a:stCxn id="4" idx="2"/>
            <a:endCxn id="5" idx="0"/>
          </p:cNvCxnSpPr>
          <p:nvPr/>
        </p:nvCxnSpPr>
        <p:spPr>
          <a:xfrm flipH="1">
            <a:off x="1295400" y="1666220"/>
            <a:ext cx="840433"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a:endCxn id="7" idx="0"/>
          </p:cNvCxnSpPr>
          <p:nvPr/>
        </p:nvCxnSpPr>
        <p:spPr>
          <a:xfrm>
            <a:off x="2135833" y="1666220"/>
            <a:ext cx="2702867"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6" idx="1"/>
          </p:cNvCxnSpPr>
          <p:nvPr/>
        </p:nvCxnSpPr>
        <p:spPr>
          <a:xfrm>
            <a:off x="3814466" y="1404610"/>
            <a:ext cx="681334" cy="291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2"/>
            <a:endCxn id="7" idx="0"/>
          </p:cNvCxnSpPr>
          <p:nvPr/>
        </p:nvCxnSpPr>
        <p:spPr>
          <a:xfrm flipH="1">
            <a:off x="4838700" y="2173307"/>
            <a:ext cx="367145" cy="646093"/>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5" idx="3"/>
            <a:endCxn id="6" idx="1"/>
          </p:cNvCxnSpPr>
          <p:nvPr/>
        </p:nvCxnSpPr>
        <p:spPr>
          <a:xfrm flipV="1">
            <a:off x="2057400" y="1696254"/>
            <a:ext cx="2438400" cy="1815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66800" y="381000"/>
            <a:ext cx="3023264" cy="523220"/>
          </a:xfrm>
          <a:prstGeom prst="rect">
            <a:avLst/>
          </a:prstGeom>
          <a:noFill/>
        </p:spPr>
        <p:txBody>
          <a:bodyPr wrap="none" rtlCol="0">
            <a:spAutoFit/>
          </a:bodyPr>
          <a:lstStyle/>
          <a:p>
            <a:r>
              <a:rPr lang="en-US" sz="2800" b="1" dirty="0" smtClean="0">
                <a:solidFill>
                  <a:srgbClr val="C00000"/>
                </a:solidFill>
              </a:rPr>
              <a:t>CURRENT BIOLOGY</a:t>
            </a:r>
            <a:endParaRPr lang="en-US" sz="2800" b="1" dirty="0">
              <a:solidFill>
                <a:srgbClr val="C00000"/>
              </a:solidFill>
            </a:endParaRPr>
          </a:p>
        </p:txBody>
      </p:sp>
      <p:sp>
        <p:nvSpPr>
          <p:cNvPr id="35" name="TextBox 34"/>
          <p:cNvSpPr txBox="1"/>
          <p:nvPr/>
        </p:nvSpPr>
        <p:spPr>
          <a:xfrm>
            <a:off x="6934200" y="381000"/>
            <a:ext cx="2104294" cy="523220"/>
          </a:xfrm>
          <a:prstGeom prst="rect">
            <a:avLst/>
          </a:prstGeom>
          <a:noFill/>
        </p:spPr>
        <p:txBody>
          <a:bodyPr wrap="none" rtlCol="0">
            <a:spAutoFit/>
          </a:bodyPr>
          <a:lstStyle/>
          <a:p>
            <a:r>
              <a:rPr lang="en-US" sz="2800" b="1" dirty="0" smtClean="0">
                <a:solidFill>
                  <a:srgbClr val="C00000"/>
                </a:solidFill>
              </a:rPr>
              <a:t>FORCASTING</a:t>
            </a:r>
            <a:endParaRPr lang="en-US" sz="2800" b="1" dirty="0">
              <a:solidFill>
                <a:srgbClr val="C00000"/>
              </a:solidFill>
            </a:endParaRPr>
          </a:p>
        </p:txBody>
      </p:sp>
      <p:sp>
        <p:nvSpPr>
          <p:cNvPr id="36" name="TextBox 35"/>
          <p:cNvSpPr txBox="1"/>
          <p:nvPr/>
        </p:nvSpPr>
        <p:spPr>
          <a:xfrm>
            <a:off x="6934200" y="1905000"/>
            <a:ext cx="190500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Integrative models</a:t>
            </a:r>
          </a:p>
        </p:txBody>
      </p:sp>
      <p:cxnSp>
        <p:nvCxnSpPr>
          <p:cNvPr id="44" name="Straight Arrow Connector 43"/>
          <p:cNvCxnSpPr/>
          <p:nvPr/>
        </p:nvCxnSpPr>
        <p:spPr>
          <a:xfrm>
            <a:off x="4114800" y="671945"/>
            <a:ext cx="26670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057400" y="5410200"/>
            <a:ext cx="4334200" cy="523220"/>
          </a:xfrm>
          <a:prstGeom prst="rect">
            <a:avLst/>
          </a:prstGeom>
          <a:noFill/>
        </p:spPr>
        <p:txBody>
          <a:bodyPr wrap="none" rtlCol="0">
            <a:spAutoFit/>
          </a:bodyPr>
          <a:lstStyle/>
          <a:p>
            <a:r>
              <a:rPr lang="en-US" sz="2800" b="1" dirty="0" smtClean="0">
                <a:solidFill>
                  <a:srgbClr val="C00000"/>
                </a:solidFill>
              </a:rPr>
              <a:t>ECOSYSTEM MANAGEMENT</a:t>
            </a:r>
            <a:endParaRPr lang="en-US" sz="2800" b="1" dirty="0">
              <a:solidFill>
                <a:srgbClr val="C00000"/>
              </a:solidFill>
            </a:endParaRPr>
          </a:p>
        </p:txBody>
      </p:sp>
      <p:grpSp>
        <p:nvGrpSpPr>
          <p:cNvPr id="2" name="Group 54"/>
          <p:cNvGrpSpPr/>
          <p:nvPr/>
        </p:nvGrpSpPr>
        <p:grpSpPr>
          <a:xfrm>
            <a:off x="914400" y="4572000"/>
            <a:ext cx="7086600" cy="457200"/>
            <a:chOff x="914400" y="4191000"/>
            <a:chExt cx="7086600" cy="457200"/>
          </a:xfrm>
        </p:grpSpPr>
        <p:cxnSp>
          <p:nvCxnSpPr>
            <p:cNvPr id="49" name="Straight Connector 48"/>
            <p:cNvCxnSpPr/>
            <p:nvPr/>
          </p:nvCxnSpPr>
          <p:spPr>
            <a:xfrm>
              <a:off x="914400" y="4191000"/>
              <a:ext cx="70866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1" name="Down Arrow 50"/>
            <p:cNvSpPr/>
            <p:nvPr/>
          </p:nvSpPr>
          <p:spPr>
            <a:xfrm>
              <a:off x="4419600" y="4191000"/>
              <a:ext cx="381000"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a:stCxn id="5" idx="3"/>
            <a:endCxn id="7" idx="1"/>
          </p:cNvCxnSpPr>
          <p:nvPr/>
        </p:nvCxnSpPr>
        <p:spPr>
          <a:xfrm>
            <a:off x="2057400" y="3511898"/>
            <a:ext cx="1676400"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324600" y="1219200"/>
            <a:ext cx="0" cy="2667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8" name="Down Arrow 57"/>
          <p:cNvSpPr/>
          <p:nvPr/>
        </p:nvSpPr>
        <p:spPr>
          <a:xfrm rot="16200000">
            <a:off x="6361676" y="2342331"/>
            <a:ext cx="383048"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57200" y="914400"/>
            <a:ext cx="3886199" cy="255454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smtClean="0"/>
              <a:t>Monitoring programs</a:t>
            </a:r>
            <a:endParaRPr lang="en-US" sz="3200" dirty="0" smtClean="0"/>
          </a:p>
          <a:p>
            <a:pPr>
              <a:buFont typeface="Arial" pitchFamily="34" charset="0"/>
              <a:buChar char="•"/>
            </a:pPr>
            <a:r>
              <a:rPr lang="en-US" sz="3200" dirty="0" smtClean="0"/>
              <a:t> </a:t>
            </a:r>
            <a:r>
              <a:rPr lang="en-US" sz="3200" dirty="0" smtClean="0"/>
              <a:t>Remote-sensing</a:t>
            </a:r>
            <a:endParaRPr lang="en-US" sz="3200" dirty="0" smtClean="0"/>
          </a:p>
          <a:p>
            <a:pPr>
              <a:buFont typeface="Arial" pitchFamily="34" charset="0"/>
              <a:buChar char="•"/>
            </a:pPr>
            <a:r>
              <a:rPr lang="en-US" sz="3200" dirty="0"/>
              <a:t> </a:t>
            </a:r>
            <a:r>
              <a:rPr lang="en-US" sz="3200" dirty="0" smtClean="0"/>
              <a:t>Biological data</a:t>
            </a:r>
          </a:p>
          <a:p>
            <a:pPr>
              <a:buFont typeface="Arial" pitchFamily="34" charset="0"/>
              <a:buChar char="•"/>
            </a:pPr>
            <a:r>
              <a:rPr lang="en-US" sz="3200" dirty="0" err="1" smtClean="0"/>
              <a:t>Phenology</a:t>
            </a:r>
            <a:r>
              <a:rPr lang="en-US" sz="3200" dirty="0" smtClean="0"/>
              <a:t> </a:t>
            </a:r>
          </a:p>
          <a:p>
            <a:pPr>
              <a:buFont typeface="Arial" pitchFamily="34" charset="0"/>
              <a:buChar char="•"/>
            </a:pPr>
            <a:r>
              <a:rPr lang="en-US" sz="3200" dirty="0" smtClean="0"/>
              <a:t>Rates</a:t>
            </a:r>
            <a:endParaRPr lang="en-US" sz="3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143000"/>
            <a:ext cx="3357266"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Monitoring programs</a:t>
            </a:r>
          </a:p>
        </p:txBody>
      </p:sp>
      <p:sp>
        <p:nvSpPr>
          <p:cNvPr id="5" name="TextBox 4"/>
          <p:cNvSpPr txBox="1"/>
          <p:nvPr/>
        </p:nvSpPr>
        <p:spPr>
          <a:xfrm>
            <a:off x="533400" y="2819400"/>
            <a:ext cx="15240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chemeClr val="tx1"/>
                </a:solidFill>
              </a:rPr>
              <a:t>Species’ ability to adapt</a:t>
            </a:r>
          </a:p>
        </p:txBody>
      </p:sp>
      <p:sp>
        <p:nvSpPr>
          <p:cNvPr id="6" name="TextBox 5"/>
          <p:cNvSpPr txBox="1"/>
          <p:nvPr/>
        </p:nvSpPr>
        <p:spPr>
          <a:xfrm>
            <a:off x="4495800" y="1219200"/>
            <a:ext cx="142009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R</a:t>
            </a:r>
            <a:r>
              <a:rPr lang="en-US" sz="2800" b="1" dirty="0" smtClean="0"/>
              <a:t>ange models </a:t>
            </a:r>
            <a:endParaRPr lang="en-US" sz="2800" dirty="0"/>
          </a:p>
        </p:txBody>
      </p:sp>
      <p:sp>
        <p:nvSpPr>
          <p:cNvPr id="7" name="TextBox 6"/>
          <p:cNvSpPr txBox="1"/>
          <p:nvPr/>
        </p:nvSpPr>
        <p:spPr>
          <a:xfrm>
            <a:off x="3733800" y="2819400"/>
            <a:ext cx="220979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Community structure and dynamics</a:t>
            </a:r>
          </a:p>
        </p:txBody>
      </p:sp>
      <p:cxnSp>
        <p:nvCxnSpPr>
          <p:cNvPr id="9" name="Straight Arrow Connector 8"/>
          <p:cNvCxnSpPr>
            <a:stCxn id="4" idx="2"/>
            <a:endCxn id="5" idx="0"/>
          </p:cNvCxnSpPr>
          <p:nvPr/>
        </p:nvCxnSpPr>
        <p:spPr>
          <a:xfrm flipH="1">
            <a:off x="1295400" y="1666220"/>
            <a:ext cx="840433"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a:endCxn id="7" idx="0"/>
          </p:cNvCxnSpPr>
          <p:nvPr/>
        </p:nvCxnSpPr>
        <p:spPr>
          <a:xfrm>
            <a:off x="2135833" y="1666220"/>
            <a:ext cx="2702867"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6" idx="1"/>
          </p:cNvCxnSpPr>
          <p:nvPr/>
        </p:nvCxnSpPr>
        <p:spPr>
          <a:xfrm>
            <a:off x="3814466" y="1404610"/>
            <a:ext cx="681334" cy="291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2"/>
            <a:endCxn id="7" idx="0"/>
          </p:cNvCxnSpPr>
          <p:nvPr/>
        </p:nvCxnSpPr>
        <p:spPr>
          <a:xfrm flipH="1">
            <a:off x="4838700" y="2173307"/>
            <a:ext cx="367145" cy="646093"/>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5" idx="3"/>
            <a:endCxn id="6" idx="1"/>
          </p:cNvCxnSpPr>
          <p:nvPr/>
        </p:nvCxnSpPr>
        <p:spPr>
          <a:xfrm flipV="1">
            <a:off x="2057400" y="1696254"/>
            <a:ext cx="2438400" cy="1815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66800" y="381000"/>
            <a:ext cx="3023264" cy="523220"/>
          </a:xfrm>
          <a:prstGeom prst="rect">
            <a:avLst/>
          </a:prstGeom>
          <a:noFill/>
        </p:spPr>
        <p:txBody>
          <a:bodyPr wrap="none" rtlCol="0">
            <a:spAutoFit/>
          </a:bodyPr>
          <a:lstStyle/>
          <a:p>
            <a:r>
              <a:rPr lang="en-US" sz="2800" b="1" dirty="0" smtClean="0">
                <a:solidFill>
                  <a:srgbClr val="C00000"/>
                </a:solidFill>
              </a:rPr>
              <a:t>CURRENT BIOLOGY</a:t>
            </a:r>
            <a:endParaRPr lang="en-US" sz="2800" b="1" dirty="0">
              <a:solidFill>
                <a:srgbClr val="C00000"/>
              </a:solidFill>
            </a:endParaRPr>
          </a:p>
        </p:txBody>
      </p:sp>
      <p:sp>
        <p:nvSpPr>
          <p:cNvPr id="35" name="TextBox 34"/>
          <p:cNvSpPr txBox="1"/>
          <p:nvPr/>
        </p:nvSpPr>
        <p:spPr>
          <a:xfrm>
            <a:off x="6934200" y="381000"/>
            <a:ext cx="2104294" cy="523220"/>
          </a:xfrm>
          <a:prstGeom prst="rect">
            <a:avLst/>
          </a:prstGeom>
          <a:noFill/>
        </p:spPr>
        <p:txBody>
          <a:bodyPr wrap="none" rtlCol="0">
            <a:spAutoFit/>
          </a:bodyPr>
          <a:lstStyle/>
          <a:p>
            <a:r>
              <a:rPr lang="en-US" sz="2800" b="1" dirty="0" smtClean="0">
                <a:solidFill>
                  <a:srgbClr val="C00000"/>
                </a:solidFill>
              </a:rPr>
              <a:t>FORCASTING</a:t>
            </a:r>
            <a:endParaRPr lang="en-US" sz="2800" b="1" dirty="0">
              <a:solidFill>
                <a:srgbClr val="C00000"/>
              </a:solidFill>
            </a:endParaRPr>
          </a:p>
        </p:txBody>
      </p:sp>
      <p:sp>
        <p:nvSpPr>
          <p:cNvPr id="36" name="TextBox 35"/>
          <p:cNvSpPr txBox="1"/>
          <p:nvPr/>
        </p:nvSpPr>
        <p:spPr>
          <a:xfrm>
            <a:off x="6934200" y="1905000"/>
            <a:ext cx="190500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Integrative models</a:t>
            </a:r>
          </a:p>
        </p:txBody>
      </p:sp>
      <p:cxnSp>
        <p:nvCxnSpPr>
          <p:cNvPr id="44" name="Straight Arrow Connector 43"/>
          <p:cNvCxnSpPr/>
          <p:nvPr/>
        </p:nvCxnSpPr>
        <p:spPr>
          <a:xfrm>
            <a:off x="4114800" y="671945"/>
            <a:ext cx="26670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057400" y="5410200"/>
            <a:ext cx="4334200" cy="523220"/>
          </a:xfrm>
          <a:prstGeom prst="rect">
            <a:avLst/>
          </a:prstGeom>
          <a:noFill/>
        </p:spPr>
        <p:txBody>
          <a:bodyPr wrap="none" rtlCol="0">
            <a:spAutoFit/>
          </a:bodyPr>
          <a:lstStyle/>
          <a:p>
            <a:r>
              <a:rPr lang="en-US" sz="2800" b="1" dirty="0" smtClean="0">
                <a:solidFill>
                  <a:srgbClr val="C00000"/>
                </a:solidFill>
              </a:rPr>
              <a:t>ECOSYSTEM MANAGEMENT</a:t>
            </a:r>
            <a:endParaRPr lang="en-US" sz="2800" b="1" dirty="0">
              <a:solidFill>
                <a:srgbClr val="C00000"/>
              </a:solidFill>
            </a:endParaRPr>
          </a:p>
        </p:txBody>
      </p:sp>
      <p:grpSp>
        <p:nvGrpSpPr>
          <p:cNvPr id="2" name="Group 54"/>
          <p:cNvGrpSpPr/>
          <p:nvPr/>
        </p:nvGrpSpPr>
        <p:grpSpPr>
          <a:xfrm>
            <a:off x="914400" y="4572000"/>
            <a:ext cx="7086600" cy="457200"/>
            <a:chOff x="914400" y="4191000"/>
            <a:chExt cx="7086600" cy="457200"/>
          </a:xfrm>
        </p:grpSpPr>
        <p:cxnSp>
          <p:nvCxnSpPr>
            <p:cNvPr id="49" name="Straight Connector 48"/>
            <p:cNvCxnSpPr/>
            <p:nvPr/>
          </p:nvCxnSpPr>
          <p:spPr>
            <a:xfrm>
              <a:off x="914400" y="4191000"/>
              <a:ext cx="70866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1" name="Down Arrow 50"/>
            <p:cNvSpPr/>
            <p:nvPr/>
          </p:nvSpPr>
          <p:spPr>
            <a:xfrm>
              <a:off x="4419600" y="4191000"/>
              <a:ext cx="381000"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a:stCxn id="5" idx="3"/>
            <a:endCxn id="7" idx="1"/>
          </p:cNvCxnSpPr>
          <p:nvPr/>
        </p:nvCxnSpPr>
        <p:spPr>
          <a:xfrm>
            <a:off x="2057400" y="3511898"/>
            <a:ext cx="1676400"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324600" y="1219200"/>
            <a:ext cx="0" cy="2667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8" name="Down Arrow 57"/>
          <p:cNvSpPr/>
          <p:nvPr/>
        </p:nvSpPr>
        <p:spPr>
          <a:xfrm rot="16200000">
            <a:off x="6361676" y="2342331"/>
            <a:ext cx="383048"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33400" y="2819400"/>
            <a:ext cx="5181600"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smtClean="0">
                <a:solidFill>
                  <a:schemeClr val="tx1"/>
                </a:solidFill>
              </a:rPr>
              <a:t>Species’ ability to adapt</a:t>
            </a:r>
          </a:p>
          <a:p>
            <a:pPr>
              <a:buFont typeface="Arial" pitchFamily="34" charset="0"/>
              <a:buChar char="•"/>
            </a:pPr>
            <a:r>
              <a:rPr lang="en-US" sz="3600" dirty="0" smtClean="0"/>
              <a:t>Genetic variation</a:t>
            </a:r>
          </a:p>
          <a:p>
            <a:pPr>
              <a:buFont typeface="Arial" pitchFamily="34" charset="0"/>
              <a:buChar char="•"/>
            </a:pPr>
            <a:r>
              <a:rPr lang="en-US" sz="3600" dirty="0" smtClean="0"/>
              <a:t>Phenotypic plasticity</a:t>
            </a:r>
          </a:p>
          <a:p>
            <a:pPr>
              <a:buFont typeface="Arial" pitchFamily="34" charset="0"/>
              <a:buChar char="•"/>
            </a:pPr>
            <a:r>
              <a:rPr lang="en-US" sz="3600" dirty="0" smtClean="0"/>
              <a:t>Migration</a:t>
            </a:r>
            <a:endParaRPr lang="en-US" sz="36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143000"/>
            <a:ext cx="3357266"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Monitoring programs</a:t>
            </a:r>
          </a:p>
        </p:txBody>
      </p:sp>
      <p:sp>
        <p:nvSpPr>
          <p:cNvPr id="5" name="TextBox 4"/>
          <p:cNvSpPr txBox="1"/>
          <p:nvPr/>
        </p:nvSpPr>
        <p:spPr>
          <a:xfrm>
            <a:off x="533400" y="2819400"/>
            <a:ext cx="15240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chemeClr val="tx1"/>
                </a:solidFill>
              </a:rPr>
              <a:t>Species’ ability to adapt</a:t>
            </a:r>
          </a:p>
        </p:txBody>
      </p:sp>
      <p:sp>
        <p:nvSpPr>
          <p:cNvPr id="6" name="TextBox 5"/>
          <p:cNvSpPr txBox="1"/>
          <p:nvPr/>
        </p:nvSpPr>
        <p:spPr>
          <a:xfrm>
            <a:off x="4495800" y="1219200"/>
            <a:ext cx="142009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R</a:t>
            </a:r>
            <a:r>
              <a:rPr lang="en-US" sz="2800" b="1" dirty="0" smtClean="0"/>
              <a:t>ange models </a:t>
            </a:r>
            <a:endParaRPr lang="en-US" sz="2800" dirty="0"/>
          </a:p>
        </p:txBody>
      </p:sp>
      <p:sp>
        <p:nvSpPr>
          <p:cNvPr id="7" name="TextBox 6"/>
          <p:cNvSpPr txBox="1"/>
          <p:nvPr/>
        </p:nvSpPr>
        <p:spPr>
          <a:xfrm>
            <a:off x="3733800" y="2819400"/>
            <a:ext cx="220979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Community structure and dynamics</a:t>
            </a:r>
          </a:p>
        </p:txBody>
      </p:sp>
      <p:cxnSp>
        <p:nvCxnSpPr>
          <p:cNvPr id="9" name="Straight Arrow Connector 8"/>
          <p:cNvCxnSpPr>
            <a:stCxn id="4" idx="2"/>
            <a:endCxn id="5" idx="0"/>
          </p:cNvCxnSpPr>
          <p:nvPr/>
        </p:nvCxnSpPr>
        <p:spPr>
          <a:xfrm flipH="1">
            <a:off x="1295400" y="1666220"/>
            <a:ext cx="840433"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a:endCxn id="7" idx="0"/>
          </p:cNvCxnSpPr>
          <p:nvPr/>
        </p:nvCxnSpPr>
        <p:spPr>
          <a:xfrm>
            <a:off x="2135833" y="1666220"/>
            <a:ext cx="2702867"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6" idx="1"/>
          </p:cNvCxnSpPr>
          <p:nvPr/>
        </p:nvCxnSpPr>
        <p:spPr>
          <a:xfrm>
            <a:off x="3814466" y="1404610"/>
            <a:ext cx="681334" cy="291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2"/>
            <a:endCxn id="7" idx="0"/>
          </p:cNvCxnSpPr>
          <p:nvPr/>
        </p:nvCxnSpPr>
        <p:spPr>
          <a:xfrm flipH="1">
            <a:off x="4838700" y="2173307"/>
            <a:ext cx="367145" cy="646093"/>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5" idx="3"/>
            <a:endCxn id="6" idx="1"/>
          </p:cNvCxnSpPr>
          <p:nvPr/>
        </p:nvCxnSpPr>
        <p:spPr>
          <a:xfrm flipV="1">
            <a:off x="2057400" y="1696254"/>
            <a:ext cx="2438400" cy="1815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66800" y="381000"/>
            <a:ext cx="3023264" cy="523220"/>
          </a:xfrm>
          <a:prstGeom prst="rect">
            <a:avLst/>
          </a:prstGeom>
          <a:noFill/>
        </p:spPr>
        <p:txBody>
          <a:bodyPr wrap="none" rtlCol="0">
            <a:spAutoFit/>
          </a:bodyPr>
          <a:lstStyle/>
          <a:p>
            <a:r>
              <a:rPr lang="en-US" sz="2800" b="1" dirty="0" smtClean="0">
                <a:solidFill>
                  <a:srgbClr val="C00000"/>
                </a:solidFill>
              </a:rPr>
              <a:t>CURRENT BIOLOGY</a:t>
            </a:r>
            <a:endParaRPr lang="en-US" sz="2800" b="1" dirty="0">
              <a:solidFill>
                <a:srgbClr val="C00000"/>
              </a:solidFill>
            </a:endParaRPr>
          </a:p>
        </p:txBody>
      </p:sp>
      <p:sp>
        <p:nvSpPr>
          <p:cNvPr id="35" name="TextBox 34"/>
          <p:cNvSpPr txBox="1"/>
          <p:nvPr/>
        </p:nvSpPr>
        <p:spPr>
          <a:xfrm>
            <a:off x="6934200" y="381000"/>
            <a:ext cx="2104294" cy="523220"/>
          </a:xfrm>
          <a:prstGeom prst="rect">
            <a:avLst/>
          </a:prstGeom>
          <a:noFill/>
        </p:spPr>
        <p:txBody>
          <a:bodyPr wrap="none" rtlCol="0">
            <a:spAutoFit/>
          </a:bodyPr>
          <a:lstStyle/>
          <a:p>
            <a:r>
              <a:rPr lang="en-US" sz="2800" b="1" dirty="0" smtClean="0">
                <a:solidFill>
                  <a:srgbClr val="C00000"/>
                </a:solidFill>
              </a:rPr>
              <a:t>FORCASTING</a:t>
            </a:r>
            <a:endParaRPr lang="en-US" sz="2800" b="1" dirty="0">
              <a:solidFill>
                <a:srgbClr val="C00000"/>
              </a:solidFill>
            </a:endParaRPr>
          </a:p>
        </p:txBody>
      </p:sp>
      <p:sp>
        <p:nvSpPr>
          <p:cNvPr id="36" name="TextBox 35"/>
          <p:cNvSpPr txBox="1"/>
          <p:nvPr/>
        </p:nvSpPr>
        <p:spPr>
          <a:xfrm>
            <a:off x="6934200" y="1905000"/>
            <a:ext cx="190500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Integrative models</a:t>
            </a:r>
          </a:p>
        </p:txBody>
      </p:sp>
      <p:cxnSp>
        <p:nvCxnSpPr>
          <p:cNvPr id="44" name="Straight Arrow Connector 43"/>
          <p:cNvCxnSpPr/>
          <p:nvPr/>
        </p:nvCxnSpPr>
        <p:spPr>
          <a:xfrm>
            <a:off x="4114800" y="671945"/>
            <a:ext cx="26670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057400" y="5410200"/>
            <a:ext cx="4334200" cy="523220"/>
          </a:xfrm>
          <a:prstGeom prst="rect">
            <a:avLst/>
          </a:prstGeom>
          <a:noFill/>
        </p:spPr>
        <p:txBody>
          <a:bodyPr wrap="none" rtlCol="0">
            <a:spAutoFit/>
          </a:bodyPr>
          <a:lstStyle/>
          <a:p>
            <a:r>
              <a:rPr lang="en-US" sz="2800" b="1" dirty="0" smtClean="0">
                <a:solidFill>
                  <a:srgbClr val="C00000"/>
                </a:solidFill>
              </a:rPr>
              <a:t>ECOSYSTEM MANAGEMENT</a:t>
            </a:r>
            <a:endParaRPr lang="en-US" sz="2800" b="1" dirty="0">
              <a:solidFill>
                <a:srgbClr val="C00000"/>
              </a:solidFill>
            </a:endParaRPr>
          </a:p>
        </p:txBody>
      </p:sp>
      <p:grpSp>
        <p:nvGrpSpPr>
          <p:cNvPr id="2" name="Group 54"/>
          <p:cNvGrpSpPr/>
          <p:nvPr/>
        </p:nvGrpSpPr>
        <p:grpSpPr>
          <a:xfrm>
            <a:off x="914400" y="4572000"/>
            <a:ext cx="7086600" cy="457200"/>
            <a:chOff x="914400" y="4191000"/>
            <a:chExt cx="7086600" cy="457200"/>
          </a:xfrm>
        </p:grpSpPr>
        <p:cxnSp>
          <p:nvCxnSpPr>
            <p:cNvPr id="49" name="Straight Connector 48"/>
            <p:cNvCxnSpPr/>
            <p:nvPr/>
          </p:nvCxnSpPr>
          <p:spPr>
            <a:xfrm>
              <a:off x="914400" y="4191000"/>
              <a:ext cx="70866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1" name="Down Arrow 50"/>
            <p:cNvSpPr/>
            <p:nvPr/>
          </p:nvSpPr>
          <p:spPr>
            <a:xfrm>
              <a:off x="4419600" y="4191000"/>
              <a:ext cx="381000"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a:stCxn id="5" idx="3"/>
            <a:endCxn id="7" idx="1"/>
          </p:cNvCxnSpPr>
          <p:nvPr/>
        </p:nvCxnSpPr>
        <p:spPr>
          <a:xfrm>
            <a:off x="2057400" y="3511898"/>
            <a:ext cx="1676400"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324600" y="1219200"/>
            <a:ext cx="0" cy="2667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8" name="Down Arrow 57"/>
          <p:cNvSpPr/>
          <p:nvPr/>
        </p:nvSpPr>
        <p:spPr>
          <a:xfrm rot="16200000">
            <a:off x="6361676" y="2342331"/>
            <a:ext cx="383048"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590800" y="1066800"/>
            <a:ext cx="4724400" cy="255454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t>R</a:t>
            </a:r>
            <a:r>
              <a:rPr lang="en-US" sz="3200" b="1" dirty="0" smtClean="0"/>
              <a:t>ange models (species/functional group)</a:t>
            </a:r>
          </a:p>
          <a:p>
            <a:pPr>
              <a:buFont typeface="Arial" pitchFamily="34" charset="0"/>
              <a:buChar char="•"/>
            </a:pPr>
            <a:r>
              <a:rPr lang="en-US" sz="3200" dirty="0" smtClean="0"/>
              <a:t>Correlative</a:t>
            </a:r>
          </a:p>
          <a:p>
            <a:pPr>
              <a:buFont typeface="Arial" pitchFamily="34" charset="0"/>
              <a:buChar char="•"/>
            </a:pPr>
            <a:r>
              <a:rPr lang="en-US" sz="3200" dirty="0" smtClean="0"/>
              <a:t>Physiological</a:t>
            </a:r>
          </a:p>
          <a:p>
            <a:pPr>
              <a:buFont typeface="Arial" pitchFamily="34" charset="0"/>
              <a:buChar char="•"/>
            </a:pPr>
            <a:r>
              <a:rPr lang="en-US" sz="3200" dirty="0" smtClean="0"/>
              <a:t>Population dynamics</a:t>
            </a:r>
            <a:endParaRPr lang="en-US" sz="3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143000"/>
            <a:ext cx="3357266"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Monitoring programs</a:t>
            </a:r>
          </a:p>
        </p:txBody>
      </p:sp>
      <p:sp>
        <p:nvSpPr>
          <p:cNvPr id="5" name="TextBox 4"/>
          <p:cNvSpPr txBox="1"/>
          <p:nvPr/>
        </p:nvSpPr>
        <p:spPr>
          <a:xfrm>
            <a:off x="533400" y="2819400"/>
            <a:ext cx="15240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chemeClr val="tx1"/>
                </a:solidFill>
              </a:rPr>
              <a:t>Species’ ability to adapt</a:t>
            </a:r>
          </a:p>
        </p:txBody>
      </p:sp>
      <p:sp>
        <p:nvSpPr>
          <p:cNvPr id="6" name="TextBox 5"/>
          <p:cNvSpPr txBox="1"/>
          <p:nvPr/>
        </p:nvSpPr>
        <p:spPr>
          <a:xfrm>
            <a:off x="4495800" y="1219200"/>
            <a:ext cx="142009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R</a:t>
            </a:r>
            <a:r>
              <a:rPr lang="en-US" sz="2800" b="1" dirty="0" smtClean="0"/>
              <a:t>ange models </a:t>
            </a:r>
            <a:endParaRPr lang="en-US" sz="2800" dirty="0"/>
          </a:p>
        </p:txBody>
      </p:sp>
      <p:sp>
        <p:nvSpPr>
          <p:cNvPr id="7" name="TextBox 6"/>
          <p:cNvSpPr txBox="1"/>
          <p:nvPr/>
        </p:nvSpPr>
        <p:spPr>
          <a:xfrm>
            <a:off x="3733800" y="2819400"/>
            <a:ext cx="220979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Community structure and dynamics</a:t>
            </a:r>
          </a:p>
        </p:txBody>
      </p:sp>
      <p:cxnSp>
        <p:nvCxnSpPr>
          <p:cNvPr id="9" name="Straight Arrow Connector 8"/>
          <p:cNvCxnSpPr>
            <a:stCxn id="4" idx="2"/>
            <a:endCxn id="5" idx="0"/>
          </p:cNvCxnSpPr>
          <p:nvPr/>
        </p:nvCxnSpPr>
        <p:spPr>
          <a:xfrm flipH="1">
            <a:off x="1295400" y="1666220"/>
            <a:ext cx="840433"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a:endCxn id="7" idx="0"/>
          </p:cNvCxnSpPr>
          <p:nvPr/>
        </p:nvCxnSpPr>
        <p:spPr>
          <a:xfrm>
            <a:off x="2135833" y="1666220"/>
            <a:ext cx="2702867"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6" idx="1"/>
          </p:cNvCxnSpPr>
          <p:nvPr/>
        </p:nvCxnSpPr>
        <p:spPr>
          <a:xfrm>
            <a:off x="3814466" y="1404610"/>
            <a:ext cx="681334" cy="291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2"/>
            <a:endCxn id="7" idx="0"/>
          </p:cNvCxnSpPr>
          <p:nvPr/>
        </p:nvCxnSpPr>
        <p:spPr>
          <a:xfrm flipH="1">
            <a:off x="4838700" y="2173307"/>
            <a:ext cx="367145" cy="646093"/>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5" idx="3"/>
            <a:endCxn id="6" idx="1"/>
          </p:cNvCxnSpPr>
          <p:nvPr/>
        </p:nvCxnSpPr>
        <p:spPr>
          <a:xfrm flipV="1">
            <a:off x="2057400" y="1696254"/>
            <a:ext cx="2438400" cy="1815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66800" y="381000"/>
            <a:ext cx="3023264" cy="523220"/>
          </a:xfrm>
          <a:prstGeom prst="rect">
            <a:avLst/>
          </a:prstGeom>
          <a:noFill/>
        </p:spPr>
        <p:txBody>
          <a:bodyPr wrap="none" rtlCol="0">
            <a:spAutoFit/>
          </a:bodyPr>
          <a:lstStyle/>
          <a:p>
            <a:r>
              <a:rPr lang="en-US" sz="2800" b="1" dirty="0" smtClean="0">
                <a:solidFill>
                  <a:srgbClr val="C00000"/>
                </a:solidFill>
              </a:rPr>
              <a:t>CURRENT BIOLOGY</a:t>
            </a:r>
            <a:endParaRPr lang="en-US" sz="2800" b="1" dirty="0">
              <a:solidFill>
                <a:srgbClr val="C00000"/>
              </a:solidFill>
            </a:endParaRPr>
          </a:p>
        </p:txBody>
      </p:sp>
      <p:sp>
        <p:nvSpPr>
          <p:cNvPr id="35" name="TextBox 34"/>
          <p:cNvSpPr txBox="1"/>
          <p:nvPr/>
        </p:nvSpPr>
        <p:spPr>
          <a:xfrm>
            <a:off x="6934200" y="381000"/>
            <a:ext cx="2104294" cy="523220"/>
          </a:xfrm>
          <a:prstGeom prst="rect">
            <a:avLst/>
          </a:prstGeom>
          <a:noFill/>
        </p:spPr>
        <p:txBody>
          <a:bodyPr wrap="none" rtlCol="0">
            <a:spAutoFit/>
          </a:bodyPr>
          <a:lstStyle/>
          <a:p>
            <a:r>
              <a:rPr lang="en-US" sz="2800" b="1" dirty="0" smtClean="0">
                <a:solidFill>
                  <a:srgbClr val="C00000"/>
                </a:solidFill>
              </a:rPr>
              <a:t>FORCASTING</a:t>
            </a:r>
            <a:endParaRPr lang="en-US" sz="2800" b="1" dirty="0">
              <a:solidFill>
                <a:srgbClr val="C00000"/>
              </a:solidFill>
            </a:endParaRPr>
          </a:p>
        </p:txBody>
      </p:sp>
      <p:sp>
        <p:nvSpPr>
          <p:cNvPr id="36" name="TextBox 35"/>
          <p:cNvSpPr txBox="1"/>
          <p:nvPr/>
        </p:nvSpPr>
        <p:spPr>
          <a:xfrm>
            <a:off x="6934200" y="1905000"/>
            <a:ext cx="190500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Integrative models</a:t>
            </a:r>
          </a:p>
        </p:txBody>
      </p:sp>
      <p:cxnSp>
        <p:nvCxnSpPr>
          <p:cNvPr id="44" name="Straight Arrow Connector 43"/>
          <p:cNvCxnSpPr/>
          <p:nvPr/>
        </p:nvCxnSpPr>
        <p:spPr>
          <a:xfrm>
            <a:off x="4114800" y="671945"/>
            <a:ext cx="26670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057400" y="5410200"/>
            <a:ext cx="4334200" cy="523220"/>
          </a:xfrm>
          <a:prstGeom prst="rect">
            <a:avLst/>
          </a:prstGeom>
          <a:noFill/>
        </p:spPr>
        <p:txBody>
          <a:bodyPr wrap="none" rtlCol="0">
            <a:spAutoFit/>
          </a:bodyPr>
          <a:lstStyle/>
          <a:p>
            <a:r>
              <a:rPr lang="en-US" sz="2800" b="1" dirty="0" smtClean="0">
                <a:solidFill>
                  <a:srgbClr val="C00000"/>
                </a:solidFill>
              </a:rPr>
              <a:t>ECOSYSTEM MANAGEMENT</a:t>
            </a:r>
            <a:endParaRPr lang="en-US" sz="2800" b="1" dirty="0">
              <a:solidFill>
                <a:srgbClr val="C00000"/>
              </a:solidFill>
            </a:endParaRPr>
          </a:p>
        </p:txBody>
      </p:sp>
      <p:grpSp>
        <p:nvGrpSpPr>
          <p:cNvPr id="2" name="Group 54"/>
          <p:cNvGrpSpPr/>
          <p:nvPr/>
        </p:nvGrpSpPr>
        <p:grpSpPr>
          <a:xfrm>
            <a:off x="914400" y="4572000"/>
            <a:ext cx="7086600" cy="457200"/>
            <a:chOff x="914400" y="4191000"/>
            <a:chExt cx="7086600" cy="457200"/>
          </a:xfrm>
        </p:grpSpPr>
        <p:cxnSp>
          <p:nvCxnSpPr>
            <p:cNvPr id="49" name="Straight Connector 48"/>
            <p:cNvCxnSpPr/>
            <p:nvPr/>
          </p:nvCxnSpPr>
          <p:spPr>
            <a:xfrm>
              <a:off x="914400" y="4191000"/>
              <a:ext cx="70866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1" name="Down Arrow 50"/>
            <p:cNvSpPr/>
            <p:nvPr/>
          </p:nvSpPr>
          <p:spPr>
            <a:xfrm>
              <a:off x="4419600" y="4191000"/>
              <a:ext cx="381000"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a:stCxn id="5" idx="3"/>
            <a:endCxn id="7" idx="1"/>
          </p:cNvCxnSpPr>
          <p:nvPr/>
        </p:nvCxnSpPr>
        <p:spPr>
          <a:xfrm>
            <a:off x="2057400" y="3511898"/>
            <a:ext cx="1676400"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324600" y="1219200"/>
            <a:ext cx="0" cy="2667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8" name="Down Arrow 57"/>
          <p:cNvSpPr/>
          <p:nvPr/>
        </p:nvSpPr>
        <p:spPr>
          <a:xfrm rot="16200000">
            <a:off x="6361676" y="2342331"/>
            <a:ext cx="383048"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352800" y="2743200"/>
            <a:ext cx="5257800"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smtClean="0"/>
              <a:t>Community structure and dynamics</a:t>
            </a:r>
          </a:p>
          <a:p>
            <a:pPr>
              <a:buFont typeface="Arial" pitchFamily="34" charset="0"/>
              <a:buChar char="•"/>
            </a:pPr>
            <a:r>
              <a:rPr lang="en-US" sz="3600" dirty="0"/>
              <a:t> </a:t>
            </a:r>
            <a:r>
              <a:rPr lang="en-US" sz="3600" dirty="0" smtClean="0"/>
              <a:t>Species interactions –(disease, competition)</a:t>
            </a:r>
          </a:p>
          <a:p>
            <a:pPr>
              <a:buFont typeface="Arial" pitchFamily="34" charset="0"/>
              <a:buChar char="•"/>
            </a:pPr>
            <a:r>
              <a:rPr lang="en-US" sz="3600" dirty="0" smtClean="0"/>
              <a:t>Food webs</a:t>
            </a:r>
            <a:endParaRPr lang="en-US" sz="3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143000"/>
            <a:ext cx="3357266"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smtClean="0"/>
              <a:t>Monitoring programs</a:t>
            </a:r>
          </a:p>
        </p:txBody>
      </p:sp>
      <p:sp>
        <p:nvSpPr>
          <p:cNvPr id="5" name="TextBox 4"/>
          <p:cNvSpPr txBox="1"/>
          <p:nvPr/>
        </p:nvSpPr>
        <p:spPr>
          <a:xfrm>
            <a:off x="533400" y="2819400"/>
            <a:ext cx="15240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solidFill>
                  <a:schemeClr val="tx1"/>
                </a:solidFill>
              </a:rPr>
              <a:t>Species’ ability to adapt</a:t>
            </a:r>
          </a:p>
        </p:txBody>
      </p:sp>
      <p:sp>
        <p:nvSpPr>
          <p:cNvPr id="6" name="TextBox 5"/>
          <p:cNvSpPr txBox="1"/>
          <p:nvPr/>
        </p:nvSpPr>
        <p:spPr>
          <a:xfrm>
            <a:off x="4495800" y="1219200"/>
            <a:ext cx="142009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t>R</a:t>
            </a:r>
            <a:r>
              <a:rPr lang="en-US" sz="2800" b="1" dirty="0" smtClean="0"/>
              <a:t>ange models </a:t>
            </a:r>
            <a:endParaRPr lang="en-US" sz="2800" dirty="0"/>
          </a:p>
        </p:txBody>
      </p:sp>
      <p:sp>
        <p:nvSpPr>
          <p:cNvPr id="7" name="TextBox 6"/>
          <p:cNvSpPr txBox="1"/>
          <p:nvPr/>
        </p:nvSpPr>
        <p:spPr>
          <a:xfrm>
            <a:off x="3733800" y="2819400"/>
            <a:ext cx="220979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Community structure and dynamics</a:t>
            </a:r>
          </a:p>
        </p:txBody>
      </p:sp>
      <p:cxnSp>
        <p:nvCxnSpPr>
          <p:cNvPr id="9" name="Straight Arrow Connector 8"/>
          <p:cNvCxnSpPr>
            <a:stCxn id="4" idx="2"/>
            <a:endCxn id="5" idx="0"/>
          </p:cNvCxnSpPr>
          <p:nvPr/>
        </p:nvCxnSpPr>
        <p:spPr>
          <a:xfrm flipH="1">
            <a:off x="1295400" y="1666220"/>
            <a:ext cx="840433"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a:endCxn id="7" idx="0"/>
          </p:cNvCxnSpPr>
          <p:nvPr/>
        </p:nvCxnSpPr>
        <p:spPr>
          <a:xfrm>
            <a:off x="2135833" y="1666220"/>
            <a:ext cx="2702867" cy="11531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6" idx="1"/>
          </p:cNvCxnSpPr>
          <p:nvPr/>
        </p:nvCxnSpPr>
        <p:spPr>
          <a:xfrm>
            <a:off x="3814466" y="1404610"/>
            <a:ext cx="681334" cy="291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2"/>
            <a:endCxn id="7" idx="0"/>
          </p:cNvCxnSpPr>
          <p:nvPr/>
        </p:nvCxnSpPr>
        <p:spPr>
          <a:xfrm flipH="1">
            <a:off x="4838700" y="2173307"/>
            <a:ext cx="367145" cy="646093"/>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5" idx="3"/>
            <a:endCxn id="6" idx="1"/>
          </p:cNvCxnSpPr>
          <p:nvPr/>
        </p:nvCxnSpPr>
        <p:spPr>
          <a:xfrm flipV="1">
            <a:off x="2057400" y="1696254"/>
            <a:ext cx="2438400" cy="1815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66800" y="381000"/>
            <a:ext cx="3023264" cy="523220"/>
          </a:xfrm>
          <a:prstGeom prst="rect">
            <a:avLst/>
          </a:prstGeom>
          <a:noFill/>
        </p:spPr>
        <p:txBody>
          <a:bodyPr wrap="none" rtlCol="0">
            <a:spAutoFit/>
          </a:bodyPr>
          <a:lstStyle/>
          <a:p>
            <a:r>
              <a:rPr lang="en-US" sz="2800" b="1" dirty="0" smtClean="0">
                <a:solidFill>
                  <a:srgbClr val="C00000"/>
                </a:solidFill>
              </a:rPr>
              <a:t>CURRENT BIOLOGY</a:t>
            </a:r>
            <a:endParaRPr lang="en-US" sz="2800" b="1" dirty="0">
              <a:solidFill>
                <a:srgbClr val="C00000"/>
              </a:solidFill>
            </a:endParaRPr>
          </a:p>
        </p:txBody>
      </p:sp>
      <p:sp>
        <p:nvSpPr>
          <p:cNvPr id="35" name="TextBox 34"/>
          <p:cNvSpPr txBox="1"/>
          <p:nvPr/>
        </p:nvSpPr>
        <p:spPr>
          <a:xfrm>
            <a:off x="6934200" y="381000"/>
            <a:ext cx="2104294" cy="523220"/>
          </a:xfrm>
          <a:prstGeom prst="rect">
            <a:avLst/>
          </a:prstGeom>
          <a:noFill/>
        </p:spPr>
        <p:txBody>
          <a:bodyPr wrap="none" rtlCol="0">
            <a:spAutoFit/>
          </a:bodyPr>
          <a:lstStyle/>
          <a:p>
            <a:r>
              <a:rPr lang="en-US" sz="2800" b="1" dirty="0" smtClean="0">
                <a:solidFill>
                  <a:srgbClr val="C00000"/>
                </a:solidFill>
              </a:rPr>
              <a:t>FORCASTING</a:t>
            </a:r>
            <a:endParaRPr lang="en-US" sz="2800" b="1" dirty="0">
              <a:solidFill>
                <a:srgbClr val="C00000"/>
              </a:solidFill>
            </a:endParaRPr>
          </a:p>
        </p:txBody>
      </p:sp>
      <p:sp>
        <p:nvSpPr>
          <p:cNvPr id="36" name="TextBox 35"/>
          <p:cNvSpPr txBox="1"/>
          <p:nvPr/>
        </p:nvSpPr>
        <p:spPr>
          <a:xfrm>
            <a:off x="6934200" y="1905000"/>
            <a:ext cx="190500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t>Integrative models</a:t>
            </a:r>
          </a:p>
        </p:txBody>
      </p:sp>
      <p:cxnSp>
        <p:nvCxnSpPr>
          <p:cNvPr id="44" name="Straight Arrow Connector 43"/>
          <p:cNvCxnSpPr/>
          <p:nvPr/>
        </p:nvCxnSpPr>
        <p:spPr>
          <a:xfrm>
            <a:off x="4114800" y="671945"/>
            <a:ext cx="26670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057400" y="5410200"/>
            <a:ext cx="4334200" cy="523220"/>
          </a:xfrm>
          <a:prstGeom prst="rect">
            <a:avLst/>
          </a:prstGeom>
          <a:noFill/>
        </p:spPr>
        <p:txBody>
          <a:bodyPr wrap="none" rtlCol="0">
            <a:spAutoFit/>
          </a:bodyPr>
          <a:lstStyle/>
          <a:p>
            <a:r>
              <a:rPr lang="en-US" sz="2800" b="1" dirty="0" smtClean="0">
                <a:solidFill>
                  <a:srgbClr val="C00000"/>
                </a:solidFill>
              </a:rPr>
              <a:t>ECOSYSTEM MANAGEMENT</a:t>
            </a:r>
            <a:endParaRPr lang="en-US" sz="2800" b="1" dirty="0">
              <a:solidFill>
                <a:srgbClr val="C00000"/>
              </a:solidFill>
            </a:endParaRPr>
          </a:p>
        </p:txBody>
      </p:sp>
      <p:grpSp>
        <p:nvGrpSpPr>
          <p:cNvPr id="2" name="Group 54"/>
          <p:cNvGrpSpPr/>
          <p:nvPr/>
        </p:nvGrpSpPr>
        <p:grpSpPr>
          <a:xfrm>
            <a:off x="914400" y="4572000"/>
            <a:ext cx="7086600" cy="457200"/>
            <a:chOff x="914400" y="4191000"/>
            <a:chExt cx="7086600" cy="457200"/>
          </a:xfrm>
        </p:grpSpPr>
        <p:cxnSp>
          <p:nvCxnSpPr>
            <p:cNvPr id="49" name="Straight Connector 48"/>
            <p:cNvCxnSpPr/>
            <p:nvPr/>
          </p:nvCxnSpPr>
          <p:spPr>
            <a:xfrm>
              <a:off x="914400" y="4191000"/>
              <a:ext cx="70866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1" name="Down Arrow 50"/>
            <p:cNvSpPr/>
            <p:nvPr/>
          </p:nvSpPr>
          <p:spPr>
            <a:xfrm>
              <a:off x="4419600" y="4191000"/>
              <a:ext cx="381000"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a:stCxn id="5" idx="3"/>
            <a:endCxn id="7" idx="1"/>
          </p:cNvCxnSpPr>
          <p:nvPr/>
        </p:nvCxnSpPr>
        <p:spPr>
          <a:xfrm>
            <a:off x="2057400" y="3511898"/>
            <a:ext cx="1676400"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324600" y="1219200"/>
            <a:ext cx="0" cy="2667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8" name="Down Arrow 57"/>
          <p:cNvSpPr/>
          <p:nvPr/>
        </p:nvSpPr>
        <p:spPr>
          <a:xfrm rot="16200000">
            <a:off x="6361676" y="2342331"/>
            <a:ext cx="383048" cy="4572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038600" y="1295400"/>
            <a:ext cx="5029200" cy="50167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smtClean="0"/>
              <a:t>Integrative models</a:t>
            </a:r>
          </a:p>
          <a:p>
            <a:pPr>
              <a:buFont typeface="Arial" pitchFamily="34" charset="0"/>
              <a:buChar char="•"/>
            </a:pPr>
            <a:r>
              <a:rPr lang="en-US" sz="3200" dirty="0"/>
              <a:t> </a:t>
            </a:r>
            <a:r>
              <a:rPr lang="en-US" sz="3200" dirty="0" smtClean="0"/>
              <a:t>Biogeochemical models</a:t>
            </a:r>
          </a:p>
          <a:p>
            <a:pPr>
              <a:buFont typeface="Arial" pitchFamily="34" charset="0"/>
              <a:buChar char="•"/>
            </a:pPr>
            <a:r>
              <a:rPr lang="en-US" sz="3200" dirty="0" smtClean="0"/>
              <a:t> Extinction risk models</a:t>
            </a:r>
          </a:p>
          <a:p>
            <a:pPr>
              <a:buFont typeface="Arial" pitchFamily="34" charset="0"/>
              <a:buChar char="•"/>
            </a:pPr>
            <a:r>
              <a:rPr lang="en-US" sz="3200" dirty="0" smtClean="0"/>
              <a:t> </a:t>
            </a:r>
            <a:r>
              <a:rPr lang="en-US" sz="3200" dirty="0" smtClean="0"/>
              <a:t>Invasive/disease </a:t>
            </a:r>
            <a:r>
              <a:rPr lang="en-US" sz="3200" dirty="0" smtClean="0"/>
              <a:t>species spread models</a:t>
            </a:r>
          </a:p>
          <a:p>
            <a:pPr>
              <a:buFont typeface="Arial" pitchFamily="34" charset="0"/>
              <a:buChar char="•"/>
            </a:pPr>
            <a:r>
              <a:rPr lang="en-US" sz="3200" dirty="0" smtClean="0"/>
              <a:t> Changes in distribution of species and functional groups </a:t>
            </a:r>
          </a:p>
          <a:p>
            <a:pPr>
              <a:buFont typeface="Arial" pitchFamily="34" charset="0"/>
              <a:buChar char="•"/>
            </a:pPr>
            <a:r>
              <a:rPr lang="en-US" sz="3200" dirty="0" smtClean="0"/>
              <a:t> Influence of disturbance (disease/fire) on productivity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1538</TotalTime>
  <Words>3060</Words>
  <Application>Microsoft Office PowerPoint</Application>
  <PresentationFormat>On-screen Show (4:3)</PresentationFormat>
  <Paragraphs>476</Paragraphs>
  <Slides>47</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Office Theme</vt:lpstr>
      <vt:lpstr>Equation</vt:lpstr>
      <vt:lpstr>Slide 1</vt:lpstr>
      <vt:lpstr>Slide 2</vt:lpstr>
      <vt:lpstr>Improving assessment and modelling of climate change impacts on global terrestrial biodiversity – McMahon et al. 2011</vt:lpstr>
      <vt:lpstr>Slide 4</vt:lpstr>
      <vt:lpstr>Slide 5</vt:lpstr>
      <vt:lpstr>Slide 6</vt:lpstr>
      <vt:lpstr>Slide 7</vt:lpstr>
      <vt:lpstr>Slide 8</vt:lpstr>
      <vt:lpstr>Slide 9</vt:lpstr>
      <vt:lpstr>Slide 10</vt:lpstr>
      <vt:lpstr>Are ocean deserts getting larger?</vt:lpstr>
      <vt:lpstr>Disturbance and bird biodiversity (BBS data)   - Forest harvest</vt:lpstr>
      <vt:lpstr>Current and past forest disturbances affect progressive similarity of forest birds Progressive similarity - community similarity for each subsequent year relative to the baseline  </vt:lpstr>
      <vt:lpstr>Gaps in our knowledge of global ant diversity</vt:lpstr>
      <vt:lpstr>Predicted Future Ant Diversity</vt:lpstr>
      <vt:lpstr>Slide 16</vt:lpstr>
      <vt:lpstr>Slide 17</vt:lpstr>
      <vt:lpstr>Genetic and morphological variation across taxa mapped using RS data (MODIS products, Q-scat)</vt:lpstr>
      <vt:lpstr>Slide 19</vt:lpstr>
      <vt:lpstr>Slide 20</vt:lpstr>
      <vt:lpstr>Slide 21</vt:lpstr>
      <vt:lpstr>Distribution of Antarctic and sub- Antarctic penguin colonies</vt:lpstr>
      <vt:lpstr>Slide 23</vt:lpstr>
      <vt:lpstr>Slide 24</vt:lpstr>
      <vt:lpstr>Slide 25</vt:lpstr>
      <vt:lpstr>Woodland bird species richness can be predicted by the Dynamic Habitat Index</vt:lpstr>
      <vt:lpstr>Dynamic habitat index can be used to forecast patterns of species richness of woodland/forest birds.</vt:lpstr>
      <vt:lpstr>Slide 28</vt:lpstr>
      <vt:lpstr>Slide 29</vt:lpstr>
      <vt:lpstr>Building potential habitat models using                                                         nested habitat elements  Anna M. Pidgeon, Fred Beaudry, Volker C. Radeloff  </vt:lpstr>
      <vt:lpstr>Building potential habitat models using                                                         nested habitat elements  Anna M. Pidgeon, Fred Beaudry, Volker C. Radeloff  </vt:lpstr>
      <vt:lpstr>Slide 32</vt:lpstr>
      <vt:lpstr>Linking environmental data to physiological response over large scales</vt:lpstr>
      <vt:lpstr>Slide 34</vt:lpstr>
      <vt:lpstr>Slide 35</vt:lpstr>
      <vt:lpstr>Slide 36</vt:lpstr>
      <vt:lpstr>Slide 37</vt:lpstr>
      <vt:lpstr>Slide 38</vt:lpstr>
      <vt:lpstr>Slide 39</vt:lpstr>
      <vt:lpstr>Phytoplankton diversity from ocean color</vt:lpstr>
      <vt:lpstr>Slide 41</vt:lpstr>
      <vt:lpstr>Slide 42</vt:lpstr>
      <vt:lpstr>Slide 43</vt:lpstr>
      <vt:lpstr>Slide 44</vt:lpstr>
      <vt:lpstr>Slide 45</vt:lpstr>
      <vt:lpstr>What next?</vt:lpstr>
      <vt:lpstr>Slide 47</vt:lpstr>
    </vt:vector>
  </TitlesOfParts>
  <Company>Stony Brook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 </cp:lastModifiedBy>
  <cp:revision>28</cp:revision>
  <dcterms:created xsi:type="dcterms:W3CDTF">2011-09-18T23:21:13Z</dcterms:created>
  <dcterms:modified xsi:type="dcterms:W3CDTF">2011-10-04T19:48:55Z</dcterms:modified>
</cp:coreProperties>
</file>