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0" r:id="rId2"/>
    <p:sldId id="282" r:id="rId3"/>
    <p:sldId id="352" r:id="rId4"/>
    <p:sldId id="299" r:id="rId5"/>
    <p:sldId id="293" r:id="rId6"/>
    <p:sldId id="312" r:id="rId7"/>
    <p:sldId id="313" r:id="rId8"/>
    <p:sldId id="314" r:id="rId9"/>
    <p:sldId id="315" r:id="rId10"/>
    <p:sldId id="354" r:id="rId11"/>
    <p:sldId id="307" r:id="rId12"/>
    <p:sldId id="358" r:id="rId13"/>
    <p:sldId id="311" r:id="rId14"/>
    <p:sldId id="348" r:id="rId15"/>
    <p:sldId id="359" r:id="rId16"/>
    <p:sldId id="310" r:id="rId17"/>
    <p:sldId id="283" r:id="rId18"/>
    <p:sldId id="321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Herring" initials="SCH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6DF"/>
    <a:srgbClr val="FF9933"/>
    <a:srgbClr val="6699FF"/>
    <a:srgbClr val="CC6600"/>
    <a:srgbClr val="D7EA22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78250" autoAdjust="0"/>
  </p:normalViewPr>
  <p:slideViewPr>
    <p:cSldViewPr>
      <p:cViewPr>
        <p:scale>
          <a:sx n="70" d="100"/>
          <a:sy n="70" d="100"/>
        </p:scale>
        <p:origin x="-2704" y="-1056"/>
      </p:cViewPr>
      <p:guideLst>
        <p:guide orient="horz" pos="3648"/>
        <p:guide pos="96"/>
      </p:guideLst>
    </p:cSldViewPr>
  </p:slideViewPr>
  <p:outlineViewPr>
    <p:cViewPr>
      <p:scale>
        <a:sx n="33" d="100"/>
        <a:sy n="33" d="100"/>
      </p:scale>
      <p:origin x="48" y="59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2706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62" cy="461168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6" y="1"/>
            <a:ext cx="3038162" cy="461168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r">
              <a:defRPr sz="1200"/>
            </a:lvl1pPr>
          </a:lstStyle>
          <a:p>
            <a:fld id="{0034DA07-F071-47DD-97BB-44C7294AA016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3319"/>
            <a:ext cx="3038162" cy="461168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6" y="8773319"/>
            <a:ext cx="3038162" cy="461168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r">
              <a:defRPr sz="1200"/>
            </a:lvl1pPr>
          </a:lstStyle>
          <a:p>
            <a:fld id="{527B978D-3CA6-4FD0-8A0E-E35FE161D0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609" tIns="46303" rIns="92609" bIns="463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609" tIns="46303" rIns="92609" bIns="46303" rtlCol="0"/>
          <a:lstStyle>
            <a:lvl1pPr algn="r">
              <a:defRPr sz="1200"/>
            </a:lvl1pPr>
          </a:lstStyle>
          <a:p>
            <a:fld id="{75536A95-3AB4-4020-B255-CE3B34A07A14}" type="datetimeFigureOut">
              <a:rPr lang="en-US" smtClean="0"/>
              <a:pPr/>
              <a:t>10/4/11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9" tIns="46303" rIns="92609" bIns="46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609" tIns="46303" rIns="92609" bIns="46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609" tIns="46303" rIns="92609" bIns="463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609" tIns="46303" rIns="92609" bIns="46303" rtlCol="0" anchor="b"/>
          <a:lstStyle>
            <a:lvl1pPr algn="r">
              <a:defRPr sz="1200"/>
            </a:lvl1pPr>
          </a:lstStyle>
          <a:p>
            <a:fld id="{9F36810E-9C17-45AC-9C0E-D9BEB40D8C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6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7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slides follow – please feel free to use them</a:t>
            </a:r>
            <a:r>
              <a:rPr lang="en-US" baseline="0" dirty="0" smtClean="0"/>
              <a:t> as a part of the main presentation or as reference materials </a:t>
            </a:r>
            <a:r>
              <a:rPr lang="en-US" baseline="0" smtClean="0"/>
              <a:t>during discussions.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1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scientific basis for climate change will include discussion of: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+mn-lt"/>
              </a:rPr>
              <a:t>Scenarios, confidence and risk-based framing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+mn-lt"/>
              </a:rPr>
              <a:t>Indicators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+mn-lt"/>
              </a:rPr>
              <a:t>The agenda for climate</a:t>
            </a:r>
            <a:r>
              <a:rPr lang="en-US" baseline="0" dirty="0" smtClean="0">
                <a:latin typeface="+mn-lt"/>
              </a:rPr>
              <a:t> change science will discuss research needs and gaps that need to be filled</a:t>
            </a: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5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Bold / change font</a:t>
            </a:r>
            <a:r>
              <a:rPr lang="en-US" baseline="0" dirty="0" smtClean="0"/>
              <a:t> color / enlarge font size to highlight relevant chapters /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Bold / change font</a:t>
            </a:r>
            <a:r>
              <a:rPr lang="en-US" baseline="0" dirty="0" smtClean="0"/>
              <a:t> color / enlarge font size to highlight relevant chapters / sections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9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r>
              <a:rPr lang="en-US" baseline="0" dirty="0" smtClean="0"/>
              <a:t> this slide will be replaced with a prettier picture of the regions, similar to that used in 2009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0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r>
              <a:rPr lang="en-US" baseline="0" dirty="0" smtClean="0"/>
              <a:t> this slide will be replaced with a map of the </a:t>
            </a:r>
            <a:r>
              <a:rPr lang="en-US" baseline="0" dirty="0" err="1" smtClean="0"/>
              <a:t>biogeographical</a:t>
            </a:r>
            <a:r>
              <a:rPr lang="en-US" baseline="0" dirty="0" smtClean="0"/>
              <a:t> cross-cuts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Approval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E74C-24D4-4BC1-B978-02FB2A17593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" y="6167366"/>
            <a:ext cx="9144000" cy="69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09787"/>
            <a:ext cx="56388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4648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earthteshel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-18836"/>
            <a:ext cx="2133600" cy="42195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51" y="-19792"/>
            <a:ext cx="325729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B8A2B60-A9E1-417D-89E6-31F2CEF2D8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2743200" cy="11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237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237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8A2B60-A9E1-417D-89E6-31F2CEF2D8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2743200" cy="11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8A2B60-A9E1-417D-89E6-31F2CEF2D8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2743200" cy="11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63976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912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639762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2000" b="1" kern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912"/>
            <a:ext cx="4041775" cy="395128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7643B9-DD4B-46B2-969A-F6B755E072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2743200" cy="11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7/6/2011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NCADAC ES Meeting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E3081-816E-40AC-AD06-EA87D0630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2B60-A9E1-417D-89E6-31F2CEF2D8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assessment.globalchange.gov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71628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Overview of the National Climate Assessment</a:t>
            </a:r>
            <a:endParaRPr lang="en-US" sz="4000" b="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19400"/>
            <a:ext cx="52197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2011 NASA Carbon Cycle and Ecosystems Joint Science Workshop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October 4, 2011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Hilton Alexandria Mark Center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57500" y="4343400"/>
            <a:ext cx="5410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Katharine Jacobs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Office of Science and Technology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Policy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8500" y="54864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http://assessment.globalchange.gov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Process Workshops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2362200" cy="3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0"/>
            <a:ext cx="206086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733800"/>
            <a:ext cx="2209799" cy="28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1447800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Strategic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Midwest Regional Workshops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Outline and Work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International Context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Communications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Knowledge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Regional and </a:t>
            </a:r>
            <a:r>
              <a:rPr lang="en-US" sz="2000" dirty="0" err="1" smtClean="0"/>
              <a:t>Sectoral</a:t>
            </a:r>
            <a:r>
              <a:rPr lang="en-US" sz="2000" dirty="0" smtClean="0"/>
              <a:t>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Ecological Indicators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Modeling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Vulnerability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Physical Indicators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Societal Indicators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87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Assessment Structure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A2B60-A9E1-417D-89E6-31F2CEF2D8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4199" y="831174"/>
            <a:ext cx="2743201" cy="3283626"/>
            <a:chOff x="3200400" y="831174"/>
            <a:chExt cx="2743201" cy="3283626"/>
          </a:xfrm>
        </p:grpSpPr>
        <p:sp>
          <p:nvSpPr>
            <p:cNvPr id="7" name="Freeform 6"/>
            <p:cNvSpPr/>
            <p:nvPr/>
          </p:nvSpPr>
          <p:spPr>
            <a:xfrm>
              <a:off x="3912205" y="831174"/>
              <a:ext cx="1319591" cy="464226"/>
            </a:xfrm>
            <a:custGeom>
              <a:avLst/>
              <a:gdLst>
                <a:gd name="connsiteX0" fmla="*/ 0 w 1797880"/>
                <a:gd name="connsiteY0" fmla="*/ 89894 h 898940"/>
                <a:gd name="connsiteX1" fmla="*/ 26329 w 1797880"/>
                <a:gd name="connsiteY1" fmla="*/ 26329 h 898940"/>
                <a:gd name="connsiteX2" fmla="*/ 89894 w 1797880"/>
                <a:gd name="connsiteY2" fmla="*/ 0 h 898940"/>
                <a:gd name="connsiteX3" fmla="*/ 1707986 w 1797880"/>
                <a:gd name="connsiteY3" fmla="*/ 0 h 898940"/>
                <a:gd name="connsiteX4" fmla="*/ 1771551 w 1797880"/>
                <a:gd name="connsiteY4" fmla="*/ 26329 h 898940"/>
                <a:gd name="connsiteX5" fmla="*/ 1797880 w 1797880"/>
                <a:gd name="connsiteY5" fmla="*/ 89894 h 898940"/>
                <a:gd name="connsiteX6" fmla="*/ 1797880 w 1797880"/>
                <a:gd name="connsiteY6" fmla="*/ 809046 h 898940"/>
                <a:gd name="connsiteX7" fmla="*/ 1771551 w 1797880"/>
                <a:gd name="connsiteY7" fmla="*/ 872611 h 898940"/>
                <a:gd name="connsiteX8" fmla="*/ 1707986 w 1797880"/>
                <a:gd name="connsiteY8" fmla="*/ 898940 h 898940"/>
                <a:gd name="connsiteX9" fmla="*/ 89894 w 1797880"/>
                <a:gd name="connsiteY9" fmla="*/ 898940 h 898940"/>
                <a:gd name="connsiteX10" fmla="*/ 26329 w 1797880"/>
                <a:gd name="connsiteY10" fmla="*/ 872611 h 898940"/>
                <a:gd name="connsiteX11" fmla="*/ 0 w 1797880"/>
                <a:gd name="connsiteY11" fmla="*/ 809046 h 898940"/>
                <a:gd name="connsiteX12" fmla="*/ 0 w 1797880"/>
                <a:gd name="connsiteY12" fmla="*/ 89894 h 89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7880" h="898940">
                  <a:moveTo>
                    <a:pt x="0" y="89894"/>
                  </a:moveTo>
                  <a:cubicBezTo>
                    <a:pt x="0" y="66053"/>
                    <a:pt x="9471" y="43188"/>
                    <a:pt x="26329" y="26329"/>
                  </a:cubicBezTo>
                  <a:cubicBezTo>
                    <a:pt x="43187" y="9471"/>
                    <a:pt x="66052" y="0"/>
                    <a:pt x="89894" y="0"/>
                  </a:cubicBezTo>
                  <a:lnTo>
                    <a:pt x="1707986" y="0"/>
                  </a:lnTo>
                  <a:cubicBezTo>
                    <a:pt x="1731827" y="0"/>
                    <a:pt x="1754692" y="9471"/>
                    <a:pt x="1771551" y="26329"/>
                  </a:cubicBezTo>
                  <a:cubicBezTo>
                    <a:pt x="1788409" y="43187"/>
                    <a:pt x="1797880" y="66052"/>
                    <a:pt x="1797880" y="89894"/>
                  </a:cubicBezTo>
                  <a:lnTo>
                    <a:pt x="1797880" y="809046"/>
                  </a:lnTo>
                  <a:cubicBezTo>
                    <a:pt x="1797880" y="832887"/>
                    <a:pt x="1788409" y="855752"/>
                    <a:pt x="1771551" y="872611"/>
                  </a:cubicBezTo>
                  <a:cubicBezTo>
                    <a:pt x="1754693" y="889469"/>
                    <a:pt x="1731828" y="898940"/>
                    <a:pt x="1707986" y="898940"/>
                  </a:cubicBezTo>
                  <a:lnTo>
                    <a:pt x="89894" y="898940"/>
                  </a:lnTo>
                  <a:cubicBezTo>
                    <a:pt x="66053" y="898940"/>
                    <a:pt x="43188" y="889469"/>
                    <a:pt x="26329" y="872611"/>
                  </a:cubicBezTo>
                  <a:cubicBezTo>
                    <a:pt x="9471" y="855753"/>
                    <a:pt x="0" y="832888"/>
                    <a:pt x="0" y="809046"/>
                  </a:cubicBezTo>
                  <a:lnTo>
                    <a:pt x="0" y="898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3314" tIns="33314" rIns="33314" bIns="3331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CENRS/OSTP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00400" y="1676400"/>
              <a:ext cx="2743201" cy="2438400"/>
              <a:chOff x="-2143596" y="1589557"/>
              <a:chExt cx="2041237" cy="151576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-2143596" y="1589557"/>
                <a:ext cx="1984537" cy="1515762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-2117266" y="1589557"/>
                <a:ext cx="2014907" cy="14604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6985" rIns="45720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US Global Change Research Program (Federal)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kern="1200" dirty="0" smtClean="0">
                    <a:solidFill>
                      <a:schemeClr val="tx1"/>
                    </a:solidFill>
                  </a:rPr>
                  <a:t> USGCRP Principals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Interagency National Climate Assessment (INCA) Task Force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kern="1200" dirty="0" smtClean="0">
                    <a:solidFill>
                      <a:schemeClr val="tx1"/>
                    </a:solidFill>
                  </a:rPr>
                  <a:t> Assessment Staff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Technical Support and Coordination units (e.g. NCDC)</a:t>
                </a:r>
                <a:endParaRPr lang="en-US" sz="16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Freeform 11"/>
          <p:cNvSpPr/>
          <p:nvPr/>
        </p:nvSpPr>
        <p:spPr>
          <a:xfrm>
            <a:off x="332964" y="3048000"/>
            <a:ext cx="2362200" cy="1905000"/>
          </a:xfrm>
          <a:custGeom>
            <a:avLst/>
            <a:gdLst>
              <a:gd name="connsiteX0" fmla="*/ 0 w 1797880"/>
              <a:gd name="connsiteY0" fmla="*/ 89894 h 898940"/>
              <a:gd name="connsiteX1" fmla="*/ 26329 w 1797880"/>
              <a:gd name="connsiteY1" fmla="*/ 26329 h 898940"/>
              <a:gd name="connsiteX2" fmla="*/ 89894 w 1797880"/>
              <a:gd name="connsiteY2" fmla="*/ 0 h 898940"/>
              <a:gd name="connsiteX3" fmla="*/ 1707986 w 1797880"/>
              <a:gd name="connsiteY3" fmla="*/ 0 h 898940"/>
              <a:gd name="connsiteX4" fmla="*/ 1771551 w 1797880"/>
              <a:gd name="connsiteY4" fmla="*/ 26329 h 898940"/>
              <a:gd name="connsiteX5" fmla="*/ 1797880 w 1797880"/>
              <a:gd name="connsiteY5" fmla="*/ 89894 h 898940"/>
              <a:gd name="connsiteX6" fmla="*/ 1797880 w 1797880"/>
              <a:gd name="connsiteY6" fmla="*/ 809046 h 898940"/>
              <a:gd name="connsiteX7" fmla="*/ 1771551 w 1797880"/>
              <a:gd name="connsiteY7" fmla="*/ 872611 h 898940"/>
              <a:gd name="connsiteX8" fmla="*/ 1707986 w 1797880"/>
              <a:gd name="connsiteY8" fmla="*/ 898940 h 898940"/>
              <a:gd name="connsiteX9" fmla="*/ 89894 w 1797880"/>
              <a:gd name="connsiteY9" fmla="*/ 898940 h 898940"/>
              <a:gd name="connsiteX10" fmla="*/ 26329 w 1797880"/>
              <a:gd name="connsiteY10" fmla="*/ 872611 h 898940"/>
              <a:gd name="connsiteX11" fmla="*/ 0 w 1797880"/>
              <a:gd name="connsiteY11" fmla="*/ 809046 h 898940"/>
              <a:gd name="connsiteX12" fmla="*/ 0 w 1797880"/>
              <a:gd name="connsiteY12" fmla="*/ 89894 h 89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7880" h="898940">
                <a:moveTo>
                  <a:pt x="0" y="89894"/>
                </a:moveTo>
                <a:cubicBezTo>
                  <a:pt x="0" y="66053"/>
                  <a:pt x="9471" y="43188"/>
                  <a:pt x="26329" y="26329"/>
                </a:cubicBezTo>
                <a:cubicBezTo>
                  <a:pt x="43187" y="9471"/>
                  <a:pt x="66052" y="0"/>
                  <a:pt x="89894" y="0"/>
                </a:cubicBezTo>
                <a:lnTo>
                  <a:pt x="1707986" y="0"/>
                </a:lnTo>
                <a:cubicBezTo>
                  <a:pt x="1731827" y="0"/>
                  <a:pt x="1754692" y="9471"/>
                  <a:pt x="1771551" y="26329"/>
                </a:cubicBezTo>
                <a:cubicBezTo>
                  <a:pt x="1788409" y="43187"/>
                  <a:pt x="1797880" y="66052"/>
                  <a:pt x="1797880" y="89894"/>
                </a:cubicBezTo>
                <a:lnTo>
                  <a:pt x="1797880" y="809046"/>
                </a:lnTo>
                <a:cubicBezTo>
                  <a:pt x="1797880" y="832887"/>
                  <a:pt x="1788409" y="855752"/>
                  <a:pt x="1771551" y="872611"/>
                </a:cubicBezTo>
                <a:cubicBezTo>
                  <a:pt x="1754693" y="889469"/>
                  <a:pt x="1731828" y="898940"/>
                  <a:pt x="1707986" y="898940"/>
                </a:cubicBezTo>
                <a:lnTo>
                  <a:pt x="89894" y="898940"/>
                </a:lnTo>
                <a:cubicBezTo>
                  <a:pt x="66053" y="898940"/>
                  <a:pt x="43188" y="889469"/>
                  <a:pt x="26329" y="872611"/>
                </a:cubicBezTo>
                <a:cubicBezTo>
                  <a:pt x="9471" y="855753"/>
                  <a:pt x="0" y="832888"/>
                  <a:pt x="0" y="809046"/>
                </a:cubicBezTo>
                <a:lnTo>
                  <a:pt x="0" y="8989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45720" tIns="33314" rIns="45720" bIns="3331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Network of Partners and Stakeholders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Regional Networks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 Professional Societies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Citizen Groups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 NGOs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04293" y="1676400"/>
            <a:ext cx="2706744" cy="4953000"/>
            <a:chOff x="6284856" y="1676400"/>
            <a:chExt cx="2706744" cy="4953000"/>
          </a:xfrm>
        </p:grpSpPr>
        <p:sp>
          <p:nvSpPr>
            <p:cNvPr id="15" name="Freeform 14"/>
            <p:cNvSpPr/>
            <p:nvPr/>
          </p:nvSpPr>
          <p:spPr>
            <a:xfrm>
              <a:off x="6552379" y="1676400"/>
              <a:ext cx="2171699" cy="1752600"/>
            </a:xfrm>
            <a:custGeom>
              <a:avLst/>
              <a:gdLst>
                <a:gd name="connsiteX0" fmla="*/ 0 w 1797880"/>
                <a:gd name="connsiteY0" fmla="*/ 89894 h 898940"/>
                <a:gd name="connsiteX1" fmla="*/ 26329 w 1797880"/>
                <a:gd name="connsiteY1" fmla="*/ 26329 h 898940"/>
                <a:gd name="connsiteX2" fmla="*/ 89894 w 1797880"/>
                <a:gd name="connsiteY2" fmla="*/ 0 h 898940"/>
                <a:gd name="connsiteX3" fmla="*/ 1707986 w 1797880"/>
                <a:gd name="connsiteY3" fmla="*/ 0 h 898940"/>
                <a:gd name="connsiteX4" fmla="*/ 1771551 w 1797880"/>
                <a:gd name="connsiteY4" fmla="*/ 26329 h 898940"/>
                <a:gd name="connsiteX5" fmla="*/ 1797880 w 1797880"/>
                <a:gd name="connsiteY5" fmla="*/ 89894 h 898940"/>
                <a:gd name="connsiteX6" fmla="*/ 1797880 w 1797880"/>
                <a:gd name="connsiteY6" fmla="*/ 809046 h 898940"/>
                <a:gd name="connsiteX7" fmla="*/ 1771551 w 1797880"/>
                <a:gd name="connsiteY7" fmla="*/ 872611 h 898940"/>
                <a:gd name="connsiteX8" fmla="*/ 1707986 w 1797880"/>
                <a:gd name="connsiteY8" fmla="*/ 898940 h 898940"/>
                <a:gd name="connsiteX9" fmla="*/ 89894 w 1797880"/>
                <a:gd name="connsiteY9" fmla="*/ 898940 h 898940"/>
                <a:gd name="connsiteX10" fmla="*/ 26329 w 1797880"/>
                <a:gd name="connsiteY10" fmla="*/ 872611 h 898940"/>
                <a:gd name="connsiteX11" fmla="*/ 0 w 1797880"/>
                <a:gd name="connsiteY11" fmla="*/ 809046 h 898940"/>
                <a:gd name="connsiteX12" fmla="*/ 0 w 1797880"/>
                <a:gd name="connsiteY12" fmla="*/ 89894 h 89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7880" h="898940">
                  <a:moveTo>
                    <a:pt x="0" y="89894"/>
                  </a:moveTo>
                  <a:cubicBezTo>
                    <a:pt x="0" y="66053"/>
                    <a:pt x="9471" y="43188"/>
                    <a:pt x="26329" y="26329"/>
                  </a:cubicBezTo>
                  <a:cubicBezTo>
                    <a:pt x="43187" y="9471"/>
                    <a:pt x="66052" y="0"/>
                    <a:pt x="89894" y="0"/>
                  </a:cubicBezTo>
                  <a:lnTo>
                    <a:pt x="1707986" y="0"/>
                  </a:lnTo>
                  <a:cubicBezTo>
                    <a:pt x="1731827" y="0"/>
                    <a:pt x="1754692" y="9471"/>
                    <a:pt x="1771551" y="26329"/>
                  </a:cubicBezTo>
                  <a:cubicBezTo>
                    <a:pt x="1788409" y="43187"/>
                    <a:pt x="1797880" y="66052"/>
                    <a:pt x="1797880" y="89894"/>
                  </a:cubicBezTo>
                  <a:lnTo>
                    <a:pt x="1797880" y="809046"/>
                  </a:lnTo>
                  <a:cubicBezTo>
                    <a:pt x="1797880" y="832887"/>
                    <a:pt x="1788409" y="855752"/>
                    <a:pt x="1771551" y="872611"/>
                  </a:cubicBezTo>
                  <a:cubicBezTo>
                    <a:pt x="1754693" y="889469"/>
                    <a:pt x="1731828" y="898940"/>
                    <a:pt x="1707986" y="898940"/>
                  </a:cubicBezTo>
                  <a:lnTo>
                    <a:pt x="89894" y="898940"/>
                  </a:lnTo>
                  <a:cubicBezTo>
                    <a:pt x="66053" y="898940"/>
                    <a:pt x="43188" y="889469"/>
                    <a:pt x="26329" y="872611"/>
                  </a:cubicBezTo>
                  <a:cubicBezTo>
                    <a:pt x="9471" y="855753"/>
                    <a:pt x="0" y="832888"/>
                    <a:pt x="0" y="809046"/>
                  </a:cubicBezTo>
                  <a:lnTo>
                    <a:pt x="0" y="8989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3314" tIns="33314" rIns="33314" bIns="3331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</a:rPr>
                <a:t>National Climate Assessment Development and Advisory Committee (</a:t>
              </a:r>
              <a:r>
                <a:rPr lang="en-US" sz="1600" b="1" kern="1200" dirty="0" smtClean="0">
                  <a:solidFill>
                    <a:schemeClr val="tx1"/>
                  </a:solidFill>
                </a:rPr>
                <a:t>NCADAC</a:t>
              </a:r>
              <a:r>
                <a:rPr lang="en-US" sz="1600" kern="1200" dirty="0" smtClean="0">
                  <a:solidFill>
                    <a:schemeClr val="tx1"/>
                  </a:solidFill>
                </a:rPr>
                <a:t>)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a.k.a. </a:t>
              </a:r>
              <a:r>
                <a:rPr lang="en-US" sz="1600" kern="1200" dirty="0" smtClean="0">
                  <a:solidFill>
                    <a:schemeClr val="tx1"/>
                  </a:solidFill>
                </a:rPr>
                <a:t>Federal Advisory Committee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9"/>
            <p:cNvGrpSpPr/>
            <p:nvPr/>
          </p:nvGrpSpPr>
          <p:grpSpPr>
            <a:xfrm>
              <a:off x="6284856" y="3810000"/>
              <a:ext cx="2706744" cy="2819400"/>
              <a:chOff x="-2203632" y="1494822"/>
              <a:chExt cx="1954871" cy="166272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-2203632" y="1494822"/>
                <a:ext cx="1926167" cy="1662723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-2203632" y="1494822"/>
                <a:ext cx="1954871" cy="1662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6985" rIns="45720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NCADAC Teams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Regions (SW, NE, etc.)</a:t>
                </a:r>
                <a:endParaRPr lang="en-US" sz="1600" kern="1200" dirty="0" smtClean="0">
                  <a:solidFill>
                    <a:schemeClr val="tx1"/>
                  </a:solidFill>
                </a:endParaRPr>
              </a:p>
              <a:p>
                <a:pPr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Sectors </a:t>
                </a:r>
                <a:r>
                  <a:rPr lang="en-US" sz="1600" dirty="0">
                    <a:solidFill>
                      <a:schemeClr val="tx1"/>
                    </a:solidFill>
                  </a:rPr>
                  <a:t>(water, energy, etc.)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Data Management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kern="1200" dirty="0" smtClean="0">
                    <a:solidFill>
                      <a:schemeClr val="tx1"/>
                    </a:solidFill>
                  </a:rPr>
                  <a:t> Science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Scenarios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kern="1200" dirty="0" smtClean="0">
                    <a:solidFill>
                      <a:schemeClr val="tx1"/>
                    </a:solidFill>
                  </a:rPr>
                  <a:t> Models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Indicators</a:t>
                </a:r>
              </a:p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 Etc.</a:t>
                </a:r>
                <a:endParaRPr lang="en-US" sz="1600" kern="12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9" name="Straight Arrow Connector 18"/>
          <p:cNvCxnSpPr>
            <a:endCxn id="10" idx="0"/>
          </p:cNvCxnSpPr>
          <p:nvPr/>
        </p:nvCxnSpPr>
        <p:spPr>
          <a:xfrm rot="5400000">
            <a:off x="4325670" y="1483223"/>
            <a:ext cx="380999" cy="53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791201" y="2362200"/>
            <a:ext cx="609599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0"/>
          </p:cNvCxnSpPr>
          <p:nvPr/>
        </p:nvCxnSpPr>
        <p:spPr>
          <a:xfrm flipV="1">
            <a:off x="7457665" y="3429002"/>
            <a:ext cx="9936" cy="38099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791201" y="3505200"/>
            <a:ext cx="381003" cy="381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67000" y="3505200"/>
            <a:ext cx="457199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667000" y="4572000"/>
            <a:ext cx="3429002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0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NCADAC Working Groups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Scenarios and Regional Summaries</a:t>
            </a:r>
          </a:p>
          <a:p>
            <a:r>
              <a:rPr lang="en-US" dirty="0" smtClean="0">
                <a:latin typeface="+mn-lt"/>
              </a:rPr>
              <a:t>Request for Information</a:t>
            </a:r>
          </a:p>
          <a:p>
            <a:r>
              <a:rPr lang="en-US" dirty="0" smtClean="0">
                <a:latin typeface="+mn-lt"/>
              </a:rPr>
              <a:t>Peer Review, Information Standards, and Access</a:t>
            </a:r>
          </a:p>
          <a:p>
            <a:r>
              <a:rPr lang="en-US" dirty="0" smtClean="0">
                <a:latin typeface="+mn-lt"/>
              </a:rPr>
              <a:t>Engagement, Communication, and Evaluation</a:t>
            </a:r>
          </a:p>
          <a:p>
            <a:r>
              <a:rPr lang="en-US" dirty="0" smtClean="0">
                <a:latin typeface="+mn-lt"/>
              </a:rPr>
              <a:t>Regional Coordination</a:t>
            </a:r>
          </a:p>
          <a:p>
            <a:r>
              <a:rPr lang="en-US" dirty="0" err="1" smtClean="0">
                <a:latin typeface="+mn-lt"/>
              </a:rPr>
              <a:t>Sectoral</a:t>
            </a:r>
            <a:r>
              <a:rPr lang="en-US" dirty="0" smtClean="0">
                <a:latin typeface="+mn-lt"/>
              </a:rPr>
              <a:t> Coordination</a:t>
            </a:r>
          </a:p>
          <a:p>
            <a:r>
              <a:rPr lang="en-US" dirty="0" smtClean="0">
                <a:latin typeface="+mn-lt"/>
              </a:rPr>
              <a:t>Science of Climate Change</a:t>
            </a:r>
          </a:p>
          <a:p>
            <a:r>
              <a:rPr lang="en-US" dirty="0" smtClean="0">
                <a:latin typeface="+mn-lt"/>
              </a:rPr>
              <a:t>Agenda for Climate Change Science</a:t>
            </a:r>
          </a:p>
          <a:p>
            <a:r>
              <a:rPr lang="en-US" dirty="0" smtClean="0">
                <a:latin typeface="+mn-lt"/>
              </a:rPr>
              <a:t>Adaptation and Mitigation</a:t>
            </a:r>
          </a:p>
          <a:p>
            <a:r>
              <a:rPr lang="en-US" dirty="0" smtClean="0">
                <a:latin typeface="+mn-lt"/>
              </a:rPr>
              <a:t>Indicators Development and Evaluation</a:t>
            </a:r>
          </a:p>
          <a:p>
            <a:r>
              <a:rPr lang="en-US" dirty="0" smtClean="0">
                <a:latin typeface="+mn-lt"/>
              </a:rPr>
              <a:t>International</a:t>
            </a:r>
          </a:p>
          <a:p>
            <a:r>
              <a:rPr lang="en-US" dirty="0" smtClean="0">
                <a:latin typeface="+mn-lt"/>
              </a:rPr>
              <a:t>Sustained Process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4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2998"/>
            <a:ext cx="8340725" cy="68580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858838" y="2133599"/>
            <a:ext cx="7370762" cy="671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447675" y="3416299"/>
            <a:ext cx="4827588" cy="8223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228600" y="4800599"/>
            <a:ext cx="1270000" cy="823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0" y="129539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NCADAC </a:t>
            </a:r>
            <a:r>
              <a:rPr lang="en-US" sz="2000" dirty="0">
                <a:latin typeface="Calibri" pitchFamily="34" charset="0"/>
              </a:rPr>
              <a:t>Federal Advisory Committee (appointed </a:t>
            </a:r>
            <a:r>
              <a:rPr lang="en-US" sz="2000" dirty="0" smtClean="0">
                <a:latin typeface="Calibri" pitchFamily="34" charset="0"/>
              </a:rPr>
              <a:t>by Secretary </a:t>
            </a:r>
            <a:r>
              <a:rPr lang="en-US" sz="2000" dirty="0">
                <a:latin typeface="Calibri" pitchFamily="34" charset="0"/>
              </a:rPr>
              <a:t>of Commerce)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858838" y="2265362"/>
            <a:ext cx="7545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Executive </a:t>
            </a:r>
            <a:r>
              <a:rPr lang="en-US" sz="2000" dirty="0" smtClean="0">
                <a:latin typeface="Calibri" pitchFamily="34" charset="0"/>
              </a:rPr>
              <a:t>Secretariat </a:t>
            </a:r>
            <a:r>
              <a:rPr lang="en-US" sz="2000" dirty="0">
                <a:latin typeface="Calibri" pitchFamily="34" charset="0"/>
              </a:rPr>
              <a:t>(appointed by Under </a:t>
            </a:r>
            <a:r>
              <a:rPr lang="en-US" sz="2000" dirty="0" smtClean="0">
                <a:latin typeface="Calibri" pitchFamily="34" charset="0"/>
              </a:rPr>
              <a:t>Sec. </a:t>
            </a:r>
            <a:r>
              <a:rPr lang="en-US" sz="2000" dirty="0">
                <a:latin typeface="Calibri" pitchFamily="34" charset="0"/>
              </a:rPr>
              <a:t>of Commerce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447675" y="3668712"/>
            <a:ext cx="482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</a:rPr>
              <a:t>Working </a:t>
            </a:r>
            <a:r>
              <a:rPr lang="en-US" dirty="0" smtClean="0">
                <a:latin typeface="Calibri" pitchFamily="34" charset="0"/>
              </a:rPr>
              <a:t>Groups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5525" y="3429000"/>
            <a:ext cx="2298700" cy="8223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6105525" y="3505200"/>
            <a:ext cx="22987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itchFamily="34" charset="0"/>
              </a:rPr>
              <a:t>Chapter  Author Teams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6725" y="4797424"/>
            <a:ext cx="1465263" cy="823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2" name="TextBox 13"/>
          <p:cNvSpPr txBox="1">
            <a:spLocks noChangeArrowheads="1"/>
          </p:cNvSpPr>
          <p:nvPr/>
        </p:nvSpPr>
        <p:spPr bwMode="auto">
          <a:xfrm>
            <a:off x="236561" y="4934633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itchFamily="34" charset="0"/>
              </a:rPr>
              <a:t>   Regional                   Teams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63" name="TextBox 14"/>
          <p:cNvSpPr txBox="1">
            <a:spLocks noChangeArrowheads="1"/>
          </p:cNvSpPr>
          <p:nvPr/>
        </p:nvSpPr>
        <p:spPr bwMode="auto">
          <a:xfrm>
            <a:off x="1736725" y="4934633"/>
            <a:ext cx="1465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 smtClean="0">
                <a:latin typeface="Calibri" pitchFamily="34" charset="0"/>
              </a:rPr>
              <a:t>Sectoral</a:t>
            </a:r>
            <a:endParaRPr lang="en-US" dirty="0" smtClean="0">
              <a:latin typeface="Calibri" pitchFamily="34" charset="0"/>
            </a:endParaRPr>
          </a:p>
          <a:p>
            <a:pPr algn="ctr" eaLnBrk="1" hangingPunct="1"/>
            <a:r>
              <a:rPr lang="en-US" dirty="0" smtClean="0">
                <a:latin typeface="Calibri" pitchFamily="34" charset="0"/>
              </a:rPr>
              <a:t>Teams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114800" y="1981199"/>
            <a:ext cx="304800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80232" y="4518818"/>
            <a:ext cx="558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0"/>
          </p:cNvCxnSpPr>
          <p:nvPr/>
        </p:nvCxnSpPr>
        <p:spPr>
          <a:xfrm flipH="1">
            <a:off x="7254875" y="2805112"/>
            <a:ext cx="11113" cy="623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444749" y="2805113"/>
            <a:ext cx="1588" cy="611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166144" y="4518818"/>
            <a:ext cx="560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Team 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E3081-816E-40AC-AD06-EA87D0630A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57600" y="4876799"/>
            <a:ext cx="1617663" cy="7620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 Teams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4042172" y="4568427"/>
            <a:ext cx="609600" cy="7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7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Opportunities for Participation 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Responding to the Request for Information</a:t>
            </a:r>
          </a:p>
          <a:p>
            <a:r>
              <a:rPr lang="en-US" dirty="0" smtClean="0">
                <a:latin typeface="+mn-lt"/>
              </a:rPr>
              <a:t>Participating in assessment activities hosted by technical input teams</a:t>
            </a:r>
          </a:p>
          <a:p>
            <a:r>
              <a:rPr lang="en-US" dirty="0" smtClean="0">
                <a:latin typeface="+mn-lt"/>
              </a:rPr>
              <a:t>Participating in the NCA’s listening sessions, workshops, and other meetings related to developing process and content.</a:t>
            </a:r>
          </a:p>
          <a:p>
            <a:r>
              <a:rPr lang="en-US" dirty="0" smtClean="0">
                <a:latin typeface="+mn-lt"/>
              </a:rPr>
              <a:t>Responding to public comment and public review requests</a:t>
            </a:r>
          </a:p>
          <a:p>
            <a:r>
              <a:rPr lang="en-US" dirty="0" smtClean="0">
                <a:latin typeface="+mn-lt"/>
              </a:rPr>
              <a:t>To learn more about NCA activities and opportunities for involvement, sign up for our newsletter by sending an email to </a:t>
            </a:r>
            <a:r>
              <a:rPr lang="en-US" b="1" u="sng" dirty="0" smtClean="0">
                <a:solidFill>
                  <a:srgbClr val="0070C0"/>
                </a:solidFill>
                <a:latin typeface="+mn-lt"/>
              </a:rPr>
              <a:t>engagement@usgcrp.gov</a:t>
            </a:r>
            <a:r>
              <a:rPr lang="en-US" dirty="0" smtClean="0">
                <a:latin typeface="+mn-lt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5344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u="sng" dirty="0" smtClean="0">
                <a:solidFill>
                  <a:srgbClr val="C00000"/>
                </a:solidFill>
                <a:latin typeface="Calibri" charset="0"/>
                <a:ea typeface="Arial" charset="0"/>
                <a:cs typeface="Arial" charset="0"/>
              </a:rPr>
              <a:t>2013 Report Production Timeline</a:t>
            </a:r>
            <a:endParaRPr lang="en-US" sz="3600" u="sng" dirty="0">
              <a:solidFill>
                <a:srgbClr val="C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1066800" cy="457200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Expressions of Interest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24000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85800" y="914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Oct 1,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2362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Development</a:t>
            </a:r>
          </a:p>
          <a:p>
            <a:pPr algn="ctr"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Of technical input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2133600" y="914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Mar 1, 2012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2590800"/>
            <a:ext cx="2362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FFFFFF"/>
                </a:solidFill>
              </a:rPr>
              <a:t>Author teams incorporate Technical Input and other sources – draft </a:t>
            </a:r>
            <a:r>
              <a:rPr lang="en-US" sz="1000" dirty="0" smtClean="0">
                <a:solidFill>
                  <a:srgbClr val="FFFFFF"/>
                </a:solidFill>
              </a:rPr>
              <a:t>chapters and suggest downstream products and processes to the NCADAC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13322" name="TextBox 25"/>
          <p:cNvSpPr txBox="1">
            <a:spLocks noChangeArrowheads="1"/>
          </p:cNvSpPr>
          <p:nvPr/>
        </p:nvSpPr>
        <p:spPr bwMode="auto">
          <a:xfrm>
            <a:off x="2743200" y="914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M</a:t>
            </a:r>
            <a:r>
              <a:rPr lang="en-US" sz="1200" dirty="0" smtClean="0">
                <a:solidFill>
                  <a:prstClr val="black"/>
                </a:solidFill>
              </a:rPr>
              <a:t>ay </a:t>
            </a:r>
            <a:r>
              <a:rPr lang="en-US" sz="1200" dirty="0">
                <a:solidFill>
                  <a:prstClr val="black"/>
                </a:solidFill>
              </a:rPr>
              <a:t>1 2012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76600" y="3276600"/>
            <a:ext cx="1828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CLAs and editors synthesize chapters and</a:t>
            </a:r>
            <a:r>
              <a:rPr lang="en-US" sz="1000" dirty="0" smtClean="0">
                <a:solidFill>
                  <a:prstClr val="white"/>
                </a:solidFill>
              </a:rPr>
              <a:t> NCADAC </a:t>
            </a:r>
            <a:r>
              <a:rPr lang="en-US" sz="1000" dirty="0">
                <a:solidFill>
                  <a:prstClr val="white"/>
                </a:solidFill>
              </a:rPr>
              <a:t>reviews full document</a:t>
            </a:r>
          </a:p>
        </p:txBody>
      </p:sp>
      <p:sp>
        <p:nvSpPr>
          <p:cNvPr id="13325" name="TextBox 52"/>
          <p:cNvSpPr txBox="1">
            <a:spLocks noChangeArrowheads="1"/>
          </p:cNvSpPr>
          <p:nvPr/>
        </p:nvSpPr>
        <p:spPr bwMode="auto">
          <a:xfrm>
            <a:off x="4267200" y="914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Oct 1 2012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34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86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430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4478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299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2251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203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347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1395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867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0915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F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3963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M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7011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059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M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3107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155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105400" y="32766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white"/>
                </a:solidFill>
              </a:rPr>
              <a:t>NRC , Agency,  and Public</a:t>
            </a:r>
            <a:r>
              <a:rPr lang="en-US" sz="1000" b="1" dirty="0" smtClean="0">
                <a:solidFill>
                  <a:prstClr val="white"/>
                </a:solidFill>
              </a:rPr>
              <a:t> </a:t>
            </a:r>
            <a:r>
              <a:rPr lang="en-US" sz="1000" dirty="0" smtClean="0">
                <a:solidFill>
                  <a:prstClr val="white"/>
                </a:solidFill>
              </a:rPr>
              <a:t> </a:t>
            </a:r>
            <a:r>
              <a:rPr lang="en-US" sz="1000" dirty="0">
                <a:solidFill>
                  <a:prstClr val="white"/>
                </a:solidFill>
              </a:rPr>
              <a:t>review</a:t>
            </a:r>
            <a:r>
              <a:rPr lang="en-US" sz="1000" dirty="0" smtClean="0">
                <a:solidFill>
                  <a:prstClr val="white"/>
                </a:solidFill>
              </a:rPr>
              <a:t> 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715000" y="3962400"/>
            <a:ext cx="9144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CLAs and</a:t>
            </a:r>
            <a:r>
              <a:rPr lang="en-US" sz="1000" dirty="0" smtClean="0">
                <a:solidFill>
                  <a:prstClr val="white"/>
                </a:solidFill>
              </a:rPr>
              <a:t> NCADAC </a:t>
            </a:r>
            <a:r>
              <a:rPr lang="en-US" sz="1000" dirty="0">
                <a:solidFill>
                  <a:prstClr val="white"/>
                </a:solidFill>
              </a:rPr>
              <a:t>revise draft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1534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8486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5779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4582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7971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4443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7491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F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0539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M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3587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6635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M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9683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273118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93" name="Rectangle 92"/>
          <p:cNvSpPr/>
          <p:nvPr/>
        </p:nvSpPr>
        <p:spPr>
          <a:xfrm flipH="1">
            <a:off x="6629400" y="4114800"/>
            <a:ext cx="3048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N  R   C</a:t>
            </a:r>
          </a:p>
        </p:txBody>
      </p:sp>
      <p:sp>
        <p:nvSpPr>
          <p:cNvPr id="13357" name="TextBox 93"/>
          <p:cNvSpPr txBox="1">
            <a:spLocks noChangeArrowheads="1"/>
          </p:cNvSpPr>
          <p:nvPr/>
        </p:nvSpPr>
        <p:spPr bwMode="auto">
          <a:xfrm>
            <a:off x="5181600" y="914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Jan 1 2013</a:t>
            </a:r>
          </a:p>
        </p:txBody>
      </p:sp>
      <p:sp>
        <p:nvSpPr>
          <p:cNvPr id="13358" name="TextBox 94"/>
          <p:cNvSpPr txBox="1">
            <a:spLocks noChangeArrowheads="1"/>
          </p:cNvSpPr>
          <p:nvPr/>
        </p:nvSpPr>
        <p:spPr bwMode="auto">
          <a:xfrm>
            <a:off x="5638800" y="9144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Feb</a:t>
            </a:r>
          </a:p>
          <a:p>
            <a:pPr defTabSz="457200"/>
            <a:r>
              <a:rPr lang="en-US" sz="1200">
                <a:solidFill>
                  <a:prstClr val="black"/>
                </a:solidFill>
              </a:rPr>
              <a:t>1</a:t>
            </a:r>
          </a:p>
          <a:p>
            <a:pPr defTabSz="457200"/>
            <a:r>
              <a:rPr 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359" name="TextBox 95"/>
          <p:cNvSpPr txBox="1">
            <a:spLocks noChangeArrowheads="1"/>
          </p:cNvSpPr>
          <p:nvPr/>
        </p:nvSpPr>
        <p:spPr bwMode="auto">
          <a:xfrm>
            <a:off x="5943600" y="914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Mar </a:t>
            </a:r>
          </a:p>
          <a:p>
            <a:pPr defTabSz="457200"/>
            <a:r>
              <a:rPr lang="en-US" sz="12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934200" y="4648200"/>
            <a:ext cx="304800" cy="990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361" name="TextBox 97"/>
          <p:cNvSpPr txBox="1">
            <a:spLocks noChangeArrowheads="1"/>
          </p:cNvSpPr>
          <p:nvPr/>
        </p:nvSpPr>
        <p:spPr bwMode="auto">
          <a:xfrm>
            <a:off x="7086600" y="914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Jul 1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239000" y="4876800"/>
            <a:ext cx="914400" cy="990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000" dirty="0">
                <a:solidFill>
                  <a:prstClr val="white"/>
                </a:solidFill>
              </a:rPr>
              <a:t>Agency </a:t>
            </a:r>
          </a:p>
          <a:p>
            <a:pPr defTabSz="457200">
              <a:defRPr/>
            </a:pPr>
            <a:r>
              <a:rPr lang="en-US" sz="1000" b="1" dirty="0">
                <a:solidFill>
                  <a:srgbClr val="C00000"/>
                </a:solidFill>
              </a:rPr>
              <a:t>SIGN OFF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153400" y="5029200"/>
            <a:ext cx="3048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305800" y="5334000"/>
            <a:ext cx="838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ln>
                  <a:solidFill>
                    <a:prstClr val="white"/>
                  </a:solidFill>
                </a:ln>
                <a:solidFill>
                  <a:srgbClr val="FF9999"/>
                </a:solidFill>
              </a:rPr>
              <a:t>Web and</a:t>
            </a:r>
            <a:r>
              <a:rPr lang="en-US" sz="1000" dirty="0" smtClean="0">
                <a:ln>
                  <a:solidFill>
                    <a:prstClr val="white"/>
                  </a:solidFill>
                </a:ln>
                <a:solidFill>
                  <a:srgbClr val="FF9999"/>
                </a:solidFill>
              </a:rPr>
              <a:t> summary  </a:t>
            </a:r>
            <a:r>
              <a:rPr lang="en-US" sz="1000" dirty="0">
                <a:ln>
                  <a:solidFill>
                    <a:prstClr val="white"/>
                  </a:solidFill>
                </a:ln>
                <a:solidFill>
                  <a:srgbClr val="FF9999"/>
                </a:solidFill>
              </a:rPr>
              <a:t>Layout and  printing</a:t>
            </a:r>
          </a:p>
        </p:txBody>
      </p:sp>
      <p:sp>
        <p:nvSpPr>
          <p:cNvPr id="102" name="5-Point Star 101"/>
          <p:cNvSpPr/>
          <p:nvPr/>
        </p:nvSpPr>
        <p:spPr>
          <a:xfrm>
            <a:off x="8839200" y="5029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5" name="Straight Connector 104"/>
          <p:cNvCxnSpPr>
            <a:endCxn id="9" idx="3"/>
          </p:cNvCxnSpPr>
          <p:nvPr/>
        </p:nvCxnSpPr>
        <p:spPr>
          <a:xfrm rot="5400000">
            <a:off x="1961357" y="1961356"/>
            <a:ext cx="801687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4419600" y="2819400"/>
            <a:ext cx="259080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305300" y="2933700"/>
            <a:ext cx="281940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5067300" y="3086100"/>
            <a:ext cx="312420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5600700" y="3162300"/>
            <a:ext cx="3276600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6608762" y="3409950"/>
            <a:ext cx="3697288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7" name="TextBox 133"/>
          <p:cNvSpPr txBox="1">
            <a:spLocks noChangeArrowheads="1"/>
          </p:cNvSpPr>
          <p:nvPr/>
        </p:nvSpPr>
        <p:spPr bwMode="auto">
          <a:xfrm>
            <a:off x="7772399" y="3838575"/>
            <a:ext cx="1071562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</a:rPr>
              <a:t>FAC to make</a:t>
            </a:r>
          </a:p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>
                <a:solidFill>
                  <a:prstClr val="black"/>
                </a:solidFill>
              </a:rPr>
              <a:t>Revisions </a:t>
            </a:r>
            <a:r>
              <a:rPr lang="en-US" sz="1000" smtClean="0">
                <a:solidFill>
                  <a:prstClr val="black"/>
                </a:solidFill>
              </a:rPr>
              <a:t>\</a:t>
            </a:r>
          </a:p>
          <a:p>
            <a:pPr defTabSz="457200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288" name="TextBox 143"/>
          <p:cNvSpPr txBox="1">
            <a:spLocks noChangeArrowheads="1"/>
          </p:cNvSpPr>
          <p:nvPr/>
        </p:nvSpPr>
        <p:spPr bwMode="auto">
          <a:xfrm>
            <a:off x="5105400" y="5334000"/>
            <a:ext cx="919163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</a:rPr>
              <a:t>Were comments adequately </a:t>
            </a:r>
          </a:p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</a:rPr>
              <a:t>addressed?</a:t>
            </a:r>
          </a:p>
        </p:txBody>
      </p:sp>
      <p:sp>
        <p:nvSpPr>
          <p:cNvPr id="13379" name="TextBox 145"/>
          <p:cNvSpPr txBox="1">
            <a:spLocks noChangeArrowheads="1"/>
          </p:cNvSpPr>
          <p:nvPr/>
        </p:nvSpPr>
        <p:spPr bwMode="auto">
          <a:xfrm>
            <a:off x="7848600" y="914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Oct 1 2013</a:t>
            </a:r>
          </a:p>
        </p:txBody>
      </p:sp>
      <p:sp>
        <p:nvSpPr>
          <p:cNvPr id="9290" name="TextBox 147"/>
          <p:cNvSpPr txBox="1">
            <a:spLocks noChangeArrowheads="1"/>
          </p:cNvSpPr>
          <p:nvPr/>
        </p:nvSpPr>
        <p:spPr bwMode="auto">
          <a:xfrm>
            <a:off x="2667000" y="4343400"/>
            <a:ext cx="122555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</a:rPr>
              <a:t>JUL1: Request to NRC </a:t>
            </a:r>
            <a:r>
              <a:rPr lang="en-US" sz="1000" b="1" dirty="0">
                <a:solidFill>
                  <a:srgbClr val="C00000"/>
                </a:solidFill>
              </a:rPr>
              <a:t>(and agencies)</a:t>
            </a:r>
            <a:r>
              <a:rPr lang="en-US" sz="1000" dirty="0">
                <a:solidFill>
                  <a:prstClr val="black"/>
                </a:solidFill>
              </a:rPr>
              <a:t> to</a:t>
            </a:r>
            <a:r>
              <a:rPr lang="en-US" sz="1000" dirty="0" smtClean="0">
                <a:solidFill>
                  <a:prstClr val="black"/>
                </a:solidFill>
              </a:rPr>
              <a:t> hear preliminary presentations of potential key conclusions to identify potential </a:t>
            </a:r>
            <a:r>
              <a:rPr lang="en-US" sz="1000" dirty="0">
                <a:solidFill>
                  <a:prstClr val="black"/>
                </a:solidFill>
              </a:rPr>
              <a:t>“show-stoppers”</a:t>
            </a:r>
          </a:p>
        </p:txBody>
      </p:sp>
      <p:cxnSp>
        <p:nvCxnSpPr>
          <p:cNvPr id="160" name="Straight Connector 159"/>
          <p:cNvCxnSpPr/>
          <p:nvPr/>
        </p:nvCxnSpPr>
        <p:spPr>
          <a:xfrm rot="5400000">
            <a:off x="3962400" y="2667000"/>
            <a:ext cx="228600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5600700" y="2857500"/>
            <a:ext cx="2667000" cy="1588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8" name="TextBox 27"/>
          <p:cNvSpPr txBox="1">
            <a:spLocks noChangeArrowheads="1"/>
          </p:cNvSpPr>
          <p:nvPr/>
        </p:nvSpPr>
        <p:spPr bwMode="auto">
          <a:xfrm>
            <a:off x="1752600" y="1560513"/>
            <a:ext cx="609600" cy="338138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800" b="1" dirty="0">
                <a:solidFill>
                  <a:prstClr val="black"/>
                </a:solidFill>
              </a:rPr>
              <a:t>Authors meeting</a:t>
            </a:r>
          </a:p>
        </p:txBody>
      </p:sp>
      <p:sp>
        <p:nvSpPr>
          <p:cNvPr id="13389" name="TextBox 25"/>
          <p:cNvSpPr txBox="1">
            <a:spLocks noChangeArrowheads="1"/>
          </p:cNvSpPr>
          <p:nvPr/>
        </p:nvSpPr>
        <p:spPr bwMode="auto">
          <a:xfrm>
            <a:off x="3733800" y="914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Aug 1 2012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3200400" y="4191794"/>
            <a:ext cx="374650" cy="1516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5943600" y="4953000"/>
            <a:ext cx="6858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2262981" y="2873375"/>
            <a:ext cx="2630488" cy="635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6380957" y="3332956"/>
            <a:ext cx="3544887" cy="15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7" name="TextBox 97"/>
          <p:cNvSpPr txBox="1">
            <a:spLocks noChangeArrowheads="1"/>
          </p:cNvSpPr>
          <p:nvPr/>
        </p:nvSpPr>
        <p:spPr bwMode="auto">
          <a:xfrm>
            <a:off x="6705600" y="914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Jun1</a:t>
            </a:r>
          </a:p>
        </p:txBody>
      </p:sp>
      <p:sp>
        <p:nvSpPr>
          <p:cNvPr id="94" name="TextBox 143"/>
          <p:cNvSpPr txBox="1">
            <a:spLocks noChangeArrowheads="1"/>
          </p:cNvSpPr>
          <p:nvPr/>
        </p:nvSpPr>
        <p:spPr bwMode="auto">
          <a:xfrm flipH="1">
            <a:off x="6705600" y="3076575"/>
            <a:ext cx="609600" cy="400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</a:rPr>
              <a:t>Rough layout</a:t>
            </a:r>
          </a:p>
        </p:txBody>
      </p:sp>
      <p:cxnSp>
        <p:nvCxnSpPr>
          <p:cNvPr id="130" name="Straight Arrow Connector 129"/>
          <p:cNvCxnSpPr>
            <a:stCxn id="94" idx="2"/>
          </p:cNvCxnSpPr>
          <p:nvPr/>
        </p:nvCxnSpPr>
        <p:spPr>
          <a:xfrm rot="16200000" flipH="1">
            <a:off x="6538913" y="3948112"/>
            <a:ext cx="1019174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287" idx="2"/>
          </p:cNvCxnSpPr>
          <p:nvPr/>
        </p:nvCxnSpPr>
        <p:spPr>
          <a:xfrm rot="16200000" flipH="1">
            <a:off x="8027966" y="4672786"/>
            <a:ext cx="5604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488668"/>
            <a:ext cx="200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NCADAC DRAFT</a:t>
            </a:r>
            <a:r>
              <a:rPr lang="en-US" sz="1200" dirty="0" smtClean="0"/>
              <a:t>, August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217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Outcomes of the NCA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+mn-lt"/>
              </a:rPr>
              <a:t>Ongoing, relevant analysis </a:t>
            </a:r>
            <a:r>
              <a:rPr lang="en-US" dirty="0" smtClean="0">
                <a:latin typeface="+mn-lt"/>
              </a:rPr>
              <a:t>of scientific understanding of climate change impacts, risk, and vulnerability </a:t>
            </a:r>
          </a:p>
          <a:p>
            <a:r>
              <a:rPr lang="en-US" dirty="0" smtClean="0">
                <a:latin typeface="+mn-lt"/>
              </a:rPr>
              <a:t>Enhanced timely </a:t>
            </a:r>
            <a:r>
              <a:rPr lang="en-US" b="1" dirty="0" smtClean="0">
                <a:latin typeface="+mn-lt"/>
              </a:rPr>
              <a:t>access to Assessment-related data </a:t>
            </a:r>
            <a:r>
              <a:rPr lang="en-US" dirty="0" smtClean="0">
                <a:latin typeface="+mn-lt"/>
              </a:rPr>
              <a:t>from multiple sources</a:t>
            </a:r>
          </a:p>
          <a:p>
            <a:r>
              <a:rPr lang="en-US" b="1" dirty="0" smtClean="0">
                <a:latin typeface="+mn-lt"/>
              </a:rPr>
              <a:t>Systematic evaluation </a:t>
            </a:r>
            <a:r>
              <a:rPr lang="en-US" dirty="0" smtClean="0">
                <a:latin typeface="+mn-lt"/>
              </a:rPr>
              <a:t>of progress towards reducing risk, vulnerability, and impacts</a:t>
            </a:r>
          </a:p>
          <a:p>
            <a:r>
              <a:rPr lang="en-US" dirty="0" smtClean="0">
                <a:latin typeface="+mn-lt"/>
              </a:rPr>
              <a:t>A </a:t>
            </a:r>
            <a:r>
              <a:rPr lang="en-US" b="1" dirty="0" smtClean="0">
                <a:latin typeface="+mn-lt"/>
              </a:rPr>
              <a:t>sustained process</a:t>
            </a:r>
            <a:r>
              <a:rPr lang="en-US" dirty="0" smtClean="0">
                <a:latin typeface="+mn-lt"/>
              </a:rPr>
              <a:t> for </a:t>
            </a:r>
            <a:r>
              <a:rPr lang="en-US" b="1" dirty="0" smtClean="0">
                <a:latin typeface="+mn-lt"/>
              </a:rPr>
              <a:t>informing an integrated research program</a:t>
            </a:r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Evaluation </a:t>
            </a:r>
            <a:r>
              <a:rPr lang="en-US" dirty="0" smtClean="0">
                <a:latin typeface="+mn-lt"/>
              </a:rPr>
              <a:t>of the implications of alternative </a:t>
            </a:r>
            <a:r>
              <a:rPr lang="en-US" b="1" dirty="0" smtClean="0">
                <a:latin typeface="+mn-lt"/>
              </a:rPr>
              <a:t>adaptation and mitigation policy options</a:t>
            </a:r>
          </a:p>
          <a:p>
            <a:r>
              <a:rPr lang="en-US" b="1" dirty="0" smtClean="0">
                <a:latin typeface="+mn-lt"/>
              </a:rPr>
              <a:t>Information</a:t>
            </a:r>
            <a:r>
              <a:rPr lang="en-US" dirty="0" smtClean="0">
                <a:latin typeface="+mn-lt"/>
              </a:rPr>
              <a:t> that provides the foundation for a science-based national discourse on climate change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Questions and Comments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49580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800" dirty="0" smtClean="0">
                <a:latin typeface="+mn-lt"/>
              </a:rPr>
              <a:t>For more information, </a:t>
            </a:r>
            <a:r>
              <a:rPr lang="en-US" sz="2800" dirty="0">
                <a:latin typeface="+mn-lt"/>
              </a:rPr>
              <a:t>please </a:t>
            </a:r>
            <a:r>
              <a:rPr lang="en-US" sz="2800" dirty="0" smtClean="0">
                <a:latin typeface="+mn-lt"/>
              </a:rPr>
              <a:t>visit </a:t>
            </a:r>
            <a:r>
              <a:rPr lang="en-US" sz="2800" dirty="0" smtClean="0">
                <a:latin typeface="+mn-lt"/>
                <a:hlinkClick r:id="rId3"/>
              </a:rPr>
              <a:t>http</a:t>
            </a:r>
            <a:r>
              <a:rPr lang="en-US" sz="2800" dirty="0">
                <a:latin typeface="+mn-lt"/>
                <a:hlinkClick r:id="rId3"/>
              </a:rPr>
              <a:t>://</a:t>
            </a:r>
            <a:r>
              <a:rPr lang="en-US" sz="2800" dirty="0" smtClean="0">
                <a:latin typeface="+mn-lt"/>
                <a:hlinkClick r:id="rId3"/>
              </a:rPr>
              <a:t>assessment.globalchange.gov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7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296"/>
            <a:ext cx="8229600" cy="822960"/>
          </a:xfrm>
        </p:spPr>
        <p:txBody>
          <a:bodyPr/>
          <a:lstStyle/>
          <a:p>
            <a:r>
              <a:rPr lang="en-US" dirty="0" smtClean="0"/>
              <a:t>NCA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86" y="609600"/>
            <a:ext cx="8915400" cy="5791200"/>
          </a:xfrm>
        </p:spPr>
        <p:txBody>
          <a:bodyPr numCol="2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 smtClean="0"/>
              <a:t>OSTP and USGCRP / Washington, DC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Katharine Jacobs</a:t>
            </a:r>
            <a:br>
              <a:rPr lang="en-US" sz="1400" b="1" dirty="0" smtClean="0"/>
            </a:br>
            <a:r>
              <a:rPr lang="en-US" sz="1400" dirty="0" smtClean="0"/>
              <a:t>NCA Director, OSTP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Sheila </a:t>
            </a:r>
            <a:r>
              <a:rPr lang="en-US" sz="1400" b="1" dirty="0" smtClean="0"/>
              <a:t>O’Brien</a:t>
            </a:r>
            <a:br>
              <a:rPr lang="en-US" sz="1400" b="1" dirty="0" smtClean="0"/>
            </a:br>
            <a:r>
              <a:rPr lang="en-US" sz="1400" dirty="0" smtClean="0"/>
              <a:t>Chief </a:t>
            </a:r>
            <a:r>
              <a:rPr lang="en-US" sz="1400" dirty="0"/>
              <a:t>of Staff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Emily Therese </a:t>
            </a:r>
            <a:r>
              <a:rPr lang="en-US" sz="1400" b="1" dirty="0" smtClean="0"/>
              <a:t>Cloyd</a:t>
            </a:r>
            <a:br>
              <a:rPr lang="en-US" sz="1400" b="1" dirty="0" smtClean="0"/>
            </a:br>
            <a:r>
              <a:rPr lang="en-US" sz="1400" dirty="0" smtClean="0"/>
              <a:t>Public </a:t>
            </a:r>
            <a:r>
              <a:rPr lang="en-US" sz="1400" dirty="0"/>
              <a:t>Participation and Engagement Coordinator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Bryce Golden-Chen</a:t>
            </a:r>
            <a:br>
              <a:rPr lang="en-US" sz="1400" b="1" dirty="0"/>
            </a:br>
            <a:r>
              <a:rPr lang="en-US" sz="1400" dirty="0"/>
              <a:t>Program Administrator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Ralph Cantral</a:t>
            </a:r>
            <a:br>
              <a:rPr lang="en-US" sz="1400" b="1" dirty="0" smtClean="0"/>
            </a:br>
            <a:r>
              <a:rPr lang="en-US" sz="1400" dirty="0" smtClean="0"/>
              <a:t>Sectoral Coordinator (NOAA </a:t>
            </a:r>
            <a:r>
              <a:rPr lang="en-US" sz="1400" dirty="0" err="1" smtClean="0"/>
              <a:t>detailee</a:t>
            </a:r>
            <a:r>
              <a:rPr lang="en-US" sz="1400" dirty="0" smtClean="0"/>
              <a:t>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Fred </a:t>
            </a:r>
            <a:r>
              <a:rPr lang="en-US" sz="1400" b="1" dirty="0" smtClean="0"/>
              <a:t>Lipschultz</a:t>
            </a:r>
            <a:br>
              <a:rPr lang="en-US" sz="1400" b="1" dirty="0" smtClean="0"/>
            </a:br>
            <a:r>
              <a:rPr lang="en-US" sz="1400" dirty="0" smtClean="0"/>
              <a:t>Regional Coordinator (NASA </a:t>
            </a:r>
            <a:r>
              <a:rPr lang="en-US" sz="1400" dirty="0" err="1" smtClean="0"/>
              <a:t>detailee</a:t>
            </a:r>
            <a:r>
              <a:rPr lang="en-US" sz="1400" dirty="0" smtClean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Bill Emanuel</a:t>
            </a:r>
            <a:br>
              <a:rPr lang="en-US" sz="1400" b="1" dirty="0"/>
            </a:br>
            <a:r>
              <a:rPr lang="en-US" sz="1400" dirty="0"/>
              <a:t>Senior </a:t>
            </a:r>
            <a:r>
              <a:rPr lang="en-US" sz="1400" dirty="0" smtClean="0"/>
              <a:t>Scientist (DOE </a:t>
            </a:r>
            <a:r>
              <a:rPr lang="en-US" sz="1400" dirty="0" err="1" smtClean="0"/>
              <a:t>detailee</a:t>
            </a:r>
            <a:r>
              <a:rPr lang="en-US" sz="14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Nancy Grimm</a:t>
            </a:r>
            <a:br>
              <a:rPr lang="en-US" sz="1400" b="1" dirty="0"/>
            </a:br>
            <a:r>
              <a:rPr lang="en-US" sz="1400" dirty="0"/>
              <a:t>Senior </a:t>
            </a:r>
            <a:r>
              <a:rPr lang="en-US" sz="1400" dirty="0" smtClean="0"/>
              <a:t>Scientist (NSF </a:t>
            </a:r>
            <a:r>
              <a:rPr lang="en-US" sz="1400" dirty="0" err="1" smtClean="0"/>
              <a:t>detailee</a:t>
            </a:r>
            <a:r>
              <a:rPr lang="en-US" sz="1400" dirty="0" smtClean="0"/>
              <a:t>)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Julie Maldonado</a:t>
            </a:r>
            <a:br>
              <a:rPr lang="en-US" sz="1400" b="1" dirty="0"/>
            </a:br>
            <a:r>
              <a:rPr lang="en-US" sz="1400" dirty="0"/>
              <a:t>Engagement </a:t>
            </a:r>
            <a:r>
              <a:rPr lang="en-US" sz="1400" dirty="0" smtClean="0"/>
              <a:t>Assistant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Melissa Kenney</a:t>
            </a:r>
            <a:br>
              <a:rPr lang="en-US" sz="1400" b="1" dirty="0"/>
            </a:br>
            <a:r>
              <a:rPr lang="en-US" sz="1400" dirty="0"/>
              <a:t>AAAS </a:t>
            </a:r>
            <a:r>
              <a:rPr lang="en-US" sz="1400" dirty="0" smtClean="0"/>
              <a:t>Fellow, NOAA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Chelsea Combest-Friedman</a:t>
            </a:r>
            <a:br>
              <a:rPr lang="en-US" sz="1400" b="1" dirty="0"/>
            </a:br>
            <a:r>
              <a:rPr lang="en-US" sz="1400" dirty="0" err="1"/>
              <a:t>Knauss</a:t>
            </a:r>
            <a:r>
              <a:rPr lang="en-US" sz="1400" dirty="0"/>
              <a:t> </a:t>
            </a:r>
            <a:r>
              <a:rPr lang="en-US" sz="1400" dirty="0" smtClean="0"/>
              <a:t>Fellow, NOAA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 smtClean="0"/>
              <a:t>Chelcy</a:t>
            </a:r>
            <a:r>
              <a:rPr lang="en-US" sz="1400" b="1" dirty="0" smtClean="0"/>
              <a:t> Ford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 smtClean="0"/>
              <a:t>Scientist (USFS </a:t>
            </a:r>
            <a:r>
              <a:rPr lang="en-US" sz="1400" dirty="0" err="1" smtClean="0"/>
              <a:t>detailee</a:t>
            </a:r>
            <a:r>
              <a:rPr lang="en-US" sz="14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/>
              <a:t>NOAA NCDC / Asheville, NC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Anne Waple</a:t>
            </a:r>
            <a:br>
              <a:rPr lang="en-US" sz="1400" b="1" dirty="0"/>
            </a:br>
            <a:r>
              <a:rPr lang="en-US" sz="1400" dirty="0"/>
              <a:t>NOAA Assessments Manager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Ken Kunkel</a:t>
            </a:r>
            <a:br>
              <a:rPr lang="en-US" sz="1400" b="1" dirty="0"/>
            </a:br>
            <a:r>
              <a:rPr lang="en-US" sz="1400" dirty="0"/>
              <a:t>Science Lead for Assessments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Brooke Stewart</a:t>
            </a:r>
            <a:br>
              <a:rPr lang="en-US" sz="1400" b="1" dirty="0"/>
            </a:br>
            <a:r>
              <a:rPr lang="en-US" sz="1400" dirty="0"/>
              <a:t>Assessments Services Scientific Coordinator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John Keck</a:t>
            </a:r>
            <a:br>
              <a:rPr lang="en-US" sz="1400" b="1" dirty="0"/>
            </a:br>
            <a:r>
              <a:rPr lang="en-US" sz="1400" dirty="0"/>
              <a:t>Web </a:t>
            </a:r>
            <a:r>
              <a:rPr lang="en-US" sz="1400" dirty="0" smtClean="0"/>
              <a:t>Developer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/>
              <a:t>NOAA / Washington, DC and Silver Spring, MD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Cynthia Decker</a:t>
            </a:r>
            <a:br>
              <a:rPr lang="en-US" sz="1400" b="1" dirty="0"/>
            </a:br>
            <a:r>
              <a:rPr lang="en-US" sz="1400" dirty="0"/>
              <a:t>NCADAC Designated Federal Official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/>
              <a:t>Kandis</a:t>
            </a:r>
            <a:r>
              <a:rPr lang="en-US" sz="1400" b="1" dirty="0"/>
              <a:t> Wyatt</a:t>
            </a:r>
            <a:br>
              <a:rPr lang="en-US" sz="1400" b="1" dirty="0"/>
            </a:br>
            <a:r>
              <a:rPr lang="en-US" sz="1400" dirty="0"/>
              <a:t>NCADAC Designated Federal Official (Alternate)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Stephanie Herring</a:t>
            </a:r>
            <a:br>
              <a:rPr lang="en-US" sz="1400" b="1" dirty="0"/>
            </a:br>
            <a:r>
              <a:rPr lang="en-US" sz="1400" dirty="0"/>
              <a:t>NOAA Liaison to the National Climate Assessment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2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Global Change Research Act (1990), Section 106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…not less frequently than every 4 years</a:t>
            </a:r>
            <a:r>
              <a:rPr lang="en-US" sz="3600" dirty="0" smtClean="0">
                <a:latin typeface="+mn-lt"/>
              </a:rPr>
              <a:t>, the Council… shall prepare… an assessment which –</a:t>
            </a:r>
          </a:p>
          <a:p>
            <a:pPr lvl="1">
              <a:defRPr/>
            </a:pPr>
            <a:r>
              <a:rPr lang="en-US" sz="3100" dirty="0" smtClean="0">
                <a:latin typeface="+mn-lt"/>
              </a:rPr>
              <a:t>integrates, evaluates, and interprets the findings of the Program and discusses the scientific uncertainties associated with such findings;</a:t>
            </a:r>
          </a:p>
          <a:p>
            <a:pPr lvl="1">
              <a:defRPr/>
            </a:pPr>
            <a:r>
              <a:rPr lang="en-US" sz="3100" dirty="0" smtClean="0">
                <a:latin typeface="+mn-lt"/>
              </a:rPr>
              <a:t>analyzes the effects of global change on the natural environment, agriculture, energy production and use, land and water resources, transportation, human health and welfare, human social systems, and biological diversity; and</a:t>
            </a:r>
          </a:p>
          <a:p>
            <a:pPr lvl="1">
              <a:defRPr/>
            </a:pPr>
            <a:r>
              <a:rPr lang="en-US" sz="3100" dirty="0" smtClean="0">
                <a:latin typeface="+mn-lt"/>
              </a:rPr>
              <a:t>analyzes current trends in global change, both human- induced and natural, and projects major trends for the subsequent 25 to 100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8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What is New About the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2013 National Climate Assessment (NCA)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Sustainable process </a:t>
            </a:r>
            <a:r>
              <a:rPr lang="en-US" dirty="0" smtClean="0">
                <a:latin typeface="+mn-lt"/>
              </a:rPr>
              <a:t>with multiple products over time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New topics, </a:t>
            </a:r>
            <a:r>
              <a:rPr lang="en-US" b="1" dirty="0" smtClean="0">
                <a:latin typeface="+mn-lt"/>
              </a:rPr>
              <a:t>cross-</a:t>
            </a:r>
            <a:r>
              <a:rPr lang="en-US" b="1" dirty="0" err="1" smtClean="0">
                <a:latin typeface="+mn-lt"/>
              </a:rPr>
              <a:t>sectoral</a:t>
            </a:r>
            <a:r>
              <a:rPr lang="en-US" b="1" dirty="0" smtClean="0">
                <a:latin typeface="+mn-lt"/>
              </a:rPr>
              <a:t> studies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Consistent national matrix of </a:t>
            </a:r>
            <a:r>
              <a:rPr lang="en-US" b="1" dirty="0" smtClean="0">
                <a:latin typeface="+mn-lt"/>
              </a:rPr>
              <a:t>indicators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Central coordination, multiple </a:t>
            </a:r>
            <a:r>
              <a:rPr lang="en-US" b="1" dirty="0" smtClean="0">
                <a:latin typeface="+mn-lt"/>
              </a:rPr>
              <a:t>partners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Regional and </a:t>
            </a:r>
            <a:r>
              <a:rPr lang="en-US" dirty="0" err="1" smtClean="0">
                <a:latin typeface="+mn-lt"/>
              </a:rPr>
              <a:t>sectoral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networks</a:t>
            </a:r>
            <a:r>
              <a:rPr lang="en-US" dirty="0" smtClean="0">
                <a:latin typeface="+mn-lt"/>
              </a:rPr>
              <a:t> building assessment </a:t>
            </a:r>
            <a:r>
              <a:rPr lang="en-US" b="1" dirty="0" smtClean="0">
                <a:latin typeface="+mn-lt"/>
              </a:rPr>
              <a:t>capacity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Recognizes </a:t>
            </a:r>
            <a:r>
              <a:rPr lang="en-US" b="1" dirty="0" smtClean="0">
                <a:latin typeface="+mn-lt"/>
              </a:rPr>
              <a:t>international context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Engagement and communications focus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Web-based data and </a:t>
            </a:r>
            <a:r>
              <a:rPr lang="en-US" b="1" dirty="0" smtClean="0">
                <a:latin typeface="+mn-lt"/>
              </a:rPr>
              <a:t>tools for decision support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Process workshops to establish </a:t>
            </a:r>
            <a:r>
              <a:rPr lang="en-US" b="1" dirty="0" smtClean="0">
                <a:latin typeface="+mn-lt"/>
              </a:rPr>
              <a:t>methodologies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8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638300" y="2705100"/>
            <a:ext cx="281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10800000">
            <a:off x="4038600" y="6858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4648200" y="1828800"/>
            <a:ext cx="381000" cy="228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6019800" y="1828800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4800600" y="6019800"/>
            <a:ext cx="457200" cy="304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4724400" y="3429000"/>
            <a:ext cx="4114800" cy="923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Initiate </a:t>
            </a:r>
            <a:r>
              <a:rPr lang="en-US" dirty="0" smtClean="0"/>
              <a:t>“topical</a:t>
            </a:r>
            <a:r>
              <a:rPr lang="en-US" dirty="0"/>
              <a:t>” and assessment</a:t>
            </a:r>
          </a:p>
          <a:p>
            <a:r>
              <a:rPr lang="en-US" dirty="0"/>
              <a:t>process reports that will be </a:t>
            </a:r>
          </a:p>
          <a:p>
            <a:r>
              <a:rPr lang="en-US" dirty="0"/>
              <a:t>completed at a defined date post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981200" y="4114800"/>
            <a:ext cx="2057400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Full draft of report available for public and expert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review.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6288087" y="3084513"/>
            <a:ext cx="68421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27432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4800600" y="5562600"/>
            <a:ext cx="457200" cy="3048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4800600" y="6400800"/>
            <a:ext cx="457200" cy="3048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7010400" y="1828800"/>
            <a:ext cx="381000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5791200" y="5486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Sectors</a:t>
            </a: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5791200" y="6324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Cross-cutting topics</a:t>
            </a:r>
            <a:endParaRPr lang="en-US" dirty="0"/>
          </a:p>
        </p:txBody>
      </p:sp>
      <p:sp>
        <p:nvSpPr>
          <p:cNvPr id="23" name="TextBox 52"/>
          <p:cNvSpPr txBox="1">
            <a:spLocks noChangeArrowheads="1"/>
          </p:cNvSpPr>
          <p:nvPr/>
        </p:nvSpPr>
        <p:spPr bwMode="auto">
          <a:xfrm>
            <a:off x="5791200" y="59436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Regions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1295400"/>
            <a:ext cx="586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2200" y="1295400"/>
            <a:ext cx="1295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467600" y="1295400"/>
            <a:ext cx="1295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9718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4478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6388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8"/>
          <p:cNvSpPr txBox="1">
            <a:spLocks noChangeArrowheads="1"/>
          </p:cNvSpPr>
          <p:nvPr/>
        </p:nvSpPr>
        <p:spPr bwMode="auto">
          <a:xfrm>
            <a:off x="4038600" y="1524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2013</a:t>
            </a:r>
          </a:p>
        </p:txBody>
      </p:sp>
      <p:sp>
        <p:nvSpPr>
          <p:cNvPr id="31" name="TextBox 69"/>
          <p:cNvSpPr txBox="1">
            <a:spLocks noChangeArrowheads="1"/>
          </p:cNvSpPr>
          <p:nvPr/>
        </p:nvSpPr>
        <p:spPr bwMode="auto">
          <a:xfrm>
            <a:off x="5410200" y="6096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2014</a:t>
            </a:r>
          </a:p>
        </p:txBody>
      </p:sp>
      <p:sp>
        <p:nvSpPr>
          <p:cNvPr id="32" name="TextBox 71"/>
          <p:cNvSpPr txBox="1">
            <a:spLocks noChangeArrowheads="1"/>
          </p:cNvSpPr>
          <p:nvPr/>
        </p:nvSpPr>
        <p:spPr bwMode="auto">
          <a:xfrm>
            <a:off x="7239000" y="1524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2017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7239000" y="6858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TextBox 73"/>
          <p:cNvSpPr txBox="1">
            <a:spLocks noChangeArrowheads="1"/>
          </p:cNvSpPr>
          <p:nvPr/>
        </p:nvSpPr>
        <p:spPr bwMode="auto">
          <a:xfrm>
            <a:off x="2743200" y="6858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1219200" y="6858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36" name="Isosceles Triangle 35"/>
          <p:cNvSpPr/>
          <p:nvPr/>
        </p:nvSpPr>
        <p:spPr>
          <a:xfrm>
            <a:off x="5105400" y="1828800"/>
            <a:ext cx="381000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7924800" y="1828800"/>
            <a:ext cx="381000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6553200" y="1828800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7467600" y="1828800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5562600" y="1828800"/>
            <a:ext cx="381000" cy="228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>
            <a:off x="8382000" y="1828800"/>
            <a:ext cx="381000" cy="228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82"/>
          <p:cNvSpPr txBox="1">
            <a:spLocks noChangeArrowheads="1"/>
          </p:cNvSpPr>
          <p:nvPr/>
        </p:nvSpPr>
        <p:spPr bwMode="auto">
          <a:xfrm>
            <a:off x="228600" y="152400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The NCA Process</a:t>
            </a: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724400" y="4724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791200" y="4876800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Full assessment reports</a:t>
            </a:r>
          </a:p>
        </p:txBody>
      </p:sp>
      <p:sp>
        <p:nvSpPr>
          <p:cNvPr id="45" name="Slide Number Placeholder 4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E9D7B-B418-4B72-A25A-EA9F4E6FC1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Left Bracket 48"/>
          <p:cNvSpPr/>
          <p:nvPr/>
        </p:nvSpPr>
        <p:spPr>
          <a:xfrm rot="16200000">
            <a:off x="2095500" y="800100"/>
            <a:ext cx="304800" cy="14478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685800" y="2590800"/>
            <a:ext cx="2133600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Regional and </a:t>
            </a:r>
            <a:r>
              <a:rPr lang="en-US" dirty="0" err="1" smtClean="0"/>
              <a:t>sectoral</a:t>
            </a:r>
            <a:r>
              <a:rPr lang="en-US" dirty="0" smtClean="0"/>
              <a:t> assessments and stakeholder engagement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1676400" y="2133600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Outline for 2013 Report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The scientific basis for climate change</a:t>
            </a:r>
          </a:p>
          <a:p>
            <a:r>
              <a:rPr lang="en-US" sz="2800" dirty="0" smtClean="0">
                <a:latin typeface="+mn-lt"/>
              </a:rPr>
              <a:t>Sectors and </a:t>
            </a:r>
            <a:r>
              <a:rPr lang="en-US" sz="2800" dirty="0" err="1" smtClean="0">
                <a:latin typeface="+mn-lt"/>
              </a:rPr>
              <a:t>sectoral</a:t>
            </a:r>
            <a:r>
              <a:rPr lang="en-US" sz="2800" dirty="0" smtClean="0">
                <a:latin typeface="+mn-lt"/>
              </a:rPr>
              <a:t> cross-cuts</a:t>
            </a:r>
          </a:p>
          <a:p>
            <a:r>
              <a:rPr lang="en-US" sz="2800" dirty="0" smtClean="0">
                <a:latin typeface="+mn-lt"/>
              </a:rPr>
              <a:t>Regions and </a:t>
            </a:r>
            <a:r>
              <a:rPr lang="en-US" sz="2800" dirty="0" err="1" smtClean="0">
                <a:latin typeface="+mn-lt"/>
              </a:rPr>
              <a:t>biogeographical</a:t>
            </a:r>
            <a:r>
              <a:rPr lang="en-US" sz="2800" dirty="0" smtClean="0">
                <a:latin typeface="+mn-lt"/>
              </a:rPr>
              <a:t> cross-cuts</a:t>
            </a:r>
          </a:p>
          <a:p>
            <a:r>
              <a:rPr lang="en-US" sz="2800" dirty="0" smtClean="0">
                <a:latin typeface="+mn-lt"/>
              </a:rPr>
              <a:t>Mitigation and adaptation</a:t>
            </a:r>
          </a:p>
          <a:p>
            <a:r>
              <a:rPr lang="en-US" sz="2800" dirty="0" smtClean="0">
                <a:latin typeface="+mn-lt"/>
              </a:rPr>
              <a:t>Agenda for climate change science</a:t>
            </a:r>
          </a:p>
          <a:p>
            <a:r>
              <a:rPr lang="en-US" sz="2800" dirty="0" smtClean="0">
                <a:latin typeface="+mn-lt"/>
              </a:rPr>
              <a:t>The NCA long-term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Sectors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Water resources</a:t>
            </a:r>
          </a:p>
          <a:p>
            <a:r>
              <a:rPr lang="en-US" dirty="0" smtClean="0">
                <a:latin typeface="+mn-lt"/>
              </a:rPr>
              <a:t>Energy supply and use</a:t>
            </a:r>
          </a:p>
          <a:p>
            <a:r>
              <a:rPr lang="en-US" dirty="0" smtClean="0">
                <a:latin typeface="+mn-lt"/>
              </a:rPr>
              <a:t>Transportation</a:t>
            </a:r>
          </a:p>
          <a:p>
            <a:r>
              <a:rPr lang="en-US" dirty="0" smtClean="0">
                <a:latin typeface="+mn-lt"/>
              </a:rPr>
              <a:t>Agriculture</a:t>
            </a:r>
          </a:p>
          <a:p>
            <a:r>
              <a:rPr lang="en-US" dirty="0" smtClean="0">
                <a:latin typeface="+mn-lt"/>
              </a:rPr>
              <a:t>Forestry</a:t>
            </a:r>
          </a:p>
          <a:p>
            <a:r>
              <a:rPr lang="en-US" dirty="0" smtClean="0">
                <a:latin typeface="+mn-lt"/>
              </a:rPr>
              <a:t>Ecosystems and biodiversity</a:t>
            </a:r>
          </a:p>
          <a:p>
            <a:r>
              <a:rPr lang="en-US" dirty="0" smtClean="0">
                <a:latin typeface="+mn-lt"/>
              </a:rPr>
              <a:t>Human health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Sectoral</a:t>
            </a:r>
            <a:r>
              <a:rPr lang="en-US" dirty="0" smtClean="0">
                <a:latin typeface="+mj-lt"/>
              </a:rPr>
              <a:t> Cross-Cuts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Water, energy, and land use</a:t>
            </a:r>
          </a:p>
          <a:p>
            <a:r>
              <a:rPr lang="en-US" dirty="0" smtClean="0">
                <a:latin typeface="+mn-lt"/>
              </a:rPr>
              <a:t>Urban/infrastructure/vulnerability</a:t>
            </a:r>
          </a:p>
          <a:p>
            <a:r>
              <a:rPr lang="en-US" dirty="0" smtClean="0">
                <a:latin typeface="+mn-lt"/>
              </a:rPr>
              <a:t>Impacts of climate change on tribal, indigenous, and native lands and resources</a:t>
            </a:r>
          </a:p>
          <a:p>
            <a:r>
              <a:rPr lang="en-US" dirty="0" smtClean="0">
                <a:latin typeface="+mn-lt"/>
              </a:rPr>
              <a:t>Land use and land cover change</a:t>
            </a:r>
          </a:p>
          <a:p>
            <a:r>
              <a:rPr lang="en-US" dirty="0" smtClean="0">
                <a:latin typeface="+mn-lt"/>
              </a:rPr>
              <a:t>Rural communities, agriculture, and development</a:t>
            </a:r>
          </a:p>
          <a:p>
            <a:r>
              <a:rPr lang="en-US" dirty="0" smtClean="0">
                <a:latin typeface="+mn-lt"/>
              </a:rPr>
              <a:t>Impacts on biogeochemical cycles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447800"/>
            <a:ext cx="77724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Regions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838200" y="1600200"/>
            <a:ext cx="7467600" cy="3657600"/>
            <a:chOff x="685800" y="0"/>
            <a:chExt cx="7467600" cy="3657600"/>
          </a:xfrm>
        </p:grpSpPr>
        <p:pic>
          <p:nvPicPr>
            <p:cNvPr id="6" name="Picture 4" descr="revised regions.gif"/>
            <p:cNvPicPr>
              <a:picLocks noChangeAspect="1"/>
            </p:cNvPicPr>
            <p:nvPr/>
          </p:nvPicPr>
          <p:blipFill>
            <a:blip r:embed="rId3" cstate="print"/>
            <a:srcRect l="25000" t="17999" r="3000" b="20667"/>
            <a:stretch>
              <a:fillRect/>
            </a:stretch>
          </p:blipFill>
          <p:spPr bwMode="auto">
            <a:xfrm>
              <a:off x="2667000" y="0"/>
              <a:ext cx="5486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http://locallender.info/images/states/alaska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5800" y="2514600"/>
              <a:ext cx="1534438" cy="1143000"/>
            </a:xfrm>
            <a:prstGeom prst="rect">
              <a:avLst/>
            </a:prstGeom>
            <a:noFill/>
          </p:spPr>
        </p:pic>
        <p:pic>
          <p:nvPicPr>
            <p:cNvPr id="8" name="Picture 7" descr="http://t1.gstatic.com/images?q=tbn:BjX5Yr7SUpASFM:http://i11.photobucket.com/albums/a184/loveme_eraseme/Maureen/hawaii.gif&amp;t=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19399" y="2667000"/>
              <a:ext cx="609600" cy="39329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685800" y="152400"/>
              <a:ext cx="119063" cy="11906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414338"/>
              <a:ext cx="119063" cy="11906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5800" y="685800"/>
              <a:ext cx="119063" cy="119063"/>
            </a:xfrm>
            <a:prstGeom prst="ellipse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" y="914400"/>
              <a:ext cx="119063" cy="119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1176338"/>
              <a:ext cx="119063" cy="11906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85800" y="1447800"/>
              <a:ext cx="119063" cy="119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85800" y="1709738"/>
              <a:ext cx="119063" cy="1190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85800" y="1981200"/>
              <a:ext cx="119063" cy="1190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838200" y="76200"/>
              <a:ext cx="1774825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Northeast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Southeast and Caribbean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Midwest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Great Plains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Northwest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Southwest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Alaska and Arctic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Calibri" pitchFamily="34" charset="0"/>
                </a:rPr>
                <a:t>Hawaii and Pacific Islands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943600" y="3276600"/>
              <a:ext cx="19896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Puerto Rico and US Virgin Islands</a:t>
              </a: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2667000" y="3048000"/>
              <a:ext cx="18288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+ Guam, Northern Mariana Islands, American Samoa and other minor outlying islands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4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Biogeographical</a:t>
            </a:r>
            <a:r>
              <a:rPr lang="en-US" dirty="0" smtClean="0">
                <a:latin typeface="+mj-lt"/>
              </a:rPr>
              <a:t> Cross-Cuts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Oceans and marine resources</a:t>
            </a:r>
          </a:p>
          <a:p>
            <a:r>
              <a:rPr lang="en-US" dirty="0" smtClean="0">
                <a:latin typeface="+mn-lt"/>
              </a:rPr>
              <a:t>Coastal zone, development, and ecosystems, with case studies including</a:t>
            </a:r>
          </a:p>
          <a:p>
            <a:pPr lvl="1"/>
            <a:r>
              <a:rPr lang="en-US" dirty="0" smtClean="0">
                <a:latin typeface="+mn-lt"/>
              </a:rPr>
              <a:t>SF Bay Delta</a:t>
            </a:r>
          </a:p>
          <a:p>
            <a:pPr lvl="1"/>
            <a:r>
              <a:rPr lang="en-US" dirty="0" smtClean="0">
                <a:latin typeface="+mn-lt"/>
              </a:rPr>
              <a:t>Chesapeake</a:t>
            </a:r>
          </a:p>
          <a:p>
            <a:pPr lvl="1"/>
            <a:r>
              <a:rPr lang="en-US" dirty="0" smtClean="0">
                <a:latin typeface="+mn-lt"/>
              </a:rPr>
              <a:t>Gulf Coast</a:t>
            </a:r>
          </a:p>
          <a:p>
            <a:r>
              <a:rPr lang="en-US" dirty="0" smtClean="0">
                <a:latin typeface="+mn-lt"/>
              </a:rPr>
              <a:t>Drainage basins, with case studies including</a:t>
            </a:r>
          </a:p>
          <a:p>
            <a:pPr lvl="1"/>
            <a:r>
              <a:rPr lang="en-US" dirty="0" smtClean="0">
                <a:latin typeface="+mn-lt"/>
              </a:rPr>
              <a:t>Great Lakes</a:t>
            </a:r>
          </a:p>
          <a:p>
            <a:pPr lvl="1"/>
            <a:r>
              <a:rPr lang="en-US" dirty="0" smtClean="0">
                <a:latin typeface="+mn-lt"/>
              </a:rPr>
              <a:t>Colorado River</a:t>
            </a:r>
          </a:p>
          <a:p>
            <a:pPr lvl="1"/>
            <a:r>
              <a:rPr lang="en-US" dirty="0" smtClean="0">
                <a:latin typeface="+mn-lt"/>
              </a:rPr>
              <a:t>Columbia River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5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45895</TotalTime>
  <Words>1166</Words>
  <Application>Microsoft Macintosh PowerPoint</Application>
  <PresentationFormat>On-screen Show (4:3)</PresentationFormat>
  <Paragraphs>287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Overview of the National Climate Assessment</vt:lpstr>
      <vt:lpstr>Global Change Research Act (1990), Section 106</vt:lpstr>
      <vt:lpstr>What is New About the  2013 National Climate Assessment (NCA)</vt:lpstr>
      <vt:lpstr>PowerPoint Presentation</vt:lpstr>
      <vt:lpstr>Outline for 2013 Report</vt:lpstr>
      <vt:lpstr>Sectors</vt:lpstr>
      <vt:lpstr>Sectoral Cross-Cuts</vt:lpstr>
      <vt:lpstr>Regions</vt:lpstr>
      <vt:lpstr>Biogeographical Cross-Cuts</vt:lpstr>
      <vt:lpstr>Process Workshops</vt:lpstr>
      <vt:lpstr>PowerPoint Presentation</vt:lpstr>
      <vt:lpstr>NCADAC Working Groups</vt:lpstr>
      <vt:lpstr>Assessment Team Structure</vt:lpstr>
      <vt:lpstr>Opportunities for Participation  </vt:lpstr>
      <vt:lpstr>2013 Report Production Timeline</vt:lpstr>
      <vt:lpstr>Outcomes of the NCA</vt:lpstr>
      <vt:lpstr>Questions and Comments</vt:lpstr>
      <vt:lpstr>NCA Staff</vt:lpstr>
    </vt:vector>
  </TitlesOfParts>
  <Company>Booz Allen Hamilton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Banafsheh Azizi</dc:creator>
  <cp:lastModifiedBy>William R Emanuel</cp:lastModifiedBy>
  <cp:revision>718</cp:revision>
  <cp:lastPrinted>2011-07-11T18:40:24Z</cp:lastPrinted>
  <dcterms:created xsi:type="dcterms:W3CDTF">2011-04-14T20:07:50Z</dcterms:created>
  <dcterms:modified xsi:type="dcterms:W3CDTF">2011-10-04T11:38:25Z</dcterms:modified>
</cp:coreProperties>
</file>