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71" r:id="rId4"/>
    <p:sldId id="257" r:id="rId5"/>
    <p:sldId id="259" r:id="rId6"/>
    <p:sldId id="262" r:id="rId7"/>
    <p:sldId id="263" r:id="rId8"/>
    <p:sldId id="269" r:id="rId9"/>
    <p:sldId id="274" r:id="rId10"/>
    <p:sldId id="270" r:id="rId11"/>
    <p:sldId id="273" r:id="rId12"/>
    <p:sldId id="272" r:id="rId13"/>
    <p:sldId id="264" r:id="rId14"/>
    <p:sldId id="266" r:id="rId15"/>
    <p:sldId id="268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177B0-BBEB-2345-A1E2-84008843C3B9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DC872-3144-6540-BBC3-405232F4958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69754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19125" y="1981200"/>
            <a:ext cx="6977063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6C4A5-E0C7-DB41-860B-36EBF8F1DF6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FA56-0C9A-6046-BFB3-86BC0EDF83EF}" type="datetimeFigureOut">
              <a:rPr lang="en-US" smtClean="0"/>
              <a:pPr/>
              <a:t>4/10/11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1016-B037-884C-948E-7603311C1B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9965" y="1627853"/>
            <a:ext cx="62875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New Uses and Approaches for Land Data Products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Jeffrey Masek, </a:t>
            </a:r>
            <a:r>
              <a:rPr lang="en-US" sz="2400" dirty="0" err="1" smtClean="0"/>
              <a:t>Biospheric</a:t>
            </a:r>
            <a:r>
              <a:rPr lang="en-US" sz="2400" dirty="0" smtClean="0"/>
              <a:t> Sciences</a:t>
            </a:r>
          </a:p>
          <a:p>
            <a:pPr algn="ctr"/>
            <a:r>
              <a:rPr lang="en-US" sz="2400" dirty="0" smtClean="0"/>
              <a:t>NASA Goddard Space Flight Center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2.  Data </a:t>
            </a:r>
            <a:r>
              <a:rPr lang="es-ES_tradnl" b="1" dirty="0" err="1" smtClean="0"/>
              <a:t>Fusion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err="1" smtClean="0"/>
              <a:t>Improved</a:t>
            </a:r>
            <a:r>
              <a:rPr lang="es-ES_tradnl" dirty="0" smtClean="0"/>
              <a:t> </a:t>
            </a:r>
            <a:r>
              <a:rPr lang="es-ES_tradnl" dirty="0" err="1" smtClean="0"/>
              <a:t>estimates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physical</a:t>
            </a:r>
            <a:r>
              <a:rPr lang="es-ES_tradnl" dirty="0" smtClean="0"/>
              <a:t> </a:t>
            </a:r>
            <a:r>
              <a:rPr lang="es-ES_tradnl" dirty="0" err="1" smtClean="0"/>
              <a:t>parameters</a:t>
            </a:r>
            <a:r>
              <a:rPr lang="es-ES_tradnl" dirty="0" smtClean="0"/>
              <a:t> by </a:t>
            </a: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multiple</a:t>
            </a:r>
            <a:r>
              <a:rPr lang="es-ES_tradnl" dirty="0" smtClean="0"/>
              <a:t> </a:t>
            </a:r>
            <a:r>
              <a:rPr lang="es-ES_tradnl" dirty="0" err="1" smtClean="0"/>
              <a:t>sources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smtClean="0"/>
              <a:t>data</a:t>
            </a:r>
          </a:p>
          <a:p>
            <a:endParaRPr lang="es-ES_tradnl" dirty="0" smtClean="0"/>
          </a:p>
          <a:p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multiple</a:t>
            </a:r>
            <a:r>
              <a:rPr lang="es-ES_tradnl" dirty="0" smtClean="0"/>
              <a:t> </a:t>
            </a:r>
            <a:r>
              <a:rPr lang="es-ES_tradnl" dirty="0" err="1" smtClean="0"/>
              <a:t>sources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data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downscale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upscale</a:t>
            </a:r>
            <a:r>
              <a:rPr lang="es-ES_tradnl" dirty="0" smtClean="0"/>
              <a:t> a </a:t>
            </a:r>
            <a:r>
              <a:rPr lang="es-ES_tradnl" dirty="0" err="1" smtClean="0"/>
              <a:t>parameter</a:t>
            </a:r>
            <a:r>
              <a:rPr lang="es-ES_tradnl" dirty="0" smtClean="0"/>
              <a:t> (</a:t>
            </a:r>
            <a:r>
              <a:rPr lang="es-ES_tradnl" dirty="0" err="1" smtClean="0"/>
              <a:t>e.g</a:t>
            </a:r>
            <a:r>
              <a:rPr lang="es-ES_tradnl" dirty="0" smtClean="0"/>
              <a:t>.</a:t>
            </a:r>
            <a:r>
              <a:rPr lang="es-ES_tradnl" dirty="0" smtClean="0"/>
              <a:t> MODIS-&gt;ASTER, GLAS </a:t>
            </a:r>
            <a:r>
              <a:rPr lang="es-ES_tradnl" dirty="0" smtClean="0"/>
              <a:t>-&gt; </a:t>
            </a:r>
            <a:r>
              <a:rPr lang="es-ES_tradnl" dirty="0" err="1" smtClean="0"/>
              <a:t>airborne</a:t>
            </a:r>
            <a:r>
              <a:rPr lang="es-ES_tradnl" dirty="0" smtClean="0"/>
              <a:t> </a:t>
            </a:r>
            <a:r>
              <a:rPr lang="es-ES_tradnl" dirty="0" err="1" smtClean="0"/>
              <a:t>lidar</a:t>
            </a:r>
            <a:r>
              <a:rPr lang="es-ES_tradnl" dirty="0" smtClean="0"/>
              <a:t>)</a:t>
            </a:r>
          </a:p>
          <a:p>
            <a:endParaRPr lang="es-ES_tradnl" dirty="0" smtClean="0"/>
          </a:p>
          <a:p>
            <a:r>
              <a:rPr lang="es-ES_tradnl" dirty="0" err="1" smtClean="0"/>
              <a:t>Direct</a:t>
            </a:r>
            <a:r>
              <a:rPr lang="es-ES_tradnl" dirty="0" smtClean="0"/>
              <a:t> </a:t>
            </a:r>
            <a:r>
              <a:rPr lang="es-ES_tradnl" dirty="0" err="1" smtClean="0"/>
              <a:t>fusion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radiometry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create</a:t>
            </a:r>
            <a:r>
              <a:rPr lang="es-ES_tradnl" dirty="0" smtClean="0"/>
              <a:t> “</a:t>
            </a:r>
            <a:r>
              <a:rPr lang="es-ES_tradnl" dirty="0" err="1" smtClean="0"/>
              <a:t>synthetic</a:t>
            </a:r>
            <a:r>
              <a:rPr lang="es-ES_tradnl" dirty="0" smtClean="0"/>
              <a:t>” </a:t>
            </a:r>
            <a:r>
              <a:rPr lang="es-ES_tradnl" dirty="0" err="1" smtClean="0"/>
              <a:t>products</a:t>
            </a:r>
            <a:r>
              <a:rPr lang="es-ES_tradnl" dirty="0" smtClean="0"/>
              <a:t> (</a:t>
            </a:r>
            <a:r>
              <a:rPr lang="es-ES_tradnl" dirty="0" err="1" smtClean="0"/>
              <a:t>e.g</a:t>
            </a:r>
            <a:r>
              <a:rPr lang="es-ES_tradnl" dirty="0" smtClean="0"/>
              <a:t>. STAR-FM)</a:t>
            </a:r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slicer"/>
          <p:cNvPicPr>
            <a:picLocks noChangeAspect="1" noChangeArrowheads="1"/>
          </p:cNvPicPr>
          <p:nvPr/>
        </p:nvPicPr>
        <p:blipFill>
          <a:blip r:embed="rId2" cstate="print"/>
          <a:srcRect r="3036"/>
          <a:stretch>
            <a:fillRect/>
          </a:stretch>
        </p:blipFill>
        <p:spPr bwMode="auto">
          <a:xfrm>
            <a:off x="3273787" y="1432091"/>
            <a:ext cx="2985700" cy="16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181979" y="1180707"/>
            <a:ext cx="2290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l"/>
            <a:r>
              <a:rPr lang="en-US" sz="1200" b="1" i="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Multi-pulse Waveform LiDAR</a:t>
            </a:r>
            <a:endParaRPr lang="en-US" sz="1200" b="1" i="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6423940" y="1167483"/>
            <a:ext cx="2694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l"/>
            <a:r>
              <a:rPr lang="en-US" sz="1200" b="1" i="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VNIR Zoom Imaging Spectrometer</a:t>
            </a:r>
            <a:endParaRPr lang="en-US" sz="1200" b="1" i="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30" name="Rectangle 13"/>
          <p:cNvSpPr>
            <a:spLocks noRot="1" noChangeArrowheads="1"/>
          </p:cNvSpPr>
          <p:nvPr/>
        </p:nvSpPr>
        <p:spPr bwMode="auto">
          <a:xfrm>
            <a:off x="663982" y="169862"/>
            <a:ext cx="76819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b="1" i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Carnegie Airborne Observatory (CAO):  </a:t>
            </a:r>
          </a:p>
          <a:p>
            <a:r>
              <a:rPr lang="en-US" sz="2800" b="1" i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3 Fully Integrated Subsystems</a:t>
            </a:r>
            <a:r>
              <a:rPr lang="en-US" sz="2800" i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en-US" sz="2800" i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en-US" sz="1800" i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for 3-D Analysis of Ecosystem Composition, Chemistry and Physiology</a:t>
            </a:r>
            <a:endParaRPr lang="en-US" sz="1800" i="0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2432" r="34814" b="3747"/>
          <a:stretch>
            <a:fillRect/>
          </a:stretch>
        </p:blipFill>
        <p:spPr bwMode="auto">
          <a:xfrm>
            <a:off x="6525490" y="1432913"/>
            <a:ext cx="2410689" cy="166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19"/>
          <p:cNvSpPr/>
          <p:nvPr/>
        </p:nvSpPr>
        <p:spPr bwMode="auto">
          <a:xfrm>
            <a:off x="6525488" y="2668387"/>
            <a:ext cx="1263537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144 spectral bands</a:t>
            </a:r>
          </a:p>
        </p:txBody>
      </p:sp>
      <p:sp>
        <p:nvSpPr>
          <p:cNvPr id="34" name="Rectangle 24"/>
          <p:cNvSpPr/>
          <p:nvPr/>
        </p:nvSpPr>
        <p:spPr bwMode="auto">
          <a:xfrm>
            <a:off x="6567055" y="1454727"/>
            <a:ext cx="1404850" cy="2576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pic>
        <p:nvPicPr>
          <p:cNvPr id="36" name="Picture 6" descr="ma_urbanfores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60" y="1433300"/>
            <a:ext cx="2928164" cy="1664208"/>
          </a:xfrm>
          <a:prstGeom prst="rect">
            <a:avLst/>
          </a:prstGeom>
          <a:noFill/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4228" y="1186879"/>
            <a:ext cx="3113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l"/>
            <a:r>
              <a:rPr lang="en-US" sz="1200" b="1" i="0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VSWIR Hi-fidelity Imaging Spectrometer</a:t>
            </a:r>
            <a:endParaRPr lang="en-US" sz="1200" b="1" i="0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38" name="Rectangle 20"/>
          <p:cNvSpPr/>
          <p:nvPr/>
        </p:nvSpPr>
        <p:spPr bwMode="auto">
          <a:xfrm>
            <a:off x="110835" y="2638906"/>
            <a:ext cx="1252454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440</a:t>
            </a:r>
            <a:r>
              <a:rPr kumimoji="0" lang="en-US" sz="10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 </a:t>
            </a: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Arial" charset="0"/>
              </a:rPr>
              <a:t>spectral bands</a:t>
            </a:r>
          </a:p>
        </p:txBody>
      </p:sp>
      <p:sp>
        <p:nvSpPr>
          <p:cNvPr id="39" name="Rectangle 26"/>
          <p:cNvSpPr/>
          <p:nvPr/>
        </p:nvSpPr>
        <p:spPr bwMode="auto">
          <a:xfrm>
            <a:off x="216568" y="2955127"/>
            <a:ext cx="1601537" cy="13635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40" name="Rectangle 27"/>
          <p:cNvSpPr/>
          <p:nvPr/>
        </p:nvSpPr>
        <p:spPr bwMode="auto">
          <a:xfrm>
            <a:off x="184484" y="1518653"/>
            <a:ext cx="898358" cy="2566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067706" flipV="1">
            <a:off x="6160195" y="4602186"/>
            <a:ext cx="3459281" cy="113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30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 rot="7644052" flipV="1">
            <a:off x="-124358" y="4624358"/>
            <a:ext cx="3415096" cy="109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2262204" y="3721132"/>
            <a:ext cx="5021023" cy="311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Down Arrow 32"/>
          <p:cNvSpPr/>
          <p:nvPr/>
        </p:nvSpPr>
        <p:spPr bwMode="auto">
          <a:xfrm>
            <a:off x="1280155" y="3269890"/>
            <a:ext cx="457200" cy="822960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45" name="Down Arrow 33"/>
          <p:cNvSpPr/>
          <p:nvPr/>
        </p:nvSpPr>
        <p:spPr bwMode="auto">
          <a:xfrm>
            <a:off x="7555378" y="3269890"/>
            <a:ext cx="457200" cy="822960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46" name="Down Arrow 34"/>
          <p:cNvSpPr/>
          <p:nvPr/>
        </p:nvSpPr>
        <p:spPr bwMode="auto">
          <a:xfrm>
            <a:off x="4504939" y="3232095"/>
            <a:ext cx="457200" cy="548640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47" name="Down Arrow 35"/>
          <p:cNvSpPr/>
          <p:nvPr/>
        </p:nvSpPr>
        <p:spPr bwMode="auto">
          <a:xfrm rot="16200000">
            <a:off x="2214066" y="5240586"/>
            <a:ext cx="256645" cy="308134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48" name="Down Arrow 37"/>
          <p:cNvSpPr/>
          <p:nvPr/>
        </p:nvSpPr>
        <p:spPr bwMode="auto">
          <a:xfrm rot="5400000">
            <a:off x="6653175" y="5297889"/>
            <a:ext cx="256645" cy="308134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Rot="1" noChangeArrowheads="1"/>
          </p:cNvSpPr>
          <p:nvPr/>
        </p:nvSpPr>
        <p:spPr bwMode="auto">
          <a:xfrm>
            <a:off x="278938" y="193850"/>
            <a:ext cx="76819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800" b="1" i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CAO Sample</a:t>
            </a:r>
          </a:p>
          <a:p>
            <a:pPr algn="l"/>
            <a:r>
              <a:rPr lang="en-US" sz="2000" i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</a:rPr>
              <a:t>Invasive Species Management in Hawaii</a:t>
            </a:r>
            <a:endParaRPr lang="en-US" sz="1800" i="0" dirty="0">
              <a:solidFill>
                <a:schemeClr val="accent1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612668"/>
            <a:ext cx="9142770" cy="443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69988" y="254000"/>
            <a:ext cx="6945312" cy="406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-128"/>
                <a:cs typeface="ＭＳ Ｐゴシック" charset="-128"/>
              </a:rPr>
              <a:t>Biomass Mapping for California </a:t>
            </a:r>
            <a:r>
              <a:rPr lang="en-US" sz="3111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-128"/>
                <a:cs typeface="ＭＳ Ｐゴシック" charset="-128"/>
              </a:rPr>
              <a:t>(Saatchi, JPL)</a:t>
            </a:r>
          </a:p>
        </p:txBody>
      </p:sp>
      <p:pic>
        <p:nvPicPr>
          <p:cNvPr id="7" name="Picture 5" descr="alos_mosai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1308100"/>
            <a:ext cx="2333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01613" y="3346450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ALOS CA Mosaic  </a:t>
            </a:r>
          </a:p>
          <a:p>
            <a:r>
              <a:rPr lang="en-US" dirty="0">
                <a:solidFill>
                  <a:srgbClr val="FFFF00"/>
                </a:solidFill>
              </a:rPr>
              <a:t>(HH-red &amp; blue, HV-green)</a:t>
            </a:r>
          </a:p>
        </p:txBody>
      </p:sp>
      <p:pic>
        <p:nvPicPr>
          <p:cNvPr id="9" name="Picture 7" descr="lai_summ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9800" y="1249362"/>
            <a:ext cx="2976563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735388" y="3332162"/>
            <a:ext cx="1382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LAI Layer</a:t>
            </a:r>
          </a:p>
        </p:txBody>
      </p:sp>
      <p:pic>
        <p:nvPicPr>
          <p:cNvPr id="11" name="Picture 11" descr="whrc_baw_lay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4271962"/>
            <a:ext cx="2630487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09538" y="6142037"/>
            <a:ext cx="2366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SRTM-NED</a:t>
            </a:r>
          </a:p>
        </p:txBody>
      </p:sp>
      <p:pic>
        <p:nvPicPr>
          <p:cNvPr id="13" name="Picture 13" descr="ndvi_summ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5500" y="4248150"/>
            <a:ext cx="23701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240088" y="6094412"/>
            <a:ext cx="271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NDVI Layer</a:t>
            </a:r>
          </a:p>
        </p:txBody>
      </p:sp>
      <p:pic>
        <p:nvPicPr>
          <p:cNvPr id="15" name="Picture 15" descr="nlc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4100512"/>
            <a:ext cx="23749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135688" y="6037262"/>
            <a:ext cx="1763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NLCD Layer</a:t>
            </a:r>
          </a:p>
        </p:txBody>
      </p:sp>
      <p:pic>
        <p:nvPicPr>
          <p:cNvPr id="17" name="Picture 17" descr="n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6300" y="1338262"/>
            <a:ext cx="276066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956300" y="3351212"/>
            <a:ext cx="1966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NED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ali_agb_3arcse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52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gb_colorba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40500"/>
            <a:ext cx="91948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5740400" y="1828800"/>
            <a:ext cx="3251200" cy="2133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62300" y="0"/>
            <a:ext cx="4368800" cy="1371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1346200"/>
            <a:ext cx="4368800" cy="1371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4400" y="2717800"/>
            <a:ext cx="3683000" cy="381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16288" y="696333"/>
            <a:ext cx="4083212" cy="129973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rmAutofit fontScale="75000" lnSpcReduction="20000"/>
          </a:bodyPr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Aboveground Biomass Using </a:t>
            </a:r>
            <a:r>
              <a:rPr lang="en-US" sz="3200" b="1" kern="0" dirty="0" err="1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Maxent</a:t>
            </a:r>
            <a:r>
              <a:rPr lang="en-US" sz="3200" b="1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 </a:t>
            </a:r>
            <a:r>
              <a:rPr lang="en-US" sz="3200" b="1" kern="0" dirty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with FIA Samples</a:t>
            </a:r>
            <a:br>
              <a:rPr lang="en-US" sz="3200" b="1" kern="0" dirty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</a:br>
            <a:r>
              <a:rPr lang="en-US" sz="3200" b="1" kern="0" dirty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 (3 </a:t>
            </a:r>
            <a:r>
              <a:rPr lang="en-US" sz="3200" b="1" kern="0" dirty="0" err="1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arcsec</a:t>
            </a:r>
            <a:r>
              <a:rPr lang="en-US" sz="3200" b="1" kern="0" dirty="0">
                <a:solidFill>
                  <a:srgbClr val="FFFF00"/>
                </a:solidFill>
                <a:latin typeface="+mj-lt"/>
                <a:ea typeface="ＭＳ Ｐゴシック" pitchFamily="-65" charset="-128"/>
                <a:cs typeface="ＭＳ Ｐゴシック" pitchFamily="-108" charset="-128"/>
              </a:rPr>
              <a:t>)</a:t>
            </a:r>
          </a:p>
        </p:txBody>
      </p:sp>
      <p:pic>
        <p:nvPicPr>
          <p:cNvPr id="11" name="Picture 19" descr="maxent_agb_3arcsec_val.gr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051050"/>
            <a:ext cx="3746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35016" y="6158468"/>
            <a:ext cx="15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AGB (Mg/ha)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ndsat_LAI_C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690" y="2827956"/>
            <a:ext cx="2398042" cy="40300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33" y="4524630"/>
            <a:ext cx="3395968" cy="20841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661" y="2865128"/>
            <a:ext cx="4023265" cy="16595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08055" y="287867"/>
            <a:ext cx="545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Higher Level Products from Landsat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1832" y="811087"/>
            <a:ext cx="7984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Leaf-Area Index (</a:t>
            </a:r>
            <a:r>
              <a:rPr lang="en-US" sz="2400" dirty="0" err="1" smtClean="0"/>
              <a:t>Nemani/Ganguly</a:t>
            </a:r>
            <a:r>
              <a:rPr lang="en-US" sz="2400" dirty="0" smtClean="0"/>
              <a:t>), WELD composite </a:t>
            </a:r>
            <a:r>
              <a:rPr lang="en-US" sz="2400" dirty="0" err="1" smtClean="0"/>
              <a:t>radiometry&amp;land</a:t>
            </a:r>
            <a:r>
              <a:rPr lang="en-US" sz="2400" dirty="0" smtClean="0"/>
              <a:t> cover (Roy/Hansen), </a:t>
            </a:r>
            <a:r>
              <a:rPr lang="en-US" sz="2400" dirty="0" err="1" smtClean="0"/>
              <a:t>Albedo</a:t>
            </a:r>
            <a:r>
              <a:rPr lang="en-US" sz="2400" dirty="0" smtClean="0"/>
              <a:t> (</a:t>
            </a:r>
            <a:r>
              <a:rPr lang="en-US" sz="2400" dirty="0" err="1" smtClean="0"/>
              <a:t>Masek/Shuai</a:t>
            </a:r>
            <a:r>
              <a:rPr lang="en-US" sz="2400" dirty="0" smtClean="0"/>
              <a:t>), fused MODIS/Landsat reflectance (</a:t>
            </a:r>
            <a:r>
              <a:rPr lang="en-US" sz="2400" dirty="0" err="1" smtClean="0"/>
              <a:t>Gao</a:t>
            </a:r>
            <a:r>
              <a:rPr lang="en-US" sz="2400" dirty="0" smtClean="0"/>
              <a:t>), </a:t>
            </a:r>
            <a:r>
              <a:rPr lang="en-US" sz="2400" dirty="0" err="1" smtClean="0"/>
              <a:t>Evapotranspiration</a:t>
            </a:r>
            <a:r>
              <a:rPr lang="en-US" sz="2400" dirty="0" smtClean="0"/>
              <a:t> (Anderson/Allen)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Generally use algorithms or data from MODIS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 smtClean="0"/>
              <a:t>Conclusions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Evolving</a:t>
            </a:r>
            <a:r>
              <a:rPr lang="es-ES_tradnl" dirty="0" smtClean="0"/>
              <a:t> </a:t>
            </a:r>
            <a:r>
              <a:rPr lang="es-ES_tradnl" dirty="0" err="1" smtClean="0"/>
              <a:t>science</a:t>
            </a:r>
            <a:r>
              <a:rPr lang="es-ES_tradnl" dirty="0" smtClean="0"/>
              <a:t> </a:t>
            </a:r>
            <a:r>
              <a:rPr lang="es-ES_tradnl" dirty="0" err="1" smtClean="0"/>
              <a:t>needs</a:t>
            </a:r>
            <a:r>
              <a:rPr lang="es-ES_tradnl" dirty="0" smtClean="0"/>
              <a:t> drive </a:t>
            </a:r>
            <a:r>
              <a:rPr lang="es-ES_tradnl" dirty="0" err="1" smtClean="0"/>
              <a:t>innovation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Land </a:t>
            </a:r>
            <a:r>
              <a:rPr lang="es-ES_tradnl" dirty="0" err="1" smtClean="0"/>
              <a:t>research</a:t>
            </a:r>
            <a:r>
              <a:rPr lang="es-ES_tradnl" smtClean="0"/>
              <a:t> community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increasingly</a:t>
            </a:r>
            <a:r>
              <a:rPr lang="es-ES_tradnl" dirty="0" smtClean="0"/>
              <a:t> </a:t>
            </a:r>
            <a:r>
              <a:rPr lang="es-ES_tradnl" dirty="0" err="1" smtClean="0"/>
              <a:t>entrepreneural</a:t>
            </a:r>
            <a:r>
              <a:rPr lang="es-ES_tradnl" dirty="0" smtClean="0"/>
              <a:t> in </a:t>
            </a:r>
            <a:r>
              <a:rPr lang="es-ES_tradnl" dirty="0" err="1" smtClean="0"/>
              <a:t>developing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</a:t>
            </a:r>
            <a:r>
              <a:rPr lang="es-ES_tradnl" dirty="0" err="1" smtClean="0"/>
              <a:t>applying</a:t>
            </a:r>
            <a:r>
              <a:rPr lang="es-ES_tradnl" dirty="0" smtClean="0"/>
              <a:t> data </a:t>
            </a:r>
            <a:r>
              <a:rPr lang="es-ES_tradnl" dirty="0" err="1" smtClean="0"/>
              <a:t>products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err="1" smtClean="0"/>
              <a:t>Continued</a:t>
            </a:r>
            <a:r>
              <a:rPr lang="es-ES_tradnl" dirty="0" smtClean="0"/>
              <a:t> </a:t>
            </a:r>
            <a:r>
              <a:rPr lang="es-ES_tradnl" dirty="0" err="1" smtClean="0"/>
              <a:t>importance</a:t>
            </a:r>
            <a:r>
              <a:rPr lang="es-ES_tradnl" dirty="0" smtClean="0"/>
              <a:t> </a:t>
            </a:r>
            <a:r>
              <a:rPr lang="es-ES_tradnl" dirty="0" err="1" smtClean="0"/>
              <a:t>of</a:t>
            </a:r>
            <a:r>
              <a:rPr lang="es-ES_tradnl" dirty="0" smtClean="0"/>
              <a:t> </a:t>
            </a:r>
            <a:r>
              <a:rPr lang="es-ES_tradnl" dirty="0" err="1" smtClean="0"/>
              <a:t>uncertainty</a:t>
            </a:r>
            <a:r>
              <a:rPr lang="es-ES_tradnl" dirty="0" smtClean="0"/>
              <a:t> </a:t>
            </a:r>
            <a:r>
              <a:rPr lang="es-ES_tradnl" dirty="0" err="1" smtClean="0"/>
              <a:t>and</a:t>
            </a:r>
            <a:r>
              <a:rPr lang="es-ES_tradnl" dirty="0" smtClean="0"/>
              <a:t> error </a:t>
            </a:r>
            <a:r>
              <a:rPr lang="es-ES_tradnl" dirty="0" err="1" smtClean="0"/>
              <a:t>analysis</a:t>
            </a:r>
            <a:endParaRPr lang="es-ES_trad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48864" y="558800"/>
            <a:ext cx="6711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Necessity is the mother of Invention</a:t>
            </a:r>
          </a:p>
          <a:p>
            <a:r>
              <a:rPr lang="en-US" dirty="0" smtClean="0"/>
              <a:t>								     - Plato, The Republic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06" y="2120937"/>
            <a:ext cx="5379394" cy="353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44700"/>
            <a:ext cx="7493000" cy="1993900"/>
          </a:xfrm>
        </p:spPr>
        <p:txBody>
          <a:bodyPr>
            <a:normAutofit fontScale="90000"/>
          </a:bodyPr>
          <a:lstStyle/>
          <a:p>
            <a:r>
              <a:rPr lang="es-ES_tradnl" b="1" dirty="0" smtClean="0"/>
              <a:t>1.  </a:t>
            </a:r>
            <a:r>
              <a:rPr lang="es-ES_tradnl" b="1" dirty="0" err="1" smtClean="0"/>
              <a:t>Innovative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Applications</a:t>
            </a:r>
            <a:r>
              <a:rPr lang="es-ES_tradnl" b="1" dirty="0" smtClean="0"/>
              <a:t> </a:t>
            </a:r>
            <a:r>
              <a:rPr lang="es-ES_tradnl" b="1" dirty="0" err="1" smtClean="0"/>
              <a:t>of</a:t>
            </a:r>
            <a:r>
              <a:rPr lang="es-ES_tradnl" b="1" dirty="0" smtClean="0"/>
              <a:t> </a:t>
            </a:r>
            <a:r>
              <a:rPr lang="es-ES_tradnl" b="1" dirty="0" err="1" smtClean="0"/>
              <a:t>Existing</a:t>
            </a:r>
            <a:r>
              <a:rPr lang="es-ES_tradnl" b="1" dirty="0" smtClean="0"/>
              <a:t> Data </a:t>
            </a:r>
            <a:r>
              <a:rPr lang="es-ES_tradnl" b="1" dirty="0" err="1" smtClean="0"/>
              <a:t>Products</a:t>
            </a:r>
            <a:r>
              <a:rPr lang="es-ES_tradnl" b="1" dirty="0" smtClean="0"/>
              <a:t/>
            </a:r>
            <a:br>
              <a:rPr lang="es-ES_tradnl" b="1" dirty="0" smtClean="0"/>
            </a:br>
            <a:r>
              <a:rPr lang="es-ES_tradnl" b="1" dirty="0" smtClean="0"/>
              <a:t/>
            </a:r>
            <a:br>
              <a:rPr lang="es-ES_tradnl" b="1" dirty="0" smtClean="0"/>
            </a:br>
            <a:endParaRPr lang="es-ES_tradnl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371600" y="4038600"/>
            <a:ext cx="695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i="1" dirty="0" err="1" smtClean="0"/>
              <a:t>Biodiversity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–</a:t>
            </a:r>
            <a:r>
              <a:rPr lang="es-ES_tradnl" sz="3200" i="1" dirty="0" smtClean="0"/>
              <a:t> how </a:t>
            </a:r>
            <a:r>
              <a:rPr lang="es-ES_tradnl" sz="3200" i="1" dirty="0" err="1" smtClean="0"/>
              <a:t>to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understand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species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richness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and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abundance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from</a:t>
            </a:r>
            <a:r>
              <a:rPr lang="es-ES_tradnl" sz="3200" i="1" dirty="0" smtClean="0"/>
              <a:t> </a:t>
            </a:r>
            <a:r>
              <a:rPr lang="es-ES_tradnl" sz="3200" i="1" dirty="0" err="1" smtClean="0"/>
              <a:t>space</a:t>
            </a:r>
            <a:r>
              <a:rPr lang="es-ES_tradnl" sz="3200" i="1" dirty="0" smtClean="0"/>
              <a:t>?</a:t>
            </a:r>
            <a:endParaRPr lang="es-ES_tradnl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atuxent_3d_CH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838200"/>
            <a:ext cx="71374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Waveform </a:t>
            </a:r>
            <a:r>
              <a:rPr lang="en-US" sz="2600" dirty="0" err="1">
                <a:solidFill>
                  <a:srgbClr val="FFFFFF"/>
                </a:solidFill>
              </a:rPr>
              <a:t>lidar</a:t>
            </a:r>
            <a:r>
              <a:rPr lang="en-US" sz="2600" dirty="0">
                <a:solidFill>
                  <a:srgbClr val="FFFFFF"/>
                </a:solidFill>
              </a:rPr>
              <a:t> used to map canopy structure &amp; habitat metrics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11200" y="5139262"/>
            <a:ext cx="236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solidFill>
                  <a:srgbClr val="FFFFFF"/>
                </a:solidFill>
              </a:rPr>
              <a:t>Lidar</a:t>
            </a:r>
            <a:r>
              <a:rPr lang="en-US" sz="2000" dirty="0">
                <a:solidFill>
                  <a:srgbClr val="FFFFFF"/>
                </a:solidFill>
              </a:rPr>
              <a:t> Canopy Height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Oblique View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826025" y="2188752"/>
            <a:ext cx="4339622" cy="4669248"/>
            <a:chOff x="4803968" y="1647365"/>
            <a:chExt cx="4341039" cy="4670030"/>
          </a:xfrm>
        </p:grpSpPr>
        <p:pic>
          <p:nvPicPr>
            <p:cNvPr id="8" name="Picture 5" descr="Fig_5b_DtreeMap_loRes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3815" y="1647365"/>
              <a:ext cx="3657657" cy="3626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803968" y="5393910"/>
              <a:ext cx="4341039" cy="923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Bird </a:t>
              </a:r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species </a:t>
              </a: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richness predicted from regression tree model using </a:t>
              </a:r>
              <a:r>
                <a:rPr lang="en-US" dirty="0" err="1" smtClean="0">
                  <a:solidFill>
                    <a:schemeClr val="bg1">
                      <a:lumMod val="95000"/>
                    </a:schemeClr>
                  </a:solidFill>
                </a:rPr>
                <a:t>lidar</a:t>
              </a:r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</a:rPr>
                <a:t> and optical RS metrics (</a:t>
              </a:r>
              <a:r>
                <a:rPr lang="en-US" i="1" dirty="0">
                  <a:solidFill>
                    <a:schemeClr val="bg1">
                      <a:lumMod val="95000"/>
                    </a:schemeClr>
                  </a:solidFill>
                </a:rPr>
                <a:t>Goetz et al. 2007</a:t>
              </a:r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0" name="Rectangle 5"/>
          <p:cNvSpPr>
            <a:spLocks/>
          </p:cNvSpPr>
          <p:nvPr/>
        </p:nvSpPr>
        <p:spPr bwMode="auto">
          <a:xfrm>
            <a:off x="2037443" y="838200"/>
            <a:ext cx="55771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err="1">
                <a:solidFill>
                  <a:srgbClr val="FFFFFF"/>
                </a:solidFill>
              </a:rPr>
              <a:t>Patuxtent</a:t>
            </a:r>
            <a:r>
              <a:rPr lang="en-US" sz="2000" dirty="0">
                <a:solidFill>
                  <a:srgbClr val="FFFFFF"/>
                </a:solidFill>
              </a:rPr>
              <a:t> Wildlife Reserve, </a:t>
            </a:r>
            <a:r>
              <a:rPr lang="en-US" sz="2000" dirty="0" smtClean="0">
                <a:solidFill>
                  <a:srgbClr val="FFFFFF"/>
                </a:solidFill>
              </a:rPr>
              <a:t>USA (Goetz et al, 2007)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3916623"/>
            <a:ext cx="3200400" cy="204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889125"/>
            <a:ext cx="31496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0275" y="1968500"/>
            <a:ext cx="1000125" cy="5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916623"/>
            <a:ext cx="3219171" cy="208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916623"/>
            <a:ext cx="3161294" cy="21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682750" y="5715001"/>
            <a:ext cx="7750175" cy="1004500"/>
            <a:chOff x="997854" y="5819942"/>
            <a:chExt cx="7750610" cy="1004700"/>
          </a:xfrm>
        </p:grpSpPr>
        <p:sp>
          <p:nvSpPr>
            <p:cNvPr id="10" name="Rectangle 9"/>
            <p:cNvSpPr/>
            <p:nvPr/>
          </p:nvSpPr>
          <p:spPr>
            <a:xfrm>
              <a:off x="6803667" y="5913236"/>
              <a:ext cx="1584414" cy="792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54" y="5949279"/>
              <a:ext cx="7750610" cy="87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1297909" y="5819942"/>
              <a:ext cx="59423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latin typeface="Calibri" pitchFamily="34" charset="0"/>
                </a:rPr>
                <a:t>-20% </a:t>
              </a:r>
              <a:r>
                <a:rPr lang="en-US" dirty="0" smtClean="0">
                  <a:latin typeface="Calibri" pitchFamily="34" charset="0"/>
                </a:rPr>
                <a:t>-</a:t>
              </a:r>
              <a:r>
                <a:rPr lang="en-US" dirty="0">
                  <a:latin typeface="Calibri" pitchFamily="34" charset="0"/>
                </a:rPr>
                <a:t>15% </a:t>
              </a:r>
              <a:r>
                <a:rPr lang="en-US" dirty="0" smtClean="0">
                  <a:latin typeface="Calibri" pitchFamily="34" charset="0"/>
                </a:rPr>
                <a:t>-</a:t>
              </a:r>
              <a:r>
                <a:rPr lang="en-US" dirty="0">
                  <a:latin typeface="Calibri" pitchFamily="34" charset="0"/>
                </a:rPr>
                <a:t>10%  -5% </a:t>
              </a:r>
              <a:r>
                <a:rPr lang="en-US" dirty="0" smtClean="0">
                  <a:latin typeface="Calibri" pitchFamily="34" charset="0"/>
                </a:rPr>
                <a:t> -</a:t>
              </a:r>
              <a:r>
                <a:rPr lang="en-US" dirty="0">
                  <a:latin typeface="Calibri" pitchFamily="34" charset="0"/>
                </a:rPr>
                <a:t>2%  </a:t>
              </a:r>
              <a:r>
                <a:rPr lang="en-US" dirty="0" smtClean="0">
                  <a:latin typeface="Calibri" pitchFamily="34" charset="0"/>
                </a:rPr>
                <a:t> +</a:t>
              </a:r>
              <a:r>
                <a:rPr lang="en-US" dirty="0">
                  <a:latin typeface="Calibri" pitchFamily="34" charset="0"/>
                </a:rPr>
                <a:t>2%  </a:t>
              </a:r>
              <a:r>
                <a:rPr lang="en-US" dirty="0" smtClean="0">
                  <a:latin typeface="Calibri" pitchFamily="34" charset="0"/>
                </a:rPr>
                <a:t> +</a:t>
              </a:r>
              <a:r>
                <a:rPr lang="en-US" dirty="0">
                  <a:latin typeface="Calibri" pitchFamily="34" charset="0"/>
                </a:rPr>
                <a:t>5% </a:t>
              </a:r>
              <a:r>
                <a:rPr lang="en-US" dirty="0" smtClean="0">
                  <a:latin typeface="Calibri" pitchFamily="34" charset="0"/>
                </a:rPr>
                <a:t> </a:t>
              </a:r>
              <a:r>
                <a:rPr lang="en-US" dirty="0">
                  <a:latin typeface="Calibri" pitchFamily="34" charset="0"/>
                </a:rPr>
                <a:t>+10% </a:t>
              </a:r>
              <a:r>
                <a:rPr lang="en-US" dirty="0" smtClean="0">
                  <a:latin typeface="Calibri" pitchFamily="34" charset="0"/>
                </a:rPr>
                <a:t>+</a:t>
              </a:r>
              <a:r>
                <a:rPr lang="en-US" dirty="0">
                  <a:latin typeface="Calibri" pitchFamily="34" charset="0"/>
                </a:rPr>
                <a:t>15</a:t>
              </a:r>
              <a:r>
                <a:rPr lang="en-US" dirty="0" smtClean="0">
                  <a:latin typeface="Calibri" pitchFamily="34" charset="0"/>
                </a:rPr>
                <a:t>% +</a:t>
              </a:r>
              <a:r>
                <a:rPr lang="en-US" dirty="0">
                  <a:latin typeface="Calibri" pitchFamily="34" charset="0"/>
                </a:rPr>
                <a:t>20%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524820" y="5884954"/>
            <a:ext cx="1435030" cy="719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00275" y="1752600"/>
            <a:ext cx="12287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889125"/>
            <a:ext cx="32083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767513" y="3810000"/>
            <a:ext cx="2192337" cy="369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Neotropical migrants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08920" y="3810000"/>
            <a:ext cx="2168525" cy="369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Permanent residents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3525157" y="3810000"/>
            <a:ext cx="2438400" cy="369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Short distance migrants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28600" y="6057836"/>
            <a:ext cx="1601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dirty="0">
                <a:latin typeface="Calibri" pitchFamily="34" charset="0"/>
              </a:rPr>
              <a:t>Significant</a:t>
            </a:r>
          </a:p>
          <a:p>
            <a:pPr algn="r" eaLnBrk="1" hangingPunct="1"/>
            <a:r>
              <a:rPr lang="en-US" dirty="0">
                <a:latin typeface="Calibri" pitchFamily="34" charset="0"/>
              </a:rPr>
              <a:t>Non-significant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7095" y="241495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latin typeface="+mj-lt"/>
                <a:ea typeface="+mj-ea"/>
                <a:cs typeface="+mj-cs"/>
              </a:rPr>
              <a:t>Change in </a:t>
            </a:r>
            <a:r>
              <a:rPr lang="en-US" sz="2400" b="1" dirty="0" smtClean="0">
                <a:latin typeface="+mj-lt"/>
                <a:ea typeface="+mj-ea"/>
                <a:cs typeface="+mj-cs"/>
              </a:rPr>
              <a:t>bird community </a:t>
            </a:r>
            <a:r>
              <a:rPr lang="en-US" sz="2400" b="1" dirty="0">
                <a:latin typeface="+mj-lt"/>
                <a:ea typeface="+mj-ea"/>
                <a:cs typeface="+mj-cs"/>
              </a:rPr>
              <a:t>abundance in response to 100 </a:t>
            </a:r>
            <a:r>
              <a:rPr lang="en-US" sz="2400" b="1" dirty="0" smtClean="0">
                <a:latin typeface="+mj-lt"/>
                <a:ea typeface="+mj-ea"/>
                <a:cs typeface="+mj-cs"/>
              </a:rPr>
              <a:t>year </a:t>
            </a:r>
            <a:r>
              <a:rPr lang="en-US" sz="2400" b="1" i="1" dirty="0" smtClean="0">
                <a:latin typeface="+mj-lt"/>
                <a:ea typeface="+mj-ea"/>
                <a:cs typeface="+mj-cs"/>
              </a:rPr>
              <a:t>“</a:t>
            </a:r>
            <a:r>
              <a:rPr lang="en-US" sz="2400" b="1" i="1" dirty="0" err="1">
                <a:latin typeface="+mj-lt"/>
                <a:ea typeface="+mj-ea"/>
                <a:cs typeface="+mj-cs"/>
              </a:rPr>
              <a:t>droughtwave</a:t>
            </a:r>
            <a:r>
              <a:rPr lang="en-US" sz="2400" b="1" i="1" dirty="0" smtClean="0">
                <a:latin typeface="+mj-lt"/>
                <a:ea typeface="+mj-ea"/>
                <a:cs typeface="+mj-cs"/>
              </a:rPr>
              <a:t>” (drought + </a:t>
            </a:r>
            <a:r>
              <a:rPr lang="en-US" sz="2400" b="1" i="1" dirty="0" err="1" smtClean="0">
                <a:latin typeface="+mj-lt"/>
                <a:ea typeface="+mj-ea"/>
                <a:cs typeface="+mj-cs"/>
              </a:rPr>
              <a:t>heatwave</a:t>
            </a:r>
            <a:r>
              <a:rPr lang="en-US" sz="2400" b="1" i="1" dirty="0" smtClean="0">
                <a:latin typeface="+mj-lt"/>
                <a:ea typeface="+mj-ea"/>
                <a:cs typeface="+mj-cs"/>
              </a:rPr>
              <a:t>)</a:t>
            </a:r>
            <a:endParaRPr lang="en-US" sz="2400" dirty="0" smtClean="0"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dirty="0" smtClean="0"/>
              <a:t>Models combined MODIS Land Surface Temp. exceedances &amp; standardized precipitation index (Albright/Pigeon, U. Wisconsin)		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5468143" y="1752600"/>
            <a:ext cx="2395538" cy="3698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Ground nesting species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1996812" y="1752600"/>
            <a:ext cx="1432187" cy="369332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All land </a:t>
            </a:r>
            <a:r>
              <a:rPr lang="en-US" b="1" dirty="0" smtClean="0">
                <a:latin typeface="Calibri" pitchFamily="34" charset="0"/>
              </a:rPr>
              <a:t>birds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84795" y="6084259"/>
            <a:ext cx="155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Albright et al. 2010, Global Change Biology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08277"/>
            <a:ext cx="5908675" cy="838200"/>
          </a:xfrm>
          <a:effec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Biodiversity &amp; Human Health:  Rift </a:t>
            </a:r>
            <a:r>
              <a:rPr lang="en-US" sz="3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Valley Fever Biology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15363" name="Picture 5" descr="mosquitoe_evolution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57314"/>
            <a:ext cx="7772400" cy="514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775076"/>
            <a:ext cx="1676400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nasa_hotbut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6096000"/>
            <a:ext cx="762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6019800" y="2286000"/>
            <a:ext cx="25908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/>
              <a:t>Amplification vectors</a:t>
            </a:r>
            <a:endParaRPr lang="en-US" sz="2400" dirty="0"/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1676400" y="1828800"/>
            <a:ext cx="28956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/>
              <a:t>Initial vectors</a:t>
            </a:r>
            <a:endParaRPr lang="en-US" sz="2400" dirty="0"/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7315200" y="3352800"/>
            <a:ext cx="457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7239000" y="3352800"/>
            <a:ext cx="533400" cy="15240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Line 13"/>
          <p:cNvSpPr>
            <a:spLocks noChangeShapeType="1"/>
          </p:cNvSpPr>
          <p:nvPr/>
        </p:nvSpPr>
        <p:spPr bwMode="auto">
          <a:xfrm flipH="1">
            <a:off x="2971800" y="2362200"/>
            <a:ext cx="381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Line 14"/>
          <p:cNvSpPr>
            <a:spLocks noChangeShapeType="1"/>
          </p:cNvSpPr>
          <p:nvPr/>
        </p:nvSpPr>
        <p:spPr bwMode="auto">
          <a:xfrm>
            <a:off x="3352800" y="2362200"/>
            <a:ext cx="228600" cy="60960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 type="none" w="sm" len="sm"/>
            <a:tailEnd type="triangl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399"/>
            <a:ext cx="8818666" cy="67047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Operational Rift Valley Fever Risk Mapping</a:t>
            </a:r>
          </a:p>
        </p:txBody>
      </p:sp>
      <p:pic>
        <p:nvPicPr>
          <p:cNvPr id="16387" name="Picture 3" descr="rvf_risk_dec97-feb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920" y="1357313"/>
            <a:ext cx="5082544" cy="508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6019800"/>
            <a:ext cx="9144000" cy="838200"/>
            <a:chOff x="0" y="6019800"/>
            <a:chExt cx="9144000" cy="838200"/>
          </a:xfrm>
        </p:grpSpPr>
        <p:grpSp>
          <p:nvGrpSpPr>
            <p:cNvPr id="3" name="Group 77"/>
            <p:cNvGrpSpPr>
              <a:grpSpLocks/>
            </p:cNvGrpSpPr>
            <p:nvPr/>
          </p:nvGrpSpPr>
          <p:grpSpPr bwMode="auto">
            <a:xfrm>
              <a:off x="4038600" y="6116638"/>
              <a:ext cx="5105400" cy="741362"/>
              <a:chOff x="2544" y="3853"/>
              <a:chExt cx="3216" cy="467"/>
            </a:xfrm>
          </p:grpSpPr>
          <p:pic>
            <p:nvPicPr>
              <p:cNvPr id="16392" name="Picture 73" descr="nasa_logo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4" y="3853"/>
                <a:ext cx="57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393" name="Picture 74" descr="USDA_ARS_CMAVE_Logo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71" y="3984"/>
                <a:ext cx="188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6391" name="Picture 14" descr="AFHSC_logo_transparen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0198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0" descr="P91315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057" y="1698550"/>
            <a:ext cx="2718568" cy="203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354698" y="4205210"/>
            <a:ext cx="4083424" cy="2214152"/>
            <a:chOff x="685800" y="914400"/>
            <a:chExt cx="8284825" cy="4492276"/>
          </a:xfrm>
        </p:grpSpPr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1219200" y="3429000"/>
              <a:ext cx="2133601" cy="562001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Arial Narrow" charset="0"/>
                </a:rPr>
                <a:t>USAMRU-K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5029200" y="3429000"/>
              <a:ext cx="1143000" cy="562001"/>
            </a:xfrm>
            <a:prstGeom prst="rect">
              <a:avLst/>
            </a:prstGeom>
            <a:noFill/>
            <a:ln w="28575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Arial Narrow" charset="0"/>
                </a:rPr>
                <a:t>FAO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248400" y="3429000"/>
              <a:ext cx="2133601" cy="562001"/>
            </a:xfrm>
            <a:prstGeom prst="rect">
              <a:avLst/>
            </a:prstGeom>
            <a:noFill/>
            <a:ln w="28575">
              <a:solidFill>
                <a:srgbClr val="CCFF33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Arial Narrow" charset="0"/>
                </a:rPr>
                <a:t>NAMRU3</a:t>
              </a: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4191000" y="1447800"/>
              <a:ext cx="0" cy="45720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flipH="1">
              <a:off x="2362200" y="2514600"/>
              <a:ext cx="1828800" cy="83820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>
              <a:off x="4191000" y="2514600"/>
              <a:ext cx="0" cy="83820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4191000" y="2514600"/>
              <a:ext cx="1066800" cy="83820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4191000" y="2514600"/>
              <a:ext cx="2438400" cy="838200"/>
            </a:xfrm>
            <a:prstGeom prst="line">
              <a:avLst/>
            </a:prstGeom>
            <a:noFill/>
            <a:ln w="349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19" name="Text Box 25"/>
            <p:cNvSpPr txBox="1">
              <a:spLocks noChangeArrowheads="1"/>
            </p:cNvSpPr>
            <p:nvPr/>
          </p:nvSpPr>
          <p:spPr bwMode="auto">
            <a:xfrm>
              <a:off x="685800" y="4844675"/>
              <a:ext cx="7772400" cy="562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1524000" y="4191001"/>
              <a:ext cx="1657351" cy="93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Arial Narrow" charset="0"/>
                </a:rPr>
                <a:t>KEMRI-KENYA</a:t>
              </a:r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3505201" y="4191001"/>
              <a:ext cx="2640012" cy="93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latin typeface="Arial Narrow" charset="0"/>
                </a:rPr>
                <a:t>REGIONS</a:t>
              </a:r>
              <a:r>
                <a:rPr lang="en-US" sz="1200" b="1">
                  <a:solidFill>
                    <a:schemeClr val="bg1"/>
                  </a:solidFill>
                  <a:latin typeface="Arial Narrow" charset="0"/>
                </a:rPr>
                <a:t> </a:t>
              </a:r>
              <a:r>
                <a:rPr lang="en-US" sz="1200" b="1">
                  <a:latin typeface="Arial Narrow" charset="0"/>
                </a:rPr>
                <a:t>&amp; COUNTRIES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6400800" y="4191001"/>
              <a:ext cx="1597026" cy="93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  <a:latin typeface="Arial Narrow" charset="0"/>
                </a:rPr>
                <a:t>MIDDLE EAST</a:t>
              </a: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5257800" y="1552600"/>
              <a:ext cx="3712825" cy="961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latin typeface="Arial Narrow" charset="0"/>
                  <a:ea typeface="Times New Roman" charset="0"/>
                  <a:cs typeface="Times New Roman" charset="0"/>
                </a:rPr>
                <a:t>http://</a:t>
              </a:r>
              <a:r>
                <a:rPr lang="en-US" sz="1200" b="1" dirty="0" err="1">
                  <a:latin typeface="Arial Narrow" charset="0"/>
                  <a:ea typeface="Times New Roman" charset="0"/>
                  <a:cs typeface="Times New Roman" charset="0"/>
                </a:rPr>
                <a:t>www.geis.ha.osd.mil/RVFWeb/index.htm</a:t>
              </a:r>
              <a:r>
                <a:rPr lang="en-US" sz="1200" dirty="0"/>
                <a:t> 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3124199" y="914400"/>
              <a:ext cx="2286001" cy="562001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latin typeface="Arial Narrow" charset="0"/>
                </a:rPr>
                <a:t>NASA/GSFC</a:t>
              </a: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3200400" y="1905002"/>
              <a:ext cx="2209800" cy="5620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Arial Narrow" charset="0"/>
                </a:rPr>
                <a:t>GEIS-Hub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3581400" y="3429000"/>
              <a:ext cx="1219200" cy="562001"/>
            </a:xfrm>
            <a:prstGeom prst="rect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Arial Narrow" charset="0"/>
                </a:rPr>
                <a:t>WHO</a:t>
              </a:r>
            </a:p>
          </p:txBody>
        </p:sp>
      </p:grp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838200" y="3736159"/>
            <a:ext cx="2543649" cy="46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/>
              <a:t>Information Dissemination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580" y="1410696"/>
            <a:ext cx="4521199" cy="5189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901" y="249535"/>
            <a:ext cx="754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First Global Maps of Vegetation </a:t>
            </a:r>
            <a:r>
              <a:rPr lang="es-ES_tradnl" sz="2800" b="1" dirty="0" err="1" smtClean="0"/>
              <a:t>Fluorescence</a:t>
            </a:r>
            <a:r>
              <a:rPr lang="es-ES_tradnl" sz="2400" b="1" dirty="0" smtClean="0"/>
              <a:t> </a:t>
            </a:r>
          </a:p>
          <a:p>
            <a:r>
              <a:rPr lang="en-US" sz="2400" b="1" dirty="0" smtClean="0"/>
              <a:t>(Joiner et al., </a:t>
            </a:r>
            <a:r>
              <a:rPr lang="en-US" sz="2400" b="1" dirty="0" err="1" smtClean="0"/>
              <a:t>Biogeosciences</a:t>
            </a:r>
            <a:r>
              <a:rPr lang="en-US" sz="2400" b="1" dirty="0" smtClean="0"/>
              <a:t> 2011)</a:t>
            </a:r>
            <a:endParaRPr lang="en-US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9" y="3454400"/>
            <a:ext cx="3882387" cy="31458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50901" y="1689100"/>
            <a:ext cx="3882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/>
              <a:t>Mapped</a:t>
            </a:r>
            <a:r>
              <a:rPr lang="es-ES_tradnl" sz="2000" dirty="0" smtClean="0"/>
              <a:t> global </a:t>
            </a:r>
            <a:r>
              <a:rPr lang="es-ES_tradnl" sz="2000" dirty="0" err="1" smtClean="0"/>
              <a:t>fluoresence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from</a:t>
            </a:r>
            <a:r>
              <a:rPr lang="es-ES_tradnl" sz="2000" dirty="0" smtClean="0"/>
              <a:t> GOSAT data by </a:t>
            </a:r>
            <a:r>
              <a:rPr lang="es-ES_tradnl" sz="2000" dirty="0" err="1" smtClean="0"/>
              <a:t>measuring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satellite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signal</a:t>
            </a:r>
            <a:r>
              <a:rPr lang="es-ES_tradnl" sz="2000" dirty="0" smtClean="0"/>
              <a:t> in 770 </a:t>
            </a:r>
            <a:r>
              <a:rPr lang="es-ES_tradnl" sz="2000" dirty="0" err="1" smtClean="0"/>
              <a:t>nm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Fraunhofer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line</a:t>
            </a:r>
            <a:endParaRPr lang="es-ES_tradn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863" y="7278"/>
            <a:ext cx="8633770" cy="1143000"/>
          </a:xfrm>
        </p:spPr>
        <p:txBody>
          <a:bodyPr>
            <a:noAutofit/>
          </a:bodyPr>
          <a:lstStyle/>
          <a:p>
            <a:r>
              <a:rPr lang="en-US" sz="2500" dirty="0" err="1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ICESat</a:t>
            </a:r>
            <a:r>
              <a:rPr lang="en-US" sz="2500" dirty="0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 Evaluation of the Apparent Amazon Green-Up</a:t>
            </a:r>
            <a:endParaRPr lang="en-US" sz="2500" dirty="0">
              <a:solidFill>
                <a:schemeClr val="bg1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pic>
        <p:nvPicPr>
          <p:cNvPr id="5" name="Picture 5" descr="IceSat_Oct_Jun_comparision_oct_2.png"/>
          <p:cNvPicPr>
            <a:picLocks noChangeAspect="1"/>
          </p:cNvPicPr>
          <p:nvPr/>
        </p:nvPicPr>
        <p:blipFill>
          <a:blip r:embed="rId2"/>
          <a:srcRect l="83387" t="48460" r="615" b="4958"/>
          <a:stretch>
            <a:fillRect/>
          </a:stretch>
        </p:blipFill>
        <p:spPr>
          <a:xfrm>
            <a:off x="5686923" y="3147846"/>
            <a:ext cx="2727462" cy="2679192"/>
          </a:xfrm>
          <a:prstGeom prst="rect">
            <a:avLst/>
          </a:prstGeom>
        </p:spPr>
      </p:pic>
      <p:pic>
        <p:nvPicPr>
          <p:cNvPr id="6" name="Picture 4" descr="IceSat_Oct_Jun_comparision_oct_2.png"/>
          <p:cNvPicPr>
            <a:picLocks noChangeAspect="1"/>
          </p:cNvPicPr>
          <p:nvPr/>
        </p:nvPicPr>
        <p:blipFill>
          <a:blip r:embed="rId2"/>
          <a:srcRect l="51023" t="1838" r="16384" b="51055"/>
          <a:stretch>
            <a:fillRect/>
          </a:stretch>
        </p:blipFill>
        <p:spPr>
          <a:xfrm>
            <a:off x="296334" y="3272227"/>
            <a:ext cx="5486400" cy="2675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18" y="912140"/>
            <a:ext cx="88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D. Morton, J. </a:t>
            </a:r>
            <a:r>
              <a:rPr lang="en-US" dirty="0" err="1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Nagol</a:t>
            </a:r>
            <a:r>
              <a:rPr lang="en-US" dirty="0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, C. </a:t>
            </a:r>
            <a:r>
              <a:rPr lang="en-US" dirty="0" err="1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Carabajal</a:t>
            </a:r>
            <a:r>
              <a:rPr lang="en-US" dirty="0" smtClean="0">
                <a:solidFill>
                  <a:schemeClr val="bg1"/>
                </a:solidFill>
                <a:latin typeface="Hiragino Sans GB W3"/>
                <a:ea typeface="Hiragino Sans GB W3"/>
                <a:cs typeface="Hiragino Sans GB W3"/>
              </a:rPr>
              <a:t>, D. Harding, J. Rosette, B. Cook, M. Palace</a:t>
            </a:r>
            <a:endParaRPr lang="en-US" dirty="0">
              <a:solidFill>
                <a:schemeClr val="bg1"/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6231" y="1593176"/>
            <a:ext cx="7946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 GLAS is a radiometer: providing apparent reflectance and height of energy returns (Waveform </a:t>
            </a:r>
            <a:r>
              <a:rPr lang="en-US" dirty="0" err="1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Centroid</a:t>
            </a:r>
            <a:r>
              <a:rPr lang="en-US" dirty="0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 Relative Height: WCRH)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 No indication of seasonal change in canopy parameters based on </a:t>
            </a:r>
            <a:r>
              <a:rPr lang="en-US" dirty="0" err="1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ICESat</a:t>
            </a:r>
            <a:r>
              <a:rPr lang="en-US" dirty="0" smtClean="0">
                <a:solidFill>
                  <a:srgbClr val="FFFFFF"/>
                </a:solidFill>
                <a:latin typeface="Hiragino Sans GB W3"/>
                <a:ea typeface="Hiragino Sans GB W3"/>
                <a:cs typeface="Hiragino Sans GB W3"/>
              </a:rPr>
              <a:t>, an active, nadir-looking instrument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6334" y="6004913"/>
            <a:ext cx="6178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37,319 Paired ICESAT shots from June (3c, 3f) &amp; October (3a, 3i)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screened using MODIS AOD &lt;0.1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63053" y="2994526"/>
            <a:ext cx="77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WCRH</a:t>
            </a:r>
            <a:endParaRPr lang="en-US" dirty="0"/>
          </a:p>
        </p:txBody>
      </p:sp>
      <p:sp>
        <p:nvSpPr>
          <p:cNvPr id="11" name="Rectangle 14"/>
          <p:cNvSpPr/>
          <p:nvPr/>
        </p:nvSpPr>
        <p:spPr>
          <a:xfrm>
            <a:off x="296334" y="5813670"/>
            <a:ext cx="8118051" cy="1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7817" y="6488668"/>
            <a:ext cx="315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Morton et al., unpublished data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334" y="3007888"/>
            <a:ext cx="8118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		   WCRH				Apparent Reflectance          Geographic Distribution</a:t>
            </a:r>
            <a:endParaRPr lang="en-US" dirty="0"/>
          </a:p>
        </p:txBody>
      </p:sp>
      <p:sp>
        <p:nvSpPr>
          <p:cNvPr id="14" name="TextBox 15"/>
          <p:cNvSpPr txBox="1"/>
          <p:nvPr/>
        </p:nvSpPr>
        <p:spPr>
          <a:xfrm>
            <a:off x="7040107" y="5743303"/>
            <a:ext cx="392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Hiragino Sans GB W3"/>
                <a:ea typeface="Hiragino Sans GB W3"/>
                <a:cs typeface="Hiragino Sans GB W3"/>
              </a:rPr>
              <a:t>lon</a:t>
            </a:r>
            <a:endParaRPr lang="en-US" sz="1100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15" name="TextBox 16"/>
          <p:cNvSpPr txBox="1"/>
          <p:nvPr/>
        </p:nvSpPr>
        <p:spPr>
          <a:xfrm rot="16200000">
            <a:off x="5674911" y="4395948"/>
            <a:ext cx="36420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Hiragino Sans GB W3"/>
                <a:ea typeface="Hiragino Sans GB W3"/>
                <a:cs typeface="Hiragino Sans GB W3"/>
              </a:rPr>
              <a:t>lat</a:t>
            </a:r>
            <a:endParaRPr lang="en-US" sz="1100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7259" y="5743303"/>
            <a:ext cx="3927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Hiragino Sans GB W3"/>
                <a:ea typeface="Hiragino Sans GB W3"/>
                <a:cs typeface="Hiragino Sans GB W3"/>
              </a:rPr>
              <a:t>lon</a:t>
            </a:r>
            <a:endParaRPr lang="en-US" sz="1100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3698000" y="5743303"/>
            <a:ext cx="1992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Hiragino Sans GB W3"/>
                <a:ea typeface="Hiragino Sans GB W3"/>
                <a:cs typeface="Hiragino Sans GB W3"/>
              </a:rPr>
              <a:t>Apparent Reflectance (%)</a:t>
            </a:r>
            <a:endParaRPr lang="en-US" sz="1100" dirty="0"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18" name="TextBox 19"/>
          <p:cNvSpPr txBox="1"/>
          <p:nvPr/>
        </p:nvSpPr>
        <p:spPr>
          <a:xfrm>
            <a:off x="1552828" y="5743303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Hiragino Sans GB W3"/>
                <a:ea typeface="Hiragino Sans GB W3"/>
                <a:cs typeface="Hiragino Sans GB W3"/>
              </a:rPr>
              <a:t>WCRH</a:t>
            </a:r>
            <a:endParaRPr lang="en-US" sz="1100" dirty="0">
              <a:latin typeface="Hiragino Sans GB W3"/>
              <a:ea typeface="Hiragino Sans GB W3"/>
              <a:cs typeface="Hiragino Sans GB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661</Words>
  <Application>Microsoft Macintosh PowerPoint</Application>
  <PresentationFormat>Presentación en pantalla (4:3)</PresentationFormat>
  <Paragraphs>94</Paragraphs>
  <Slides>16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Office Theme</vt:lpstr>
      <vt:lpstr>Diapositiva 1</vt:lpstr>
      <vt:lpstr>Diapositiva 2</vt:lpstr>
      <vt:lpstr>1.  Innovative Applications of Existing Data Products  </vt:lpstr>
      <vt:lpstr>Diapositiva 4</vt:lpstr>
      <vt:lpstr>Diapositiva 5</vt:lpstr>
      <vt:lpstr>Biodiversity &amp; Human Health:  Rift Valley Fever Biology</vt:lpstr>
      <vt:lpstr>Operational Rift Valley Fever Risk Mapping</vt:lpstr>
      <vt:lpstr>Diapositiva 8</vt:lpstr>
      <vt:lpstr>ICESat Evaluation of the Apparent Amazon Green-Up</vt:lpstr>
      <vt:lpstr>2.  Data Fusion</vt:lpstr>
      <vt:lpstr>Diapositiva 11</vt:lpstr>
      <vt:lpstr>Diapositiva 12</vt:lpstr>
      <vt:lpstr>Biomass Mapping for California (Saatchi, JPL)</vt:lpstr>
      <vt:lpstr>Diapositiva 14</vt:lpstr>
      <vt:lpstr>Diapositiva 15</vt:lpstr>
      <vt:lpstr>Conclusions</vt:lpstr>
    </vt:vector>
  </TitlesOfParts>
  <Company>NASA Code 614.4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Masek</dc:creator>
  <cp:lastModifiedBy>Jeff Masek</cp:lastModifiedBy>
  <cp:revision>54</cp:revision>
  <dcterms:created xsi:type="dcterms:W3CDTF">2011-10-04T14:39:11Z</dcterms:created>
  <dcterms:modified xsi:type="dcterms:W3CDTF">2011-10-04T14:46:42Z</dcterms:modified>
</cp:coreProperties>
</file>