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embeddings/oleObject6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67" r:id="rId4"/>
    <p:sldId id="273" r:id="rId5"/>
    <p:sldId id="274" r:id="rId6"/>
    <p:sldId id="258" r:id="rId7"/>
    <p:sldId id="261" r:id="rId8"/>
    <p:sldId id="277" r:id="rId9"/>
    <p:sldId id="268" r:id="rId10"/>
    <p:sldId id="269" r:id="rId11"/>
    <p:sldId id="278" r:id="rId12"/>
    <p:sldId id="271" r:id="rId13"/>
    <p:sldId id="272" r:id="rId14"/>
    <p:sldId id="276" r:id="rId15"/>
    <p:sldId id="260" r:id="rId16"/>
    <p:sldId id="280" r:id="rId17"/>
    <p:sldId id="266" r:id="rId18"/>
    <p:sldId id="275" r:id="rId19"/>
    <p:sldId id="259" r:id="rId20"/>
    <p:sldId id="262" r:id="rId21"/>
    <p:sldId id="263" r:id="rId22"/>
    <p:sldId id="264" r:id="rId23"/>
    <p:sldId id="265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69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mcclain:Documents:International%20missions:IOCCG%20level-1%20requirements:Ocean%20Color%20Sensors_Number%20of%20Ba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stacked"/>
        <c:ser>
          <c:idx val="0"/>
          <c:order val="0"/>
          <c:tx>
            <c:v>Bio-optical</c:v>
          </c:tx>
          <c:cat>
            <c:strRef>
              <c:f>Sheet1!$A$3:$A$13</c:f>
              <c:strCache>
                <c:ptCount val="11"/>
                <c:pt idx="0">
                  <c:v>CZCS</c:v>
                </c:pt>
                <c:pt idx="1">
                  <c:v>POLDER</c:v>
                </c:pt>
                <c:pt idx="2">
                  <c:v>OCTS</c:v>
                </c:pt>
                <c:pt idx="3">
                  <c:v>SeaWiFS</c:v>
                </c:pt>
                <c:pt idx="4">
                  <c:v>MODIS</c:v>
                </c:pt>
                <c:pt idx="5">
                  <c:v>MERIS</c:v>
                </c:pt>
                <c:pt idx="6">
                  <c:v>GLI</c:v>
                </c:pt>
                <c:pt idx="7">
                  <c:v>VIIRS</c:v>
                </c:pt>
                <c:pt idx="8">
                  <c:v>SGLI</c:v>
                </c:pt>
                <c:pt idx="9">
                  <c:v>OLCI</c:v>
                </c:pt>
                <c:pt idx="10">
                  <c:v>OES</c:v>
                </c:pt>
              </c:strCache>
            </c:str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6.0</c:v>
                </c:pt>
                <c:pt idx="3">
                  <c:v>6.0</c:v>
                </c:pt>
                <c:pt idx="4">
                  <c:v>7.0</c:v>
                </c:pt>
                <c:pt idx="5">
                  <c:v>9.0</c:v>
                </c:pt>
                <c:pt idx="6">
                  <c:v>13.0</c:v>
                </c:pt>
                <c:pt idx="7">
                  <c:v>5.0</c:v>
                </c:pt>
                <c:pt idx="8">
                  <c:v>6.0</c:v>
                </c:pt>
                <c:pt idx="9">
                  <c:v>11.0</c:v>
                </c:pt>
                <c:pt idx="10">
                  <c:v>18.0</c:v>
                </c:pt>
              </c:numCache>
            </c:numRef>
          </c:val>
        </c:ser>
        <c:ser>
          <c:idx val="1"/>
          <c:order val="1"/>
          <c:tx>
            <c:v>Atmos. Corr.</c:v>
          </c:tx>
          <c:cat>
            <c:strRef>
              <c:f>Sheet1!$A$3:$A$13</c:f>
              <c:strCache>
                <c:ptCount val="11"/>
                <c:pt idx="0">
                  <c:v>CZCS</c:v>
                </c:pt>
                <c:pt idx="1">
                  <c:v>POLDER</c:v>
                </c:pt>
                <c:pt idx="2">
                  <c:v>OCTS</c:v>
                </c:pt>
                <c:pt idx="3">
                  <c:v>SeaWiFS</c:v>
                </c:pt>
                <c:pt idx="4">
                  <c:v>MODIS</c:v>
                </c:pt>
                <c:pt idx="5">
                  <c:v>MERIS</c:v>
                </c:pt>
                <c:pt idx="6">
                  <c:v>GLI</c:v>
                </c:pt>
                <c:pt idx="7">
                  <c:v>VIIRS</c:v>
                </c:pt>
                <c:pt idx="8">
                  <c:v>SGLI</c:v>
                </c:pt>
                <c:pt idx="9">
                  <c:v>OLCI</c:v>
                </c:pt>
                <c:pt idx="10">
                  <c:v>OES</c:v>
                </c:pt>
              </c:strCache>
            </c:str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3.0</c:v>
                </c:pt>
                <c:pt idx="10">
                  <c:v>8.0</c:v>
                </c:pt>
              </c:numCache>
            </c:numRef>
          </c:val>
        </c:ser>
        <c:overlap val="100"/>
        <c:axId val="1141038824"/>
        <c:axId val="1006777784"/>
      </c:barChart>
      <c:catAx>
        <c:axId val="1141038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06777784"/>
        <c:crosses val="autoZero"/>
        <c:auto val="1"/>
        <c:lblAlgn val="ctr"/>
        <c:lblOffset val="100"/>
      </c:catAx>
      <c:valAx>
        <c:axId val="1006777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1038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7E469-E73F-054B-AEE1-DD2509649A66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8611-2000-FE44-94A4-2F18944C7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53C6FC-61FC-104D-98F2-309296393DEB}" type="slidenum">
              <a:rPr lang="en-US"/>
              <a:pPr/>
              <a:t>22</a:t>
            </a:fld>
            <a:endParaRPr lang="en-US"/>
          </a:p>
        </p:txBody>
      </p:sp>
      <p:sp>
        <p:nvSpPr>
          <p:cNvPr id="3379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271" y="4343283"/>
            <a:ext cx="5487026" cy="403203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CBC309-4B95-D24A-8706-4D1B8B5AC7C7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358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271" y="4343283"/>
            <a:ext cx="5487026" cy="403203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E5929-61FA-274B-A3A2-B0B6C96815D9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6F71-24F4-DA4E-B02D-ECDFC7D4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362"/>
            <a:ext cx="7772400" cy="39118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Remote Sensing Product Continuity:  Status, Challenges, Risks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/>
              <a:t>3rd NASA Carbon Cycle &amp; Ecosystems Joint Science Workshop</a:t>
            </a:r>
            <a:br>
              <a:rPr lang="en-US" sz="3556" dirty="0" smtClean="0"/>
            </a:br>
            <a:r>
              <a:rPr lang="en-US" sz="3556" dirty="0" smtClean="0"/>
              <a:t>October 4,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3396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Chuck McClain &amp; Compton Tucker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NASA/GSFC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9788" y="6503988"/>
            <a:ext cx="358775" cy="228600"/>
          </a:xfrm>
          <a:noFill/>
        </p:spPr>
        <p:txBody>
          <a:bodyPr/>
          <a:lstStyle/>
          <a:p>
            <a:fld id="{0436E177-7504-724B-95C3-B618CC808F47}" type="slidenum">
              <a:rPr lang="en-US"/>
              <a:pPr/>
              <a:t>10</a:t>
            </a:fld>
            <a:endParaRPr lang="en-US"/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 bwMode="auto">
          <a:xfrm>
            <a:off x="304800" y="228600"/>
            <a:ext cx="84248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79999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4A4C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EVC – 24 VI,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4A4C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fPAR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4A4C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&amp; LAI: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4A4C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323850" y="5121274"/>
            <a:ext cx="8407400" cy="167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/>
              <a:t>Recommendations: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(</a:t>
            </a:r>
            <a:r>
              <a:rPr lang="en-US" sz="2000" b="1" dirty="0" smtClean="0"/>
              <a:t>1) VIIRS must be AVHRR of next 30 years… </a:t>
            </a:r>
          </a:p>
          <a:p>
            <a:pPr marL="457200" indent="-457200">
              <a:buAutoNum type="arabicParenBoth" startAt="2"/>
            </a:pPr>
            <a:r>
              <a:rPr lang="en-US" sz="2000" b="1" dirty="0" smtClean="0"/>
              <a:t>Move </a:t>
            </a:r>
            <a:r>
              <a:rPr lang="en-US" sz="2000" b="1" dirty="0" err="1" smtClean="0"/>
              <a:t>Landsat</a:t>
            </a:r>
            <a:r>
              <a:rPr lang="en-US" sz="2000" b="1" dirty="0" smtClean="0"/>
              <a:t> into time domain. </a:t>
            </a:r>
          </a:p>
          <a:p>
            <a:pPr marL="457200" indent="-457200">
              <a:buAutoNum type="arabicParenBoth" startAt="2"/>
            </a:pPr>
            <a:r>
              <a:rPr lang="en-US" sz="2000" b="1" dirty="0" smtClean="0"/>
              <a:t>Continuity crucial—multiple </a:t>
            </a:r>
            <a:r>
              <a:rPr lang="en-US" sz="2000" b="1" dirty="0" smtClean="0"/>
              <a:t>instrument builds.  </a:t>
            </a:r>
            <a:endParaRPr lang="en-US" sz="2000" b="1" dirty="0" smtClean="0"/>
          </a:p>
          <a:p>
            <a:pPr marL="457200" indent="-457200"/>
            <a:r>
              <a:rPr lang="en-US" sz="2000" b="1" dirty="0" smtClean="0"/>
              <a:t>(4)  Billion dollar missions are death spiral.</a:t>
            </a:r>
          </a:p>
          <a:p>
            <a:pPr marL="1082675" lvl="3" indent="-109538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A5C5"/>
              </a:buClr>
              <a:buFontTx/>
              <a:buChar char="•"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082675" lvl="3" indent="-109538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A5C5"/>
              </a:buClr>
              <a:buFontTx/>
              <a:buChar char="•"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082675" lvl="3" indent="-109538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A5C5"/>
              </a:buClr>
              <a:buFontTx/>
              <a:buChar char="•"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5" name="Picture 5" descr="fPAR_LA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241425"/>
            <a:ext cx="8575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23850" y="1090613"/>
            <a:ext cx="8405813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0916"/>
            <a:ext cx="8424863" cy="10906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Improving Spectral Sensitivity &amp; Reducing Temporal Discontinuities</a:t>
            </a:r>
            <a:endParaRPr lang="en-US" dirty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D4400F-6632-C849-8DE7-66F007D23D1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GSFC  Competition Sensitive</a:t>
            </a:r>
          </a:p>
        </p:txBody>
      </p:sp>
      <p:sp>
        <p:nvSpPr>
          <p:cNvPr id="1126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C9F593BE-C38A-E94B-82AB-E8A43CCB4A04}" type="datetime1">
              <a:rPr lang="en-US" smtClean="0"/>
              <a:pPr/>
              <a:t>10/3/11</a:t>
            </a:fld>
            <a:r>
              <a:rPr lang="en-US" smtClean="0"/>
              <a:t>Q248.ppt</a:t>
            </a: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11270" name="Picture 6" descr="PinzonJE2010_yamal_fig5#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01873" y="121866"/>
            <a:ext cx="8144034" cy="73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4A4C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JJA NDVI MODIS-AVHRR 3g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4A4C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92" y="1277323"/>
            <a:ext cx="8862215" cy="52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139132" y="5783237"/>
            <a:ext cx="340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Myneni et al. 2011 in prep.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850" y="1090613"/>
            <a:ext cx="8405813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96100" y="4330700"/>
            <a:ext cx="1206500" cy="215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55588" y="90488"/>
            <a:ext cx="3297237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4A4C4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Change in Arctic tundra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4A4C4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phytomass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24A4C4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pic>
        <p:nvPicPr>
          <p:cNvPr id="3" name="Picture 3" descr="Picture 8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2825" y="115888"/>
            <a:ext cx="5591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365625" y="6572250"/>
            <a:ext cx="4435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charset="0"/>
              </a:rPr>
              <a:t>Epstein et al. submitted. </a:t>
            </a:r>
            <a:r>
              <a:rPr lang="en-US" sz="1400" b="1" i="1">
                <a:latin typeface="Calibri" charset="0"/>
              </a:rPr>
              <a:t>Environmental Research Letters.</a:t>
            </a:r>
            <a:endParaRPr lang="en-US" sz="1400" b="1">
              <a:latin typeface="Calibri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84200" y="2032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6" name="Picture 6" descr="Picture 9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1947862"/>
            <a:ext cx="3003669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icture 9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3348038"/>
            <a:ext cx="464661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22238" y="5010150"/>
            <a:ext cx="8888412" cy="152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Assuming biomass is 50% carbon:</a:t>
            </a:r>
            <a:r>
              <a:rPr lang="en-US" sz="2000" b="1" dirty="0" smtClean="0">
                <a:latin typeface="Calibri" charset="0"/>
              </a:rPr>
              <a:t> Arctic </a:t>
            </a:r>
            <a:r>
              <a:rPr lang="en-US" sz="2000" b="1" dirty="0">
                <a:latin typeface="Calibri" charset="0"/>
              </a:rPr>
              <a:t>sink is about  0.014 Pg C y</a:t>
            </a:r>
            <a:r>
              <a:rPr lang="en-US" sz="2000" b="1" baseline="30000" dirty="0">
                <a:latin typeface="Calibri" charset="0"/>
              </a:rPr>
              <a:t>-1</a:t>
            </a:r>
          </a:p>
          <a:p>
            <a:endParaRPr lang="en-US" sz="2000" b="1" baseline="30000" dirty="0" smtClean="0">
              <a:latin typeface="Calibri" charset="0"/>
            </a:endParaRPr>
          </a:p>
          <a:p>
            <a:r>
              <a:rPr lang="en-US" sz="2000" b="1" dirty="0" smtClean="0">
                <a:latin typeface="Calibri" charset="0"/>
              </a:rPr>
              <a:t>Estimated </a:t>
            </a:r>
            <a:r>
              <a:rPr lang="en-US" sz="2000" b="1" dirty="0">
                <a:latin typeface="Calibri" charset="0"/>
              </a:rPr>
              <a:t>sink of northern permafrost areas 0.3-0.6 Pg y</a:t>
            </a:r>
            <a:r>
              <a:rPr lang="en-US" sz="2000" b="1" baseline="30000" dirty="0">
                <a:latin typeface="Calibri" charset="0"/>
              </a:rPr>
              <a:t>-1</a:t>
            </a:r>
            <a:r>
              <a:rPr lang="en-US" sz="2000" b="1" dirty="0">
                <a:latin typeface="Calibri" charset="0"/>
              </a:rPr>
              <a:t> (McGuire et al. 2009)</a:t>
            </a:r>
          </a:p>
          <a:p>
            <a:r>
              <a:rPr lang="en-US" sz="2000" b="1" dirty="0">
                <a:latin typeface="Calibri" charset="0"/>
              </a:rPr>
              <a:t>Estimated northern hemisphere carbon sink (2002-2004) = 1.7 Pg (</a:t>
            </a:r>
            <a:r>
              <a:rPr lang="en-US" sz="2000" b="1" dirty="0" err="1">
                <a:latin typeface="Calibri" charset="0"/>
              </a:rPr>
              <a:t>Ciais</a:t>
            </a:r>
            <a:r>
              <a:rPr lang="en-US" sz="2000" b="1" dirty="0">
                <a:latin typeface="Calibri" charset="0"/>
              </a:rPr>
              <a:t> et al. 2010)</a:t>
            </a:r>
          </a:p>
          <a:p>
            <a:r>
              <a:rPr lang="en-US" sz="2000" b="1" dirty="0">
                <a:latin typeface="Calibri" charset="0"/>
              </a:rPr>
              <a:t>Estimated total land sink for carbon = 2.3 Pg C y</a:t>
            </a:r>
            <a:r>
              <a:rPr lang="en-US" sz="2000" b="1" baseline="30000" dirty="0">
                <a:latin typeface="Calibri" charset="0"/>
              </a:rPr>
              <a:t>-1 </a:t>
            </a:r>
            <a:r>
              <a:rPr lang="en-US" sz="2000" b="1" dirty="0">
                <a:latin typeface="Calibri" charset="0"/>
              </a:rPr>
              <a:t>(Le </a:t>
            </a:r>
            <a:r>
              <a:rPr lang="en-US" sz="2000" b="1" dirty="0" err="1">
                <a:latin typeface="Calibri" charset="0"/>
              </a:rPr>
              <a:t>Quéré</a:t>
            </a:r>
            <a:r>
              <a:rPr lang="en-US" sz="2000" b="1" dirty="0">
                <a:latin typeface="Calibri" charset="0"/>
              </a:rPr>
              <a:t> et al. 2009)</a:t>
            </a:r>
            <a:endParaRPr lang="en-US" sz="2000" b="1" baseline="300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2"/>
          <p:cNvSpPr txBox="1">
            <a:spLocks noChangeArrowheads="1"/>
          </p:cNvSpPr>
          <p:nvPr/>
        </p:nvSpPr>
        <p:spPr bwMode="auto">
          <a:xfrm>
            <a:off x="0" y="8731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Ocean Biology Heritage Missions/Measurement Progress</a:t>
            </a: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2232025" y="6042025"/>
            <a:ext cx="3081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Measurement Maturity Index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rot="18407404">
            <a:off x="935832" y="2702719"/>
            <a:ext cx="5265737" cy="1381125"/>
          </a:xfrm>
          <a:prstGeom prst="notchedRightArrow">
            <a:avLst>
              <a:gd name="adj1" fmla="val 50000"/>
              <a:gd name="adj2" fmla="val 95316"/>
            </a:avLst>
          </a:prstGeom>
          <a:solidFill>
            <a:srgbClr val="FFFF99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 rot="18402737">
            <a:off x="2089150" y="2671763"/>
            <a:ext cx="3490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9900"/>
                </a:solidFill>
                <a:latin typeface="Times New Roman" charset="0"/>
              </a:rPr>
              <a:t>Desired Trajectory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68438" y="3252788"/>
            <a:ext cx="4505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446213" y="1308100"/>
            <a:ext cx="1587" cy="4430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rot="5400000">
            <a:off x="3717131" y="3445669"/>
            <a:ext cx="1588" cy="456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31913" y="1398588"/>
            <a:ext cx="141287" cy="4327525"/>
            <a:chOff x="1008" y="1037"/>
            <a:chExt cx="374" cy="2621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1008" y="3658"/>
              <a:ext cx="3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008" y="3283"/>
              <a:ext cx="3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1008" y="2909"/>
              <a:ext cx="3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008" y="2534"/>
              <a:ext cx="3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1008" y="2160"/>
              <a:ext cx="3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008" y="1786"/>
              <a:ext cx="3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1008" y="1411"/>
              <a:ext cx="3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1008" y="1037"/>
              <a:ext cx="3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446213" y="5705475"/>
            <a:ext cx="4551362" cy="150813"/>
            <a:chOff x="1382" y="3658"/>
            <a:chExt cx="2621" cy="374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382" y="36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756" y="36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130" y="36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506" y="36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880" y="36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254" y="36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629" y="36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003" y="36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277938" y="5818188"/>
            <a:ext cx="4862512" cy="366712"/>
            <a:chOff x="1267" y="3832"/>
            <a:chExt cx="3458" cy="258"/>
          </a:xfrm>
        </p:grpSpPr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1267" y="3832"/>
              <a:ext cx="22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1731" y="3832"/>
              <a:ext cx="22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2189" y="3832"/>
              <a:ext cx="22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3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2660" y="3832"/>
              <a:ext cx="22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4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3117" y="3832"/>
              <a:ext cx="22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5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3577" y="3832"/>
              <a:ext cx="22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6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4052" y="3832"/>
              <a:ext cx="22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7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4504" y="3832"/>
              <a:ext cx="22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8</a:t>
              </a:r>
            </a:p>
          </p:txBody>
        </p:sp>
      </p:grp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076325" y="5570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1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076325" y="4953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2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1076325" y="4329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3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076325" y="36957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4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1076325" y="30924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5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1076325" y="2474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6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1076325" y="18573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7</a:t>
            </a: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1076325" y="1239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8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 rot="16200000">
            <a:off x="-487362" y="3263900"/>
            <a:ext cx="297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Measurement Quality Index</a:t>
            </a:r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2735263" y="3244850"/>
            <a:ext cx="644525" cy="1177925"/>
          </a:xfrm>
          <a:custGeom>
            <a:avLst/>
            <a:gdLst/>
            <a:ahLst/>
            <a:cxnLst>
              <a:cxn ang="0">
                <a:pos x="0" y="742"/>
              </a:cxn>
              <a:cxn ang="0">
                <a:pos x="406" y="0"/>
              </a:cxn>
            </a:cxnLst>
            <a:rect l="0" t="0" r="r" b="b"/>
            <a:pathLst>
              <a:path w="406" h="742">
                <a:moveTo>
                  <a:pt x="0" y="742"/>
                </a:moveTo>
                <a:lnTo>
                  <a:pt x="406" y="0"/>
                </a:lnTo>
              </a:path>
            </a:pathLst>
          </a:cu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3395663" y="3244850"/>
            <a:ext cx="661987" cy="77788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4081463" y="3336925"/>
            <a:ext cx="1881187" cy="581025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 flipV="1">
            <a:off x="4065588" y="2025650"/>
            <a:ext cx="0" cy="1271588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49"/>
          <p:cNvSpPr>
            <a:spLocks noChangeArrowheads="1"/>
          </p:cNvSpPr>
          <p:nvPr/>
        </p:nvSpPr>
        <p:spPr bwMode="auto">
          <a:xfrm>
            <a:off x="3995738" y="2005013"/>
            <a:ext cx="128587" cy="107950"/>
          </a:xfrm>
          <a:prstGeom prst="diamond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1946091" y="4298950"/>
            <a:ext cx="8258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CZCS </a:t>
            </a:r>
          </a:p>
          <a:p>
            <a:pPr algn="ctr"/>
            <a:r>
              <a:rPr lang="en-US" sz="1000" b="1" dirty="0"/>
              <a:t>(1978-</a:t>
            </a:r>
            <a:r>
              <a:rPr lang="en-US" sz="1000" b="1" dirty="0" smtClean="0"/>
              <a:t>1986)</a:t>
            </a:r>
            <a:endParaRPr lang="en-US" sz="1000" b="1" dirty="0"/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2879902" y="2743200"/>
            <a:ext cx="9156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err="1"/>
              <a:t>SeaWiFS</a:t>
            </a:r>
            <a:endParaRPr lang="en-US" sz="1200" b="1" dirty="0"/>
          </a:p>
          <a:p>
            <a:pPr algn="ctr"/>
            <a:r>
              <a:rPr lang="en-US" sz="1000" b="1" dirty="0"/>
              <a:t>(1997 </a:t>
            </a:r>
            <a:r>
              <a:rPr lang="en-US" sz="1000" b="1" dirty="0" smtClean="0"/>
              <a:t>- 2010 </a:t>
            </a:r>
            <a:r>
              <a:rPr lang="en-US" sz="1000" b="1" dirty="0"/>
              <a:t>)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3725863" y="3462338"/>
            <a:ext cx="7254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MODIS </a:t>
            </a:r>
          </a:p>
          <a:p>
            <a:pPr algn="ctr"/>
            <a:r>
              <a:rPr lang="en-US" sz="1000" b="1"/>
              <a:t>(2002 - )</a:t>
            </a: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5912102" y="3786188"/>
            <a:ext cx="6217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VIIRS</a:t>
            </a:r>
          </a:p>
          <a:p>
            <a:pPr algn="ctr"/>
            <a:r>
              <a:rPr lang="en-US" sz="1000" b="1" dirty="0"/>
              <a:t>(</a:t>
            </a:r>
            <a:r>
              <a:rPr lang="en-US" sz="1000" b="1" dirty="0" smtClean="0"/>
              <a:t>2011 </a:t>
            </a:r>
            <a:r>
              <a:rPr lang="en-US" sz="1000" b="1" dirty="0"/>
              <a:t>- )</a:t>
            </a: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3727031" y="1470025"/>
            <a:ext cx="7104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33FF"/>
                </a:solidFill>
              </a:rPr>
              <a:t>OES</a:t>
            </a:r>
          </a:p>
          <a:p>
            <a:pPr algn="ctr"/>
            <a:r>
              <a:rPr lang="en-US" sz="1200" b="1" dirty="0"/>
              <a:t>(</a:t>
            </a:r>
            <a:r>
              <a:rPr lang="en-US" sz="1200" b="1" dirty="0" smtClean="0"/>
              <a:t>2018 </a:t>
            </a:r>
            <a:r>
              <a:rPr lang="en-US" sz="1200" b="1" dirty="0"/>
              <a:t>- )</a:t>
            </a:r>
          </a:p>
        </p:txBody>
      </p:sp>
      <p:sp>
        <p:nvSpPr>
          <p:cNvPr id="55" name="Text Box 56"/>
          <p:cNvSpPr txBox="1">
            <a:spLocks noChangeArrowheads="1"/>
          </p:cNvSpPr>
          <p:nvPr/>
        </p:nvSpPr>
        <p:spPr bwMode="auto">
          <a:xfrm rot="16200000">
            <a:off x="854868" y="3888582"/>
            <a:ext cx="168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solidFill>
                  <a:srgbClr val="FF6699"/>
                </a:solidFill>
              </a:rPr>
              <a:t>Insufficient for Climate Data Record</a:t>
            </a:r>
          </a:p>
        </p:txBody>
      </p:sp>
      <p:sp>
        <p:nvSpPr>
          <p:cNvPr id="56" name="Oval 57"/>
          <p:cNvSpPr>
            <a:spLocks noChangeArrowheads="1"/>
          </p:cNvSpPr>
          <p:nvPr/>
        </p:nvSpPr>
        <p:spPr bwMode="auto">
          <a:xfrm>
            <a:off x="2684463" y="4395788"/>
            <a:ext cx="92075" cy="10318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8"/>
          <p:cNvSpPr>
            <a:spLocks noChangeAspect="1" noChangeArrowheads="1"/>
          </p:cNvSpPr>
          <p:nvPr/>
        </p:nvSpPr>
        <p:spPr bwMode="auto">
          <a:xfrm>
            <a:off x="3981450" y="3260725"/>
            <a:ext cx="182563" cy="19685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9"/>
          <p:cNvSpPr>
            <a:spLocks noChangeArrowheads="1"/>
          </p:cNvSpPr>
          <p:nvPr/>
        </p:nvSpPr>
        <p:spPr bwMode="auto">
          <a:xfrm>
            <a:off x="3941763" y="1920875"/>
            <a:ext cx="252412" cy="280988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60"/>
          <p:cNvSpPr>
            <a:spLocks noChangeAspect="1" noChangeArrowheads="1"/>
          </p:cNvSpPr>
          <p:nvPr/>
        </p:nvSpPr>
        <p:spPr bwMode="auto">
          <a:xfrm>
            <a:off x="3306763" y="3157538"/>
            <a:ext cx="165100" cy="1778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61"/>
          <p:cNvSpPr>
            <a:spLocks noChangeArrowheads="1"/>
          </p:cNvSpPr>
          <p:nvPr/>
        </p:nvSpPr>
        <p:spPr bwMode="auto">
          <a:xfrm>
            <a:off x="5915025" y="3875088"/>
            <a:ext cx="93663" cy="10318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 Box 74"/>
          <p:cNvSpPr txBox="1">
            <a:spLocks noChangeArrowheads="1"/>
          </p:cNvSpPr>
          <p:nvPr/>
        </p:nvSpPr>
        <p:spPr bwMode="auto">
          <a:xfrm rot="1039269">
            <a:off x="4518025" y="3446463"/>
            <a:ext cx="1257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rgbClr val="CC0000"/>
                </a:solidFill>
              </a:rPr>
              <a:t>Current trajectory</a:t>
            </a:r>
          </a:p>
        </p:txBody>
      </p:sp>
      <p:sp>
        <p:nvSpPr>
          <p:cNvPr id="62" name="Text Box 75"/>
          <p:cNvSpPr txBox="1">
            <a:spLocks noChangeArrowheads="1"/>
          </p:cNvSpPr>
          <p:nvPr/>
        </p:nvSpPr>
        <p:spPr bwMode="auto">
          <a:xfrm rot="16200000">
            <a:off x="1064418" y="2389982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9933FF"/>
                </a:solidFill>
              </a:rPr>
              <a:t>Climate Data </a:t>
            </a:r>
          </a:p>
          <a:p>
            <a:r>
              <a:rPr lang="en-US" sz="1200" b="1">
                <a:solidFill>
                  <a:srgbClr val="9933FF"/>
                </a:solidFill>
              </a:rPr>
              <a:t>Record Quality</a:t>
            </a:r>
          </a:p>
        </p:txBody>
      </p:sp>
      <p:sp>
        <p:nvSpPr>
          <p:cNvPr id="63" name="AutoShape 76"/>
          <p:cNvSpPr>
            <a:spLocks noChangeArrowheads="1"/>
          </p:cNvSpPr>
          <p:nvPr/>
        </p:nvSpPr>
        <p:spPr bwMode="auto">
          <a:xfrm>
            <a:off x="1508125" y="1804988"/>
            <a:ext cx="381000" cy="228600"/>
          </a:xfrm>
          <a:prstGeom prst="triangle">
            <a:avLst>
              <a:gd name="adj" fmla="val 50000"/>
            </a:avLst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AutoShape 77"/>
          <p:cNvSpPr>
            <a:spLocks noChangeArrowheads="1"/>
          </p:cNvSpPr>
          <p:nvPr/>
        </p:nvSpPr>
        <p:spPr bwMode="auto">
          <a:xfrm flipV="1">
            <a:off x="1498600" y="4875213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" name="Group 98"/>
          <p:cNvGrpSpPr>
            <a:grpSpLocks/>
          </p:cNvGrpSpPr>
          <p:nvPr/>
        </p:nvGrpSpPr>
        <p:grpSpPr bwMode="auto">
          <a:xfrm>
            <a:off x="6619875" y="1533525"/>
            <a:ext cx="1914525" cy="3435350"/>
            <a:chOff x="4170" y="542"/>
            <a:chExt cx="1206" cy="2164"/>
          </a:xfrm>
        </p:grpSpPr>
        <p:sp>
          <p:nvSpPr>
            <p:cNvPr id="66" name="Text Box 55"/>
            <p:cNvSpPr txBox="1">
              <a:spLocks noChangeArrowheads="1"/>
            </p:cNvSpPr>
            <p:nvPr/>
          </p:nvSpPr>
          <p:spPr bwMode="auto">
            <a:xfrm>
              <a:off x="4564" y="542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/>
                <a:t>Key</a:t>
              </a:r>
            </a:p>
          </p:txBody>
        </p:sp>
        <p:sp>
          <p:nvSpPr>
            <p:cNvPr id="67" name="Text Box 78"/>
            <p:cNvSpPr txBox="1">
              <a:spLocks noChangeArrowheads="1"/>
            </p:cNvSpPr>
            <p:nvPr/>
          </p:nvSpPr>
          <p:spPr bwMode="auto">
            <a:xfrm>
              <a:off x="4393" y="806"/>
              <a:ext cx="983" cy="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1"/>
                <a:t>Few science products</a:t>
              </a:r>
            </a:p>
            <a:p>
              <a:endParaRPr lang="en-US" sz="1000" b="1"/>
            </a:p>
            <a:p>
              <a:endParaRPr lang="en-US" sz="1000" b="1"/>
            </a:p>
            <a:p>
              <a:r>
                <a:rPr lang="en-US" sz="1000" b="1"/>
                <a:t>Extensive science</a:t>
              </a:r>
            </a:p>
            <a:p>
              <a:r>
                <a:rPr lang="en-US" sz="1000" b="1"/>
                <a:t>    products</a:t>
              </a:r>
            </a:p>
            <a:p>
              <a:endParaRPr lang="en-US" sz="1000" b="1"/>
            </a:p>
            <a:p>
              <a:r>
                <a:rPr lang="en-US" sz="1000" b="1" i="1"/>
                <a:t>Maturity Index </a:t>
              </a:r>
              <a:r>
                <a:rPr lang="en-US" sz="1000" b="1" i="1">
                  <a:solidFill>
                    <a:srgbClr val="FF0000"/>
                  </a:solidFill>
                </a:rPr>
                <a:t>*</a:t>
              </a:r>
            </a:p>
            <a:p>
              <a:r>
                <a:rPr lang="en-US" sz="1000" b="1"/>
                <a:t> no known use for</a:t>
              </a:r>
            </a:p>
            <a:p>
              <a:r>
                <a:rPr lang="en-US" sz="1000" b="1"/>
                <a:t>  measurement</a:t>
              </a:r>
            </a:p>
            <a:p>
              <a:endParaRPr lang="en-US" sz="1000" b="1"/>
            </a:p>
            <a:p>
              <a:r>
                <a:rPr lang="en-US" sz="1000" b="1"/>
                <a:t> measured</a:t>
              </a:r>
            </a:p>
            <a:p>
              <a:r>
                <a:rPr lang="en-US" sz="1000" b="1"/>
                <a:t>  operationally</a:t>
              </a:r>
            </a:p>
            <a:p>
              <a:endParaRPr lang="en-US" sz="1000" b="1"/>
            </a:p>
            <a:p>
              <a:r>
                <a:rPr lang="en-US" sz="1000" b="1" i="1"/>
                <a:t>Quality Index </a:t>
              </a:r>
              <a:r>
                <a:rPr lang="en-US" sz="1000" b="1" i="1">
                  <a:solidFill>
                    <a:srgbClr val="FF0000"/>
                  </a:solidFill>
                </a:rPr>
                <a:t>*</a:t>
              </a:r>
            </a:p>
            <a:p>
              <a:r>
                <a:rPr lang="en-US" sz="1000" b="1"/>
                <a:t> potential science</a:t>
              </a:r>
            </a:p>
            <a:p>
              <a:r>
                <a:rPr lang="en-US" sz="1000" b="1"/>
                <a:t>  return</a:t>
              </a:r>
            </a:p>
            <a:p>
              <a:endParaRPr lang="en-US" sz="1000" b="1"/>
            </a:p>
            <a:p>
              <a:r>
                <a:rPr lang="en-US" sz="1000" b="1"/>
                <a:t> approaches limits </a:t>
              </a:r>
            </a:p>
            <a:p>
              <a:r>
                <a:rPr lang="en-US" sz="1000" b="1"/>
                <a:t>  on performance</a:t>
              </a:r>
            </a:p>
          </p:txBody>
        </p:sp>
        <p:sp>
          <p:nvSpPr>
            <p:cNvPr id="68" name="Oval 81"/>
            <p:cNvSpPr>
              <a:spLocks noChangeArrowheads="1"/>
            </p:cNvSpPr>
            <p:nvPr/>
          </p:nvSpPr>
          <p:spPr bwMode="auto">
            <a:xfrm>
              <a:off x="4275" y="864"/>
              <a:ext cx="58" cy="65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83"/>
            <p:cNvSpPr>
              <a:spLocks noChangeArrowheads="1"/>
            </p:cNvSpPr>
            <p:nvPr/>
          </p:nvSpPr>
          <p:spPr bwMode="auto">
            <a:xfrm>
              <a:off x="4224" y="1152"/>
              <a:ext cx="159" cy="177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84"/>
            <p:cNvSpPr>
              <a:spLocks noChangeShapeType="1"/>
            </p:cNvSpPr>
            <p:nvPr/>
          </p:nvSpPr>
          <p:spPr bwMode="auto">
            <a:xfrm>
              <a:off x="4752" y="96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ext Box 85"/>
            <p:cNvSpPr txBox="1">
              <a:spLocks noChangeArrowheads="1"/>
            </p:cNvSpPr>
            <p:nvPr/>
          </p:nvSpPr>
          <p:spPr bwMode="auto">
            <a:xfrm>
              <a:off x="4224" y="1518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1=</a:t>
              </a:r>
            </a:p>
          </p:txBody>
        </p:sp>
        <p:sp>
          <p:nvSpPr>
            <p:cNvPr id="72" name="Rectangle 86"/>
            <p:cNvSpPr>
              <a:spLocks noChangeArrowheads="1"/>
            </p:cNvSpPr>
            <p:nvPr/>
          </p:nvSpPr>
          <p:spPr bwMode="auto">
            <a:xfrm>
              <a:off x="4170" y="776"/>
              <a:ext cx="1152" cy="19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89"/>
            <p:cNvSpPr>
              <a:spLocks noChangeAspect="1" noChangeArrowheads="1"/>
            </p:cNvSpPr>
            <p:nvPr/>
          </p:nvSpPr>
          <p:spPr bwMode="auto">
            <a:xfrm>
              <a:off x="4246" y="981"/>
              <a:ext cx="115" cy="12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Text Box 92"/>
            <p:cNvSpPr txBox="1">
              <a:spLocks noChangeArrowheads="1"/>
            </p:cNvSpPr>
            <p:nvPr/>
          </p:nvSpPr>
          <p:spPr bwMode="auto">
            <a:xfrm>
              <a:off x="4224" y="1800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8=</a:t>
              </a:r>
            </a:p>
          </p:txBody>
        </p:sp>
        <p:sp>
          <p:nvSpPr>
            <p:cNvPr id="75" name="Text Box 93"/>
            <p:cNvSpPr txBox="1">
              <a:spLocks noChangeArrowheads="1"/>
            </p:cNvSpPr>
            <p:nvPr/>
          </p:nvSpPr>
          <p:spPr bwMode="auto">
            <a:xfrm>
              <a:off x="4224" y="2190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1=</a:t>
              </a:r>
            </a:p>
          </p:txBody>
        </p:sp>
        <p:sp>
          <p:nvSpPr>
            <p:cNvPr id="76" name="Text Box 94"/>
            <p:cNvSpPr txBox="1">
              <a:spLocks noChangeArrowheads="1"/>
            </p:cNvSpPr>
            <p:nvPr/>
          </p:nvSpPr>
          <p:spPr bwMode="auto">
            <a:xfrm>
              <a:off x="4224" y="247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8=</a:t>
              </a:r>
            </a:p>
          </p:txBody>
        </p:sp>
      </p:grpSp>
      <p:sp>
        <p:nvSpPr>
          <p:cNvPr id="77" name="Text Box 95"/>
          <p:cNvSpPr txBox="1">
            <a:spLocks noChangeArrowheads="1"/>
          </p:cNvSpPr>
          <p:nvPr/>
        </p:nvSpPr>
        <p:spPr bwMode="auto">
          <a:xfrm>
            <a:off x="6600825" y="495935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* </a:t>
            </a:r>
            <a:r>
              <a:rPr lang="en-US" sz="1000">
                <a:solidFill>
                  <a:srgbClr val="FF0000"/>
                </a:solidFill>
              </a:rPr>
              <a:t>See definitions on next chart</a:t>
            </a:r>
          </a:p>
        </p:txBody>
      </p:sp>
      <p:sp>
        <p:nvSpPr>
          <p:cNvPr id="78" name="Text Box 96"/>
          <p:cNvSpPr txBox="1">
            <a:spLocks noChangeArrowheads="1"/>
          </p:cNvSpPr>
          <p:nvPr/>
        </p:nvSpPr>
        <p:spPr bwMode="auto">
          <a:xfrm>
            <a:off x="2667000" y="5378450"/>
            <a:ext cx="3810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6600CC"/>
                </a:solidFill>
              </a:rPr>
              <a:t>* NOTE: MODIS Aqua climate-quality ocean biology data have only been achieved because SeaWiFS data were available for comparison</a:t>
            </a:r>
          </a:p>
        </p:txBody>
      </p:sp>
      <p:sp>
        <p:nvSpPr>
          <p:cNvPr id="79" name="Text Box 97"/>
          <p:cNvSpPr txBox="1">
            <a:spLocks noChangeArrowheads="1"/>
          </p:cNvSpPr>
          <p:nvPr/>
        </p:nvSpPr>
        <p:spPr bwMode="auto">
          <a:xfrm>
            <a:off x="4210050" y="3403600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CC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gfargion\Desktop\Im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66850"/>
            <a:ext cx="56388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43188" y="444500"/>
            <a:ext cx="32019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Satellite Data from Calibrated Sensors</a:t>
            </a:r>
            <a:br>
              <a:rPr kumimoji="0" lang="en-US" altLang="ja-JP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altLang="ja-JP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(2010)</a:t>
            </a:r>
            <a:endParaRPr kumimoji="0" lang="en-US" altLang="ja-JP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スライド番号プレースホルダ 12"/>
          <p:cNvSpPr>
            <a:spLocks noGrp="1"/>
          </p:cNvSpPr>
          <p:nvPr>
            <p:ph type="sldNum" sz="quarter" idx="12"/>
          </p:nvPr>
        </p:nvSpPr>
        <p:spPr bwMode="auto">
          <a:xfrm>
            <a:off x="6965950" y="64674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A07BE6D-8F6A-7E48-843E-844EC97998E3}" type="slidenum">
              <a:rPr lang="en-GB" altLang="ja-JP"/>
              <a:pPr/>
              <a:t>15</a:t>
            </a:fld>
            <a:endParaRPr lang="en-GB" altLang="ja-JP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61125" y="3289300"/>
            <a:ext cx="2638425" cy="3432175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b="1" i="1">
                <a:latin typeface="Calibri" charset="0"/>
              </a:rPr>
              <a:t>In Situ</a:t>
            </a:r>
            <a:r>
              <a:rPr lang="en-US" altLang="ja-JP" b="1">
                <a:latin typeface="Calibri" charset="0"/>
              </a:rPr>
              <a:t> Data</a:t>
            </a:r>
            <a:endParaRPr lang="en-US" altLang="ja-JP" sz="2800" b="1">
              <a:latin typeface="Calibri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300">
                <a:latin typeface="Calibri" charset="0"/>
              </a:rPr>
              <a:t> </a:t>
            </a:r>
            <a:r>
              <a:rPr lang="en-US" altLang="ja-JP" sz="1200">
                <a:latin typeface="Calibri" charset="0"/>
              </a:rPr>
              <a:t>Collection of required  bio-optical and atmospheric measurements  (INSITU-OCR PIs; ESA Aero. N. Africa)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200" i="1">
                <a:latin typeface="Calibri" charset="0"/>
              </a:rPr>
              <a:t> in situ</a:t>
            </a:r>
            <a:r>
              <a:rPr lang="en-US" altLang="ja-JP" sz="1200">
                <a:latin typeface="Calibri" charset="0"/>
              </a:rPr>
              <a:t> instrument calibration (Project round robin SI-traceable, IOPs, AOPs; ESA Radiance Project)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200">
                <a:latin typeface="Calibri" charset="0"/>
              </a:rPr>
              <a:t>Data collection following NASA Ocean Optics protocols (ISRO Kavaratti)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200">
                <a:latin typeface="Calibri" charset="0"/>
              </a:rPr>
              <a:t> Archive of calibrated QC </a:t>
            </a:r>
            <a:r>
              <a:rPr lang="en-US" altLang="ja-JP" sz="1200" i="1">
                <a:latin typeface="Calibri" charset="0"/>
              </a:rPr>
              <a:t>in situ</a:t>
            </a:r>
            <a:r>
              <a:rPr lang="en-US" altLang="ja-JP" sz="1200">
                <a:latin typeface="Calibri" charset="0"/>
              </a:rPr>
              <a:t> data (NASA SeaBASS)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200">
                <a:latin typeface="Calibri" charset="0"/>
              </a:rPr>
              <a:t>Calibrated instrument pool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200">
                <a:latin typeface="Calibri" charset="0"/>
              </a:rPr>
              <a:t> Develop new instrumentation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54700" y="444500"/>
            <a:ext cx="3244850" cy="258532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latin typeface="Calibri" charset="0"/>
              </a:rPr>
              <a:t>Calibration Strategy</a:t>
            </a:r>
            <a:endParaRPr lang="en-US" altLang="ja-JP" dirty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en-US" altLang="ja-JP" sz="1300" u="sng" dirty="0">
                <a:latin typeface="Calibri" charset="0"/>
              </a:rPr>
              <a:t>Prelaunch</a:t>
            </a:r>
            <a:endParaRPr lang="en-US" altLang="ja-JP" sz="1300" dirty="0">
              <a:latin typeface="Calibri" charset="0"/>
            </a:endParaRPr>
          </a:p>
          <a:p>
            <a:pPr marL="85725" lvl="1" indent="-85725">
              <a:spcBef>
                <a:spcPct val="50000"/>
              </a:spcBef>
              <a:buFont typeface="Arial" charset="0"/>
              <a:buChar char="•"/>
            </a:pPr>
            <a:r>
              <a:rPr lang="en-US" altLang="ja-JP" sz="1200" dirty="0">
                <a:latin typeface="Calibri" charset="0"/>
              </a:rPr>
              <a:t>Lab. characterization &amp; calibration (SI-traceable)</a:t>
            </a:r>
          </a:p>
          <a:p>
            <a:pPr marL="85725" lvl="1" indent="-85725">
              <a:spcBef>
                <a:spcPct val="50000"/>
              </a:spcBef>
              <a:buFont typeface="Arial" charset="0"/>
              <a:buChar char="•"/>
            </a:pPr>
            <a:r>
              <a:rPr lang="en-US" altLang="ja-JP" sz="1200" dirty="0">
                <a:latin typeface="Calibri" charset="0"/>
              </a:rPr>
              <a:t>Solar calibration</a:t>
            </a:r>
            <a:r>
              <a:rPr lang="en-US" altLang="ja-JP" sz="1400" dirty="0">
                <a:latin typeface="Calibri" charset="0"/>
              </a:rPr>
              <a:t> </a:t>
            </a:r>
            <a:r>
              <a:rPr lang="en-US" altLang="ja-JP" sz="1200" dirty="0">
                <a:latin typeface="Calibri" charset="0"/>
              </a:rPr>
              <a:t>(transfer-to-orbit)</a:t>
            </a:r>
          </a:p>
          <a:p>
            <a:pPr>
              <a:spcBef>
                <a:spcPct val="50000"/>
              </a:spcBef>
            </a:pPr>
            <a:r>
              <a:rPr lang="en-US" altLang="ja-JP" sz="1300" u="sng" dirty="0" err="1">
                <a:latin typeface="Calibri" charset="0"/>
              </a:rPr>
              <a:t>Postlaunch</a:t>
            </a:r>
            <a:r>
              <a:rPr lang="en-US" altLang="ja-JP" sz="1300" u="sng" dirty="0">
                <a:latin typeface="Calibri" charset="0"/>
              </a:rPr>
              <a:t> </a:t>
            </a:r>
            <a:r>
              <a:rPr lang="en-US" altLang="ja-JP" sz="1300" dirty="0">
                <a:latin typeface="Calibri" charset="0"/>
              </a:rPr>
              <a:t>(operational adjustments)</a:t>
            </a:r>
          </a:p>
          <a:p>
            <a:pPr marL="85725" lvl="1" indent="-85725">
              <a:spcBef>
                <a:spcPct val="50000"/>
              </a:spcBef>
              <a:buFont typeface="Arial" charset="0"/>
              <a:buChar char="•"/>
            </a:pPr>
            <a:r>
              <a:rPr lang="en-US" altLang="ja-JP" sz="1200" dirty="0">
                <a:latin typeface="Calibri" charset="0"/>
              </a:rPr>
              <a:t>Solar  calibration (daily)</a:t>
            </a:r>
          </a:p>
          <a:p>
            <a:pPr marL="85725" lvl="1" indent="-85725">
              <a:spcBef>
                <a:spcPct val="50000"/>
              </a:spcBef>
              <a:buFont typeface="Arial" charset="0"/>
              <a:buChar char="•"/>
            </a:pPr>
            <a:r>
              <a:rPr lang="en-US" altLang="ja-JP" sz="1200" dirty="0">
                <a:latin typeface="Calibri" charset="0"/>
              </a:rPr>
              <a:t>Lunar calibration (monthly)</a:t>
            </a:r>
          </a:p>
          <a:p>
            <a:pPr marL="85725" lvl="1" indent="-85725">
              <a:spcBef>
                <a:spcPct val="50000"/>
              </a:spcBef>
              <a:buFont typeface="Arial" charset="0"/>
              <a:buChar char="•"/>
            </a:pPr>
            <a:r>
              <a:rPr lang="en-US" altLang="ja-JP" sz="1200" dirty="0">
                <a:latin typeface="Calibri" charset="0"/>
              </a:rPr>
              <a:t>Multiple sites </a:t>
            </a:r>
            <a:r>
              <a:rPr lang="en-US" altLang="ja-JP" sz="1200" dirty="0" err="1">
                <a:latin typeface="Calibri" charset="0"/>
              </a:rPr>
              <a:t>L</a:t>
            </a:r>
            <a:r>
              <a:rPr lang="en-US" altLang="ja-JP" sz="1200" baseline="-25000" dirty="0" err="1">
                <a:latin typeface="Calibri" charset="0"/>
              </a:rPr>
              <a:t>wn</a:t>
            </a:r>
            <a:r>
              <a:rPr lang="en-US" altLang="ja-JP" sz="1200" dirty="0">
                <a:latin typeface="Calibri" charset="0"/>
              </a:rPr>
              <a:t> time series for vicarious calibration</a:t>
            </a:r>
            <a:r>
              <a:rPr lang="en-US" altLang="ja-JP" sz="1200" dirty="0" smtClean="0">
                <a:latin typeface="Calibri" charset="0"/>
              </a:rPr>
              <a:t> </a:t>
            </a:r>
            <a:endParaRPr lang="en-US" altLang="ja-JP" sz="1400" dirty="0">
              <a:latin typeface="Calibri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8" y="587375"/>
            <a:ext cx="2638425" cy="19383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latin typeface="Calibri" charset="0"/>
              </a:rPr>
              <a:t>Mission Feedback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dirty="0">
                <a:latin typeface="Calibri" charset="0"/>
              </a:rPr>
              <a:t> Science community input (ESA CCI)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dirty="0">
                <a:latin typeface="Calibri" charset="0"/>
              </a:rPr>
              <a:t> Comparison with other appropriate products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dirty="0">
                <a:latin typeface="Calibri" charset="0"/>
              </a:rPr>
              <a:t> New Missions (Sentinel 3 OLCI, OCM-2)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dirty="0">
                <a:latin typeface="Calibri" charset="0"/>
              </a:rPr>
              <a:t> Protocol development</a:t>
            </a:r>
            <a:endParaRPr lang="en-US" altLang="ja-JP" sz="1200" b="1" dirty="0">
              <a:latin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288" y="2544763"/>
            <a:ext cx="2638425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alibri" charset="0"/>
              </a:rPr>
              <a:t>Improved Products  &amp; Algorithms</a:t>
            </a:r>
            <a:endParaRPr lang="en-US" altLang="ja-JP" sz="1400">
              <a:latin typeface="Calibri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>
                <a:latin typeface="Calibri" charset="0"/>
              </a:rPr>
              <a:t> </a:t>
            </a:r>
            <a:r>
              <a:rPr lang="en-US" altLang="ja-JP" sz="1300">
                <a:latin typeface="Calibri" charset="0"/>
              </a:rPr>
              <a:t>Reprocessing due to improvements in calibration, masks, binning schemes, product compatibilities, etc. (ESA CCI;  ISRO-NASA-NOAA JST)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>
                <a:latin typeface="Calibri" charset="0"/>
              </a:rPr>
              <a:t>New products from bio-geochemical fields, atmospheric fields, etc.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300">
                <a:latin typeface="Calibri" charset="0"/>
              </a:rPr>
              <a:t>Data distribution interface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44775" y="2106613"/>
            <a:ext cx="1085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>
                <a:latin typeface="Calibri" charset="0"/>
              </a:rPr>
              <a:t>Feedback</a:t>
            </a:r>
            <a:endParaRPr lang="en-US" altLang="ja-JP" sz="2800" b="1">
              <a:latin typeface="Calibri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288" y="5319713"/>
            <a:ext cx="2185987" cy="14160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b="1">
                <a:latin typeface="Calibri" charset="0"/>
              </a:rPr>
              <a:t>SeaDAS, ODESA, BEAM…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>
                <a:latin typeface="Calibri" charset="0"/>
              </a:rPr>
              <a:t> Satellite data processing software (ACE, OCM-2, MERIS, OLCI, SGLI, GOCI, …..)</a:t>
            </a:r>
            <a:endParaRPr lang="en-US" altLang="ja-JP" sz="1400">
              <a:latin typeface="Calibri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657600" y="2990850"/>
            <a:ext cx="1295400" cy="1143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sz="1800">
              <a:latin typeface="Calibri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368675" y="3103563"/>
            <a:ext cx="2036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i="1">
                <a:latin typeface="Calibri" charset="0"/>
              </a:rPr>
              <a:t>IN SITU – OCR OFFICE </a:t>
            </a:r>
          </a:p>
          <a:p>
            <a:pPr algn="ctr"/>
            <a:r>
              <a:rPr lang="en-US" altLang="ja-JP" b="1" i="1">
                <a:latin typeface="Calibri" charset="0"/>
              </a:rPr>
              <a:t>(NASA?)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00275" y="5035550"/>
            <a:ext cx="4260850" cy="146963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latin typeface="Calibri" charset="0"/>
              </a:rPr>
              <a:t>Product &amp; Algorithm Validation</a:t>
            </a:r>
            <a:endParaRPr lang="en-US" altLang="ja-JP" b="1" dirty="0" smtClean="0">
              <a:latin typeface="Calibri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300" dirty="0" smtClean="0">
                <a:latin typeface="Calibri" charset="0"/>
              </a:rPr>
              <a:t>Land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300" dirty="0">
                <a:latin typeface="Calibri" charset="0"/>
              </a:rPr>
              <a:t>Match-up analysis via </a:t>
            </a:r>
            <a:r>
              <a:rPr lang="en-US" altLang="ja-JP" sz="1300" dirty="0" err="1">
                <a:latin typeface="Calibri" charset="0"/>
              </a:rPr>
              <a:t>Aeronet</a:t>
            </a:r>
            <a:r>
              <a:rPr lang="en-US" altLang="ja-JP" sz="1300" dirty="0">
                <a:latin typeface="Calibri" charset="0"/>
              </a:rPr>
              <a:t>-OC sites, satellite QC, time series evaluation, Bio-Argo , </a:t>
            </a:r>
            <a:r>
              <a:rPr lang="en-US" altLang="ja-JP" sz="1300" dirty="0" err="1">
                <a:latin typeface="Calibri" charset="0"/>
              </a:rPr>
              <a:t>ChloroGIN</a:t>
            </a:r>
            <a:r>
              <a:rPr lang="en-US" altLang="ja-JP" sz="1300" dirty="0">
                <a:latin typeface="Calibri" charset="0"/>
              </a:rPr>
              <a:t>, etc.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300" b="1" dirty="0">
                <a:latin typeface="Calibri" charset="0"/>
              </a:rPr>
              <a:t> </a:t>
            </a:r>
            <a:r>
              <a:rPr lang="en-US" altLang="ja-JP" sz="1300" dirty="0">
                <a:latin typeface="Calibri" charset="0"/>
              </a:rPr>
              <a:t>Earth System/Climate Model data assimilation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451" y="47101"/>
            <a:ext cx="831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 International Approach for Ocean Biology/Biogeochemistry Data Records</a:t>
            </a:r>
            <a:endParaRPr lang="en-U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gfargion\Desktop\Im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66850"/>
            <a:ext cx="56388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28249" y="2852319"/>
            <a:ext cx="1678751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Climate-Quality Satellite Data from Calibrated Sensors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スライド番号プレースホルダ 12"/>
          <p:cNvSpPr>
            <a:spLocks noGrp="1"/>
          </p:cNvSpPr>
          <p:nvPr>
            <p:ph type="sldNum" sz="quarter" idx="12"/>
          </p:nvPr>
        </p:nvSpPr>
        <p:spPr bwMode="auto">
          <a:xfrm>
            <a:off x="6965950" y="64674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A07BE6D-8F6A-7E48-843E-844EC97998E3}" type="slidenum">
              <a:rPr lang="en-GB" altLang="ja-JP"/>
              <a:pPr/>
              <a:t>16</a:t>
            </a:fld>
            <a:endParaRPr lang="en-GB" altLang="ja-JP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61125" y="3437187"/>
            <a:ext cx="2638425" cy="3385542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endParaRPr lang="en-US" altLang="ja-JP" b="1" i="1" dirty="0" smtClean="0">
              <a:latin typeface="Calibri" charset="0"/>
            </a:endParaRPr>
          </a:p>
          <a:p>
            <a:pPr algn="ctr">
              <a:spcBef>
                <a:spcPts val="600"/>
              </a:spcBef>
            </a:pPr>
            <a:r>
              <a:rPr lang="en-US" altLang="ja-JP" b="1" i="1" dirty="0" smtClean="0">
                <a:latin typeface="Calibri" charset="0"/>
              </a:rPr>
              <a:t>In </a:t>
            </a:r>
            <a:r>
              <a:rPr lang="en-US" altLang="ja-JP" b="1" i="1" dirty="0">
                <a:latin typeface="Calibri" charset="0"/>
              </a:rPr>
              <a:t>Situ</a:t>
            </a:r>
            <a:r>
              <a:rPr lang="en-US" altLang="ja-JP" b="1" dirty="0">
                <a:latin typeface="Calibri" charset="0"/>
              </a:rPr>
              <a:t> Data</a:t>
            </a:r>
            <a:endParaRPr lang="en-US" altLang="ja-JP" sz="2800" b="1" dirty="0">
              <a:latin typeface="Calibri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300" dirty="0">
                <a:latin typeface="Calibri" charset="0"/>
              </a:rPr>
              <a:t> </a:t>
            </a:r>
            <a:r>
              <a:rPr lang="en-US" altLang="ja-JP" sz="1200" b="1" dirty="0">
                <a:latin typeface="Calibri" charset="0"/>
              </a:rPr>
              <a:t>Collection of required </a:t>
            </a:r>
            <a:r>
              <a:rPr lang="en-US" altLang="ja-JP" sz="1200" b="1" dirty="0" smtClean="0">
                <a:latin typeface="Calibri" charset="0"/>
              </a:rPr>
              <a:t> land and </a:t>
            </a:r>
            <a:r>
              <a:rPr lang="en-US" altLang="ja-JP" sz="1200" b="1" dirty="0">
                <a:latin typeface="Calibri" charset="0"/>
              </a:rPr>
              <a:t>atmospheric </a:t>
            </a:r>
            <a:r>
              <a:rPr lang="en-US" altLang="ja-JP" sz="1200" b="1" dirty="0" smtClean="0">
                <a:latin typeface="Calibri" charset="0"/>
              </a:rPr>
              <a:t>measurements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200" b="1" i="1" dirty="0">
                <a:latin typeface="Calibri" charset="0"/>
              </a:rPr>
              <a:t> in situ</a:t>
            </a:r>
            <a:r>
              <a:rPr lang="en-US" altLang="ja-JP" sz="1200" b="1" dirty="0">
                <a:latin typeface="Calibri" charset="0"/>
              </a:rPr>
              <a:t> instrument </a:t>
            </a:r>
            <a:r>
              <a:rPr lang="en-US" altLang="ja-JP" sz="1200" b="1" dirty="0" smtClean="0">
                <a:latin typeface="Calibri" charset="0"/>
              </a:rPr>
              <a:t>calibration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200" b="1" dirty="0">
                <a:latin typeface="Calibri" charset="0"/>
              </a:rPr>
              <a:t>Data collection following NASA</a:t>
            </a:r>
            <a:r>
              <a:rPr lang="en-US" altLang="ja-JP" sz="1200" b="1" dirty="0" smtClean="0">
                <a:latin typeface="Calibri" charset="0"/>
              </a:rPr>
              <a:t> EOS protocols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200" b="1" dirty="0">
                <a:latin typeface="Calibri" charset="0"/>
              </a:rPr>
              <a:t> Archive of calibrated QC </a:t>
            </a:r>
            <a:r>
              <a:rPr lang="en-US" altLang="ja-JP" sz="1200" b="1" i="1" dirty="0">
                <a:latin typeface="Calibri" charset="0"/>
              </a:rPr>
              <a:t>in situ</a:t>
            </a:r>
            <a:r>
              <a:rPr lang="en-US" altLang="ja-JP" sz="1200" b="1" dirty="0">
                <a:latin typeface="Calibri" charset="0"/>
              </a:rPr>
              <a:t> data (</a:t>
            </a:r>
            <a:r>
              <a:rPr lang="en-US" altLang="ja-JP" sz="1200" b="1" dirty="0" smtClean="0">
                <a:latin typeface="Calibri" charset="0"/>
              </a:rPr>
              <a:t>NASA, NOAA, ESA)</a:t>
            </a:r>
            <a:endParaRPr lang="en-US" altLang="ja-JP" sz="1200" b="1" dirty="0">
              <a:latin typeface="Calibri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200" b="1" dirty="0">
                <a:latin typeface="Calibri" charset="0"/>
              </a:rPr>
              <a:t>Calibrated instrument pool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ja-JP" sz="1200" b="1" dirty="0">
                <a:latin typeface="Calibri" charset="0"/>
              </a:rPr>
              <a:t> Develop new </a:t>
            </a:r>
            <a:r>
              <a:rPr lang="en-US" altLang="ja-JP" sz="1200" b="1" dirty="0" smtClean="0">
                <a:latin typeface="Calibri" charset="0"/>
              </a:rPr>
              <a:t>instrumentation</a:t>
            </a:r>
          </a:p>
          <a:p>
            <a:pPr>
              <a:spcBef>
                <a:spcPts val="600"/>
              </a:spcBef>
              <a:buFontTx/>
              <a:buChar char="•"/>
            </a:pPr>
            <a:endParaRPr lang="en-US" altLang="ja-JP" sz="1200" dirty="0" smtClean="0">
              <a:latin typeface="Calibri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endParaRPr lang="en-US" altLang="ja-JP" sz="1200" dirty="0">
              <a:latin typeface="Calibri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63872" y="838200"/>
            <a:ext cx="2949481" cy="258532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latin typeface="Calibri" charset="0"/>
              </a:rPr>
              <a:t>Calibration Strategy</a:t>
            </a:r>
            <a:endParaRPr lang="en-US" altLang="ja-JP" dirty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en-US" altLang="ja-JP" sz="1300" b="1" u="sng" dirty="0">
                <a:latin typeface="Calibri" charset="0"/>
              </a:rPr>
              <a:t>Prelaunch</a:t>
            </a:r>
            <a:endParaRPr lang="en-US" altLang="ja-JP" sz="1300" b="1" dirty="0">
              <a:latin typeface="Calibri" charset="0"/>
            </a:endParaRPr>
          </a:p>
          <a:p>
            <a:pPr marL="85725" lvl="1" indent="-85725">
              <a:spcBef>
                <a:spcPct val="50000"/>
              </a:spcBef>
              <a:buFont typeface="Arial" charset="0"/>
              <a:buChar char="•"/>
            </a:pPr>
            <a:r>
              <a:rPr lang="en-US" altLang="ja-JP" sz="1200" b="1" dirty="0">
                <a:latin typeface="Calibri" charset="0"/>
              </a:rPr>
              <a:t>Lab. characterization &amp; </a:t>
            </a:r>
            <a:r>
              <a:rPr lang="en-US" altLang="ja-JP" sz="1200" b="1" dirty="0" smtClean="0">
                <a:latin typeface="Calibri" charset="0"/>
              </a:rPr>
              <a:t>calibration</a:t>
            </a:r>
          </a:p>
          <a:p>
            <a:pPr marL="85725" lvl="1" indent="-85725">
              <a:spcBef>
                <a:spcPct val="50000"/>
              </a:spcBef>
              <a:buFont typeface="Arial" charset="0"/>
              <a:buChar char="•"/>
            </a:pPr>
            <a:r>
              <a:rPr lang="en-US" altLang="ja-JP" sz="1200" b="1" dirty="0">
                <a:latin typeface="Calibri" charset="0"/>
              </a:rPr>
              <a:t>Solar calibration</a:t>
            </a:r>
            <a:r>
              <a:rPr lang="en-US" altLang="ja-JP" sz="1400" b="1" dirty="0">
                <a:latin typeface="Calibri" charset="0"/>
              </a:rPr>
              <a:t> </a:t>
            </a:r>
            <a:r>
              <a:rPr lang="en-US" altLang="ja-JP" sz="1200" b="1" dirty="0">
                <a:latin typeface="Calibri" charset="0"/>
              </a:rPr>
              <a:t>(transfer-to-orbit)</a:t>
            </a:r>
          </a:p>
          <a:p>
            <a:pPr>
              <a:spcBef>
                <a:spcPct val="50000"/>
              </a:spcBef>
            </a:pPr>
            <a:r>
              <a:rPr lang="en-US" altLang="ja-JP" sz="1300" b="1" u="sng" dirty="0" err="1">
                <a:latin typeface="Calibri" charset="0"/>
              </a:rPr>
              <a:t>Postlaunch</a:t>
            </a:r>
            <a:r>
              <a:rPr lang="en-US" altLang="ja-JP" sz="1300" b="1" u="sng" dirty="0">
                <a:latin typeface="Calibri" charset="0"/>
              </a:rPr>
              <a:t> </a:t>
            </a:r>
            <a:r>
              <a:rPr lang="en-US" altLang="ja-JP" sz="1300" b="1" dirty="0">
                <a:latin typeface="Calibri" charset="0"/>
              </a:rPr>
              <a:t>(operational adjustments)</a:t>
            </a:r>
          </a:p>
          <a:p>
            <a:pPr marL="85725" lvl="1" indent="-85725">
              <a:spcBef>
                <a:spcPct val="50000"/>
              </a:spcBef>
              <a:buFont typeface="Arial" charset="0"/>
              <a:buChar char="•"/>
            </a:pPr>
            <a:r>
              <a:rPr lang="en-US" altLang="ja-JP" sz="1200" b="1" dirty="0">
                <a:latin typeface="Calibri" charset="0"/>
              </a:rPr>
              <a:t>Solar  calibration (daily)</a:t>
            </a:r>
          </a:p>
          <a:p>
            <a:pPr marL="85725" lvl="1" indent="-85725">
              <a:spcBef>
                <a:spcPct val="50000"/>
              </a:spcBef>
              <a:buFont typeface="Arial" charset="0"/>
              <a:buChar char="•"/>
            </a:pPr>
            <a:r>
              <a:rPr lang="en-US" altLang="ja-JP" sz="1200" b="1" dirty="0">
                <a:latin typeface="Calibri" charset="0"/>
              </a:rPr>
              <a:t>Lunar calibration (monthly)</a:t>
            </a:r>
          </a:p>
          <a:p>
            <a:pPr marL="85725" lvl="1" indent="-85725">
              <a:spcBef>
                <a:spcPct val="50000"/>
              </a:spcBef>
              <a:buFont typeface="Arial" charset="0"/>
              <a:buChar char="•"/>
            </a:pPr>
            <a:r>
              <a:rPr lang="en-US" altLang="ja-JP" sz="1200" b="1" dirty="0">
                <a:latin typeface="Calibri" charset="0"/>
              </a:rPr>
              <a:t>Multiple sites </a:t>
            </a:r>
            <a:r>
              <a:rPr lang="en-US" altLang="ja-JP" sz="1200" b="1" dirty="0" err="1">
                <a:latin typeface="Calibri" charset="0"/>
              </a:rPr>
              <a:t>L</a:t>
            </a:r>
            <a:r>
              <a:rPr lang="en-US" altLang="ja-JP" sz="1200" b="1" baseline="-25000" dirty="0" err="1">
                <a:latin typeface="Calibri" charset="0"/>
              </a:rPr>
              <a:t>wn</a:t>
            </a:r>
            <a:r>
              <a:rPr lang="en-US" altLang="ja-JP" sz="1200" b="1" dirty="0">
                <a:latin typeface="Calibri" charset="0"/>
              </a:rPr>
              <a:t> time series for vicarious calibration –</a:t>
            </a:r>
            <a:r>
              <a:rPr lang="en-US" altLang="ja-JP" sz="1200" b="1" dirty="0" smtClean="0">
                <a:latin typeface="Calibri" charset="0"/>
              </a:rPr>
              <a:t> </a:t>
            </a:r>
            <a:endParaRPr lang="en-US" altLang="ja-JP" sz="1400" dirty="0">
              <a:latin typeface="Calibri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8" y="755239"/>
            <a:ext cx="2638425" cy="184665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latin typeface="Calibri" charset="0"/>
              </a:rPr>
              <a:t>Mission Feedback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dirty="0">
                <a:latin typeface="Calibri" charset="0"/>
              </a:rPr>
              <a:t> </a:t>
            </a:r>
            <a:r>
              <a:rPr lang="en-US" altLang="ja-JP" sz="1200" b="1" dirty="0">
                <a:latin typeface="Calibri" charset="0"/>
              </a:rPr>
              <a:t>Science community input </a:t>
            </a:r>
            <a:r>
              <a:rPr lang="en-US" altLang="ja-JP" sz="1200" b="1" dirty="0" smtClean="0">
                <a:latin typeface="Calibri" charset="0"/>
              </a:rPr>
              <a:t>(US-ESA)</a:t>
            </a:r>
            <a:endParaRPr lang="en-US" altLang="ja-JP" sz="1200" b="1" dirty="0">
              <a:latin typeface="Calibri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b="1" dirty="0">
                <a:latin typeface="Calibri" charset="0"/>
              </a:rPr>
              <a:t> Comparison with other appropriate products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b="1" dirty="0">
                <a:latin typeface="Calibri" charset="0"/>
              </a:rPr>
              <a:t> New Missions (Sentinel</a:t>
            </a:r>
            <a:r>
              <a:rPr lang="en-US" altLang="ja-JP" sz="1200" b="1" dirty="0" smtClean="0">
                <a:latin typeface="Calibri" charset="0"/>
              </a:rPr>
              <a:t> 2, NPP, LDCM)</a:t>
            </a:r>
            <a:endParaRPr lang="en-US" altLang="ja-JP" sz="1200" b="1" dirty="0">
              <a:latin typeface="Calibri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b="1" dirty="0">
                <a:latin typeface="Calibri" charset="0"/>
              </a:rPr>
              <a:t> Protocol </a:t>
            </a:r>
            <a:r>
              <a:rPr lang="en-US" altLang="ja-JP" sz="1200" b="1" dirty="0" smtClean="0">
                <a:latin typeface="Calibri" charset="0"/>
              </a:rPr>
              <a:t>development</a:t>
            </a:r>
            <a:endParaRPr lang="en-US" altLang="ja-JP" sz="1200" b="1" dirty="0">
              <a:latin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289" y="2627968"/>
            <a:ext cx="2394662" cy="2516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latin typeface="Calibri" charset="0"/>
              </a:rPr>
              <a:t>Improved Products  &amp; Algorithms</a:t>
            </a:r>
            <a:endParaRPr lang="en-US" altLang="ja-JP" sz="1400" dirty="0">
              <a:latin typeface="Calibri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>
                <a:latin typeface="Calibri" charset="0"/>
              </a:rPr>
              <a:t> </a:t>
            </a:r>
            <a:r>
              <a:rPr lang="en-US" altLang="ja-JP" sz="1300" b="1" dirty="0">
                <a:latin typeface="Calibri" charset="0"/>
              </a:rPr>
              <a:t>Reprocessing due to improvements in calibration, masks, binning schemes, product compatibilities, etc.</a:t>
            </a:r>
            <a:r>
              <a:rPr lang="en-US" altLang="ja-JP" sz="1300" b="1" dirty="0" smtClean="0">
                <a:latin typeface="Calibri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b="1" dirty="0">
                <a:latin typeface="Calibri" charset="0"/>
              </a:rPr>
              <a:t>New products from bio-geochemical fields, atmospheric fields, etc.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300" b="1" dirty="0">
                <a:latin typeface="Calibri" charset="0"/>
              </a:rPr>
              <a:t>Data distribution interface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44775" y="2106613"/>
            <a:ext cx="1085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>
                <a:latin typeface="Calibri" charset="0"/>
              </a:rPr>
              <a:t>Feedback</a:t>
            </a:r>
            <a:endParaRPr lang="en-US" altLang="ja-JP" sz="2800" b="1">
              <a:latin typeface="Calibri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386" y="5150954"/>
            <a:ext cx="2185987" cy="163121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200" b="1" dirty="0" smtClean="0">
                <a:latin typeface="Calibri" charset="0"/>
              </a:rPr>
              <a:t>Satellite Data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dirty="0">
                <a:latin typeface="Calibri" charset="0"/>
              </a:rPr>
              <a:t> </a:t>
            </a:r>
            <a:r>
              <a:rPr lang="en-US" altLang="ja-JP" sz="1200" b="1" dirty="0">
                <a:latin typeface="Calibri" charset="0"/>
              </a:rPr>
              <a:t>Satellite </a:t>
            </a:r>
            <a:r>
              <a:rPr lang="en-US" altLang="ja-JP" sz="1200" b="1" dirty="0" smtClean="0">
                <a:latin typeface="Calibri" charset="0"/>
              </a:rPr>
              <a:t>data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b="1" dirty="0" smtClean="0">
                <a:latin typeface="Calibri" charset="0"/>
              </a:rPr>
              <a:t>Derived/modeled products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200" b="1" dirty="0" smtClean="0">
                <a:latin typeface="Calibri" charset="0"/>
              </a:rPr>
              <a:t>Satellite data processing software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ja-JP" sz="800" dirty="0" smtClean="0">
              <a:latin typeface="Calibri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00275" y="5149850"/>
            <a:ext cx="4260850" cy="166968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latin typeface="Calibri" charset="0"/>
              </a:rPr>
              <a:t>Product &amp; Algorithm Validation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300" b="1" dirty="0">
                <a:latin typeface="Calibri" charset="0"/>
              </a:rPr>
              <a:t>Atmospheric &amp; bio-optical algorithm validation and development </a:t>
            </a:r>
            <a:r>
              <a:rPr lang="en-US" altLang="ja-JP" sz="1300" b="1" dirty="0" smtClean="0">
                <a:latin typeface="Calibri" charset="0"/>
              </a:rPr>
              <a:t>(</a:t>
            </a:r>
            <a:r>
              <a:rPr lang="en-US" altLang="ja-JP" sz="1300" b="1" dirty="0" err="1" smtClean="0">
                <a:latin typeface="Calibri" charset="0"/>
              </a:rPr>
              <a:t>Pis</a:t>
            </a:r>
            <a:r>
              <a:rPr lang="en-US" altLang="ja-JP" sz="1300" b="1" dirty="0" smtClean="0">
                <a:latin typeface="Calibri" charset="0"/>
              </a:rPr>
              <a:t>, NASA, NOAA, USGS, ESA, etc.)</a:t>
            </a:r>
            <a:endParaRPr lang="en-US" altLang="ja-JP" sz="1300" b="1" dirty="0">
              <a:latin typeface="Calibri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300" b="1" dirty="0">
                <a:latin typeface="Calibri" charset="0"/>
              </a:rPr>
              <a:t>Match-up analysis via</a:t>
            </a:r>
            <a:r>
              <a:rPr lang="en-US" altLang="ja-JP" sz="1300" b="1" dirty="0" smtClean="0">
                <a:latin typeface="Calibri" charset="0"/>
              </a:rPr>
              <a:t> flux tower sites</a:t>
            </a:r>
            <a:r>
              <a:rPr lang="en-US" altLang="ja-JP" sz="1300" b="1" dirty="0">
                <a:latin typeface="Calibri" charset="0"/>
              </a:rPr>
              <a:t>, satellite QC, time series </a:t>
            </a:r>
            <a:r>
              <a:rPr lang="en-US" altLang="ja-JP" sz="1300" b="1" dirty="0" smtClean="0">
                <a:latin typeface="Calibri" charset="0"/>
              </a:rPr>
              <a:t>evaluation, </a:t>
            </a:r>
            <a:r>
              <a:rPr lang="en-US" altLang="ja-JP" sz="1300" b="1" dirty="0">
                <a:latin typeface="Calibri" charset="0"/>
              </a:rPr>
              <a:t>etc.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300" b="1" dirty="0">
                <a:latin typeface="Calibri" charset="0"/>
              </a:rPr>
              <a:t> Earth System/Climate Model data assimilation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451" y="34401"/>
            <a:ext cx="74578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An International Approach for Land Carbon Cycle</a:t>
            </a:r>
          </a:p>
          <a:p>
            <a:pPr algn="ctr"/>
            <a:r>
              <a:rPr lang="en-US" sz="2800" b="1" dirty="0" smtClean="0"/>
              <a:t>&amp; Ecosystem </a:t>
            </a:r>
          </a:p>
          <a:p>
            <a:pPr algn="ctr"/>
            <a:r>
              <a:rPr lang="en-US" sz="2800" b="1" dirty="0" smtClean="0"/>
              <a:t>Data Records</a:t>
            </a:r>
            <a:endParaRPr lang="en-US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380" y="3020191"/>
            <a:ext cx="2959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BACK-UP</a:t>
            </a:r>
            <a:endParaRPr lang="en-US" sz="6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1765" y="41413"/>
            <a:ext cx="8423135" cy="6816587"/>
            <a:chOff x="171765" y="41413"/>
            <a:chExt cx="8423135" cy="6816587"/>
          </a:xfrm>
        </p:grpSpPr>
        <p:sp>
          <p:nvSpPr>
            <p:cNvPr id="3" name="Rectangle 298"/>
            <p:cNvSpPr>
              <a:spLocks noChangeArrowheads="1"/>
            </p:cNvSpPr>
            <p:nvPr/>
          </p:nvSpPr>
          <p:spPr bwMode="auto">
            <a:xfrm>
              <a:off x="2822575" y="5171614"/>
              <a:ext cx="430213" cy="98471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" name="Object 297"/>
            <p:cNvGraphicFramePr>
              <a:graphicFrameLocks noChangeAspect="1"/>
            </p:cNvGraphicFramePr>
            <p:nvPr/>
          </p:nvGraphicFramePr>
          <p:xfrm>
            <a:off x="2835275" y="2128466"/>
            <a:ext cx="422275" cy="2957514"/>
          </p:xfrm>
          <a:graphic>
            <a:graphicData uri="http://schemas.openxmlformats.org/presentationml/2006/ole">
              <p:oleObj spid="_x0000_s35842" name="Image" r:id="rId3" imgW="977778" imgH="8165079" progId="">
                <p:embed/>
              </p:oleObj>
            </a:graphicData>
          </a:graphic>
        </p:graphicFrame>
        <p:grpSp>
          <p:nvGrpSpPr>
            <p:cNvPr id="5" name="Group 328"/>
            <p:cNvGrpSpPr>
              <a:grpSpLocks/>
            </p:cNvGrpSpPr>
            <p:nvPr/>
          </p:nvGrpSpPr>
          <p:grpSpPr bwMode="auto">
            <a:xfrm>
              <a:off x="2743200" y="2766900"/>
              <a:ext cx="685800" cy="3186601"/>
              <a:chOff x="2400" y="1757"/>
              <a:chExt cx="432" cy="1977"/>
            </a:xfrm>
          </p:grpSpPr>
          <p:sp>
            <p:nvSpPr>
              <p:cNvPr id="113" name="Rectangle 329"/>
              <p:cNvSpPr>
                <a:spLocks noChangeArrowheads="1"/>
              </p:cNvSpPr>
              <p:nvPr/>
            </p:nvSpPr>
            <p:spPr bwMode="auto">
              <a:xfrm>
                <a:off x="2448" y="1873"/>
                <a:ext cx="384" cy="1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330"/>
              <p:cNvSpPr>
                <a:spLocks noChangeArrowheads="1"/>
              </p:cNvSpPr>
              <p:nvPr/>
            </p:nvSpPr>
            <p:spPr bwMode="auto">
              <a:xfrm>
                <a:off x="2400" y="2192"/>
                <a:ext cx="384" cy="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331"/>
              <p:cNvSpPr>
                <a:spLocks noChangeArrowheads="1"/>
              </p:cNvSpPr>
              <p:nvPr/>
            </p:nvSpPr>
            <p:spPr bwMode="auto">
              <a:xfrm>
                <a:off x="2448" y="2270"/>
                <a:ext cx="384" cy="4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332"/>
              <p:cNvSpPr>
                <a:spLocks noChangeArrowheads="1"/>
              </p:cNvSpPr>
              <p:nvPr/>
            </p:nvSpPr>
            <p:spPr bwMode="auto">
              <a:xfrm>
                <a:off x="2448" y="2767"/>
                <a:ext cx="384" cy="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333"/>
              <p:cNvSpPr>
                <a:spLocks noChangeArrowheads="1"/>
              </p:cNvSpPr>
              <p:nvPr/>
            </p:nvSpPr>
            <p:spPr bwMode="auto">
              <a:xfrm>
                <a:off x="2448" y="3349"/>
                <a:ext cx="384" cy="1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334"/>
              <p:cNvSpPr>
                <a:spLocks noChangeArrowheads="1"/>
              </p:cNvSpPr>
              <p:nvPr/>
            </p:nvSpPr>
            <p:spPr bwMode="auto">
              <a:xfrm>
                <a:off x="2448" y="1757"/>
                <a:ext cx="384" cy="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35"/>
              <p:cNvSpPr>
                <a:spLocks noChangeArrowheads="1"/>
              </p:cNvSpPr>
              <p:nvPr/>
            </p:nvSpPr>
            <p:spPr bwMode="auto">
              <a:xfrm>
                <a:off x="2448" y="2029"/>
                <a:ext cx="384" cy="1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336"/>
              <p:cNvSpPr>
                <a:spLocks noChangeArrowheads="1"/>
              </p:cNvSpPr>
              <p:nvPr/>
            </p:nvSpPr>
            <p:spPr bwMode="auto">
              <a:xfrm>
                <a:off x="2448" y="3543"/>
                <a:ext cx="384" cy="1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337"/>
              <p:cNvSpPr>
                <a:spLocks noChangeArrowheads="1"/>
              </p:cNvSpPr>
              <p:nvPr/>
            </p:nvSpPr>
            <p:spPr bwMode="auto">
              <a:xfrm>
                <a:off x="2448" y="3706"/>
                <a:ext cx="384" cy="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338"/>
              <p:cNvSpPr>
                <a:spLocks noChangeArrowheads="1"/>
              </p:cNvSpPr>
              <p:nvPr/>
            </p:nvSpPr>
            <p:spPr bwMode="auto">
              <a:xfrm>
                <a:off x="2448" y="2844"/>
                <a:ext cx="384" cy="3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241"/>
            <p:cNvSpPr>
              <a:spLocks noChangeArrowheads="1"/>
            </p:cNvSpPr>
            <p:nvPr/>
          </p:nvSpPr>
          <p:spPr bwMode="auto">
            <a:xfrm>
              <a:off x="7616825" y="6046788"/>
              <a:ext cx="609600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242"/>
            <p:cNvSpPr>
              <a:spLocks noChangeArrowheads="1"/>
            </p:cNvSpPr>
            <p:nvPr/>
          </p:nvSpPr>
          <p:spPr bwMode="auto">
            <a:xfrm>
              <a:off x="7616825" y="6427788"/>
              <a:ext cx="609600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43"/>
            <p:cNvSpPr>
              <a:spLocks noChangeShapeType="1"/>
            </p:cNvSpPr>
            <p:nvPr/>
          </p:nvSpPr>
          <p:spPr bwMode="auto">
            <a:xfrm flipH="1">
              <a:off x="5473700" y="941388"/>
              <a:ext cx="12700" cy="5691187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244"/>
            <p:cNvSpPr txBox="1">
              <a:spLocks noChangeArrowheads="1"/>
            </p:cNvSpPr>
            <p:nvPr/>
          </p:nvSpPr>
          <p:spPr bwMode="auto">
            <a:xfrm>
              <a:off x="2590800" y="749299"/>
              <a:ext cx="5410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HERITAGE SENSORS               </a:t>
              </a:r>
              <a:r>
                <a:rPr lang="en-US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       OES</a:t>
              </a:r>
              <a:endPara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96" charset="0"/>
                <a:cs typeface="Arial" pitchFamily="-96" charset="0"/>
              </a:endParaRPr>
            </a:p>
          </p:txBody>
        </p:sp>
        <p:sp>
          <p:nvSpPr>
            <p:cNvPr id="10" name="Rectangle 245"/>
            <p:cNvSpPr>
              <a:spLocks noChangeArrowheads="1"/>
            </p:cNvSpPr>
            <p:nvPr/>
          </p:nvSpPr>
          <p:spPr bwMode="auto">
            <a:xfrm>
              <a:off x="7159625" y="1525588"/>
              <a:ext cx="1066800" cy="34925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/>
                <a:t>Products</a:t>
              </a:r>
            </a:p>
          </p:txBody>
        </p:sp>
        <p:sp>
          <p:nvSpPr>
            <p:cNvPr id="11" name="Text Box 246"/>
            <p:cNvSpPr txBox="1">
              <a:spLocks noChangeArrowheads="1"/>
            </p:cNvSpPr>
            <p:nvPr/>
          </p:nvSpPr>
          <p:spPr bwMode="auto">
            <a:xfrm rot="16200000">
              <a:off x="5637213" y="6238875"/>
              <a:ext cx="58261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006600"/>
                  </a:solidFill>
                </a:rPr>
                <a:t>SWIR</a:t>
              </a:r>
            </a:p>
          </p:txBody>
        </p:sp>
        <p:sp>
          <p:nvSpPr>
            <p:cNvPr id="12" name="Text Box 247"/>
            <p:cNvSpPr txBox="1">
              <a:spLocks noChangeArrowheads="1"/>
            </p:cNvSpPr>
            <p:nvPr/>
          </p:nvSpPr>
          <p:spPr bwMode="auto">
            <a:xfrm rot="16200000">
              <a:off x="5705475" y="5372100"/>
              <a:ext cx="4460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006600"/>
                  </a:solidFill>
                </a:rPr>
                <a:t>NIR</a:t>
              </a:r>
            </a:p>
          </p:txBody>
        </p:sp>
        <p:sp>
          <p:nvSpPr>
            <p:cNvPr id="13" name="Text Box 248"/>
            <p:cNvSpPr txBox="1">
              <a:spLocks noChangeArrowheads="1"/>
            </p:cNvSpPr>
            <p:nvPr/>
          </p:nvSpPr>
          <p:spPr bwMode="auto">
            <a:xfrm rot="16200000">
              <a:off x="5591175" y="3592513"/>
              <a:ext cx="6746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006600"/>
                  </a:solidFill>
                </a:rPr>
                <a:t>Visible</a:t>
              </a:r>
            </a:p>
          </p:txBody>
        </p:sp>
        <p:sp>
          <p:nvSpPr>
            <p:cNvPr id="14" name="Text Box 249"/>
            <p:cNvSpPr txBox="1">
              <a:spLocks noChangeArrowheads="1"/>
            </p:cNvSpPr>
            <p:nvPr/>
          </p:nvSpPr>
          <p:spPr bwMode="auto">
            <a:xfrm rot="16200000">
              <a:off x="5464175" y="2085975"/>
              <a:ext cx="9286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006600"/>
                  </a:solidFill>
                </a:rPr>
                <a:t>Ultraviolet</a:t>
              </a:r>
            </a:p>
          </p:txBody>
        </p:sp>
        <p:sp>
          <p:nvSpPr>
            <p:cNvPr id="15" name="AutoShape 250"/>
            <p:cNvSpPr>
              <a:spLocks/>
            </p:cNvSpPr>
            <p:nvPr/>
          </p:nvSpPr>
          <p:spPr bwMode="auto">
            <a:xfrm>
              <a:off x="6135688" y="1874838"/>
              <a:ext cx="152400" cy="528637"/>
            </a:xfrm>
            <a:prstGeom prst="leftBrace">
              <a:avLst>
                <a:gd name="adj1" fmla="val 2890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251"/>
            <p:cNvSpPr>
              <a:spLocks/>
            </p:cNvSpPr>
            <p:nvPr/>
          </p:nvSpPr>
          <p:spPr bwMode="auto">
            <a:xfrm>
              <a:off x="6092825" y="2490788"/>
              <a:ext cx="185738" cy="2378075"/>
            </a:xfrm>
            <a:prstGeom prst="leftBrace">
              <a:avLst>
                <a:gd name="adj1" fmla="val 10669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252"/>
            <p:cNvSpPr>
              <a:spLocks/>
            </p:cNvSpPr>
            <p:nvPr/>
          </p:nvSpPr>
          <p:spPr bwMode="auto">
            <a:xfrm>
              <a:off x="6135688" y="4956175"/>
              <a:ext cx="152400" cy="1057275"/>
            </a:xfrm>
            <a:prstGeom prst="leftBrace">
              <a:avLst>
                <a:gd name="adj1" fmla="val 5781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253"/>
            <p:cNvSpPr>
              <a:spLocks/>
            </p:cNvSpPr>
            <p:nvPr/>
          </p:nvSpPr>
          <p:spPr bwMode="auto">
            <a:xfrm>
              <a:off x="6135688" y="6102350"/>
              <a:ext cx="152400" cy="527050"/>
            </a:xfrm>
            <a:prstGeom prst="leftBrace">
              <a:avLst>
                <a:gd name="adj1" fmla="val 2881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9" name="Object 254"/>
            <p:cNvGraphicFramePr>
              <a:graphicFrameLocks noChangeAspect="1"/>
            </p:cNvGraphicFramePr>
            <p:nvPr/>
          </p:nvGraphicFramePr>
          <p:xfrm>
            <a:off x="6324600" y="2435225"/>
            <a:ext cx="412750" cy="2514600"/>
          </p:xfrm>
          <a:graphic>
            <a:graphicData uri="http://schemas.openxmlformats.org/presentationml/2006/ole">
              <p:oleObj spid="_x0000_s35843" name="Image" r:id="rId4" imgW="977778" imgH="8165079" progId="">
                <p:embed/>
              </p:oleObj>
            </a:graphicData>
          </a:graphic>
        </p:graphicFrame>
        <p:sp>
          <p:nvSpPr>
            <p:cNvPr id="20" name="Rectangle 255"/>
            <p:cNvSpPr>
              <a:spLocks noChangeArrowheads="1"/>
            </p:cNvSpPr>
            <p:nvPr/>
          </p:nvSpPr>
          <p:spPr bwMode="auto">
            <a:xfrm>
              <a:off x="6324600" y="4862513"/>
              <a:ext cx="392113" cy="1811337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56"/>
            <p:cNvSpPr>
              <a:spLocks noChangeArrowheads="1"/>
            </p:cNvSpPr>
            <p:nvPr/>
          </p:nvSpPr>
          <p:spPr bwMode="auto">
            <a:xfrm>
              <a:off x="6324600" y="1855788"/>
              <a:ext cx="392113" cy="615950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57"/>
            <p:cNvSpPr>
              <a:spLocks noChangeArrowheads="1"/>
            </p:cNvSpPr>
            <p:nvPr/>
          </p:nvSpPr>
          <p:spPr bwMode="auto">
            <a:xfrm>
              <a:off x="6321425" y="5862638"/>
              <a:ext cx="423863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58"/>
            <p:cNvSpPr>
              <a:spLocks noChangeArrowheads="1"/>
            </p:cNvSpPr>
            <p:nvPr/>
          </p:nvSpPr>
          <p:spPr bwMode="auto">
            <a:xfrm>
              <a:off x="6321425" y="6292850"/>
              <a:ext cx="423863" cy="84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59"/>
            <p:cNvSpPr>
              <a:spLocks noChangeArrowheads="1"/>
            </p:cNvSpPr>
            <p:nvPr/>
          </p:nvSpPr>
          <p:spPr bwMode="auto">
            <a:xfrm>
              <a:off x="6321425" y="6567488"/>
              <a:ext cx="423863" cy="176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60"/>
            <p:cNvSpPr>
              <a:spLocks noChangeArrowheads="1"/>
            </p:cNvSpPr>
            <p:nvPr/>
          </p:nvSpPr>
          <p:spPr bwMode="auto">
            <a:xfrm>
              <a:off x="6702425" y="1878013"/>
              <a:ext cx="457200" cy="40925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261"/>
            <p:cNvSpPr txBox="1">
              <a:spLocks noChangeArrowheads="1"/>
            </p:cNvSpPr>
            <p:nvPr/>
          </p:nvSpPr>
          <p:spPr bwMode="auto">
            <a:xfrm rot="16200000">
              <a:off x="5730438" y="3645050"/>
              <a:ext cx="23503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5 nm resolution (345 –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 775 </a:t>
              </a:r>
              <a:r>
                <a:rPr lang="en-US" sz="1200" b="1" dirty="0">
                  <a:solidFill>
                    <a:srgbClr val="0000FF"/>
                  </a:solidFill>
                </a:rPr>
                <a:t>nm)</a:t>
              </a:r>
            </a:p>
            <a:p>
              <a:pPr algn="ctr"/>
              <a:r>
                <a:rPr lang="en-US" sz="1200" b="1" dirty="0">
                  <a:solidFill>
                    <a:srgbClr val="0000FF"/>
                  </a:solidFill>
                </a:rPr>
                <a:t>26 required “multispectral” bands</a:t>
              </a:r>
            </a:p>
          </p:txBody>
        </p:sp>
        <p:sp>
          <p:nvSpPr>
            <p:cNvPr id="27" name="Rectangle 262"/>
            <p:cNvSpPr>
              <a:spLocks noChangeArrowheads="1"/>
            </p:cNvSpPr>
            <p:nvPr/>
          </p:nvSpPr>
          <p:spPr bwMode="auto">
            <a:xfrm>
              <a:off x="6702425" y="5970588"/>
              <a:ext cx="457200" cy="6318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263"/>
            <p:cNvSpPr txBox="1">
              <a:spLocks noChangeArrowheads="1"/>
            </p:cNvSpPr>
            <p:nvPr/>
          </p:nvSpPr>
          <p:spPr bwMode="auto">
            <a:xfrm rot="16200000">
              <a:off x="6574632" y="6071394"/>
              <a:ext cx="7096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rgbClr val="0000FF"/>
                  </a:solidFill>
                </a:rPr>
                <a:t>3 SWIR</a:t>
              </a:r>
            </a:p>
            <a:p>
              <a:pPr algn="ctr"/>
              <a:r>
                <a:rPr lang="en-US" sz="1200" b="1">
                  <a:solidFill>
                    <a:srgbClr val="0000FF"/>
                  </a:solidFill>
                </a:rPr>
                <a:t>bands</a:t>
              </a:r>
            </a:p>
          </p:txBody>
        </p:sp>
        <p:sp>
          <p:nvSpPr>
            <p:cNvPr id="29" name="Rectangle 264"/>
            <p:cNvSpPr>
              <a:spLocks noChangeArrowheads="1"/>
            </p:cNvSpPr>
            <p:nvPr/>
          </p:nvSpPr>
          <p:spPr bwMode="auto">
            <a:xfrm>
              <a:off x="7158038" y="1878013"/>
              <a:ext cx="1147762" cy="472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265"/>
            <p:cNvSpPr txBox="1">
              <a:spLocks noChangeArrowheads="1"/>
            </p:cNvSpPr>
            <p:nvPr/>
          </p:nvSpPr>
          <p:spPr bwMode="auto">
            <a:xfrm>
              <a:off x="7170738" y="1893888"/>
              <a:ext cx="1135062" cy="466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i="1" dirty="0"/>
                <a:t>Absorbing aerosols</a:t>
              </a:r>
            </a:p>
            <a:p>
              <a:endParaRPr lang="en-US" sz="1000" i="1" dirty="0"/>
            </a:p>
            <a:p>
              <a:r>
                <a:rPr lang="en-US" sz="1000" i="1" dirty="0"/>
                <a:t>Dissolved organics</a:t>
              </a:r>
            </a:p>
            <a:p>
              <a:endParaRPr lang="en-US" sz="1000" i="1" dirty="0"/>
            </a:p>
            <a:p>
              <a:r>
                <a:rPr lang="en-US" sz="1000" i="1" dirty="0"/>
                <a:t>Phytoplankton pigments</a:t>
              </a:r>
            </a:p>
            <a:p>
              <a:endParaRPr lang="en-US" sz="1000" i="1" dirty="0"/>
            </a:p>
            <a:p>
              <a:r>
                <a:rPr lang="en-US" sz="1000" i="1" dirty="0"/>
                <a:t>Functional groups</a:t>
              </a:r>
            </a:p>
            <a:p>
              <a:endParaRPr lang="en-US" sz="1000" i="1" dirty="0"/>
            </a:p>
            <a:p>
              <a:r>
                <a:rPr lang="en-US" sz="1000" i="1" dirty="0"/>
                <a:t>Particle sizes</a:t>
              </a:r>
            </a:p>
            <a:p>
              <a:endParaRPr lang="en-US" sz="1000" i="1" dirty="0"/>
            </a:p>
            <a:p>
              <a:r>
                <a:rPr lang="en-US" sz="1000" i="1" dirty="0"/>
                <a:t>Physiology</a:t>
              </a:r>
            </a:p>
            <a:p>
              <a:endParaRPr lang="en-US" sz="1000" i="1" dirty="0"/>
            </a:p>
            <a:p>
              <a:r>
                <a:rPr lang="en-US" sz="1000" i="1" dirty="0"/>
                <a:t>Pigment fluorescence</a:t>
              </a:r>
            </a:p>
            <a:p>
              <a:endParaRPr lang="en-US" sz="1000" i="1" dirty="0"/>
            </a:p>
            <a:p>
              <a:r>
                <a:rPr lang="en-US" sz="1000" i="1" dirty="0"/>
                <a:t>Coastal biology</a:t>
              </a:r>
            </a:p>
            <a:p>
              <a:endParaRPr lang="en-US" sz="1000" i="1" dirty="0"/>
            </a:p>
            <a:p>
              <a:r>
                <a:rPr lang="en-US" sz="1000" i="1" dirty="0"/>
                <a:t>Atmospheric correction</a:t>
              </a:r>
            </a:p>
            <a:p>
              <a:r>
                <a:rPr lang="en-US" sz="1000" dirty="0"/>
                <a:t>(clear ocean)</a:t>
              </a:r>
            </a:p>
            <a:p>
              <a:endParaRPr lang="en-US" sz="1000" dirty="0"/>
            </a:p>
            <a:p>
              <a:r>
                <a:rPr lang="en-US" sz="1000" i="1" dirty="0"/>
                <a:t>Atmospheric</a:t>
              </a:r>
            </a:p>
            <a:p>
              <a:r>
                <a:rPr lang="en-US" sz="1000" i="1" dirty="0"/>
                <a:t>Correction</a:t>
              </a:r>
            </a:p>
            <a:p>
              <a:r>
                <a:rPr lang="en-US" sz="1000" dirty="0"/>
                <a:t>(coastal) </a:t>
              </a:r>
              <a:r>
                <a:rPr lang="en-US" sz="1000" i="1" dirty="0"/>
                <a:t>&amp;</a:t>
              </a:r>
            </a:p>
            <a:p>
              <a:r>
                <a:rPr lang="en-US" sz="1000" i="1" dirty="0"/>
                <a:t>Aerosol/cloud properties</a:t>
              </a:r>
              <a:endParaRPr lang="en-US" sz="1000" dirty="0"/>
            </a:p>
          </p:txBody>
        </p:sp>
        <p:sp>
          <p:nvSpPr>
            <p:cNvPr id="31" name="Text Box 266"/>
            <p:cNvSpPr txBox="1">
              <a:spLocks noChangeArrowheads="1"/>
            </p:cNvSpPr>
            <p:nvPr/>
          </p:nvSpPr>
          <p:spPr bwMode="auto">
            <a:xfrm rot="16200000">
              <a:off x="760412" y="5900738"/>
              <a:ext cx="5826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006600"/>
                  </a:solidFill>
                </a:rPr>
                <a:t>SWIR</a:t>
              </a:r>
            </a:p>
          </p:txBody>
        </p:sp>
        <p:sp>
          <p:nvSpPr>
            <p:cNvPr id="32" name="Text Box 267"/>
            <p:cNvSpPr txBox="1">
              <a:spLocks noChangeArrowheads="1"/>
            </p:cNvSpPr>
            <p:nvPr/>
          </p:nvSpPr>
          <p:spPr bwMode="auto">
            <a:xfrm>
              <a:off x="4038600" y="2693988"/>
              <a:ext cx="1143000" cy="216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Total pigment or Chlorophyll-a</a:t>
              </a:r>
            </a:p>
            <a:p>
              <a:r>
                <a:rPr lang="en-US" sz="1000">
                  <a:solidFill>
                    <a:srgbClr val="0000FF"/>
                  </a:solidFill>
                </a:rPr>
                <a:t>but major errors due to absorption by dissolved organics</a:t>
              </a:r>
            </a:p>
            <a:p>
              <a:endParaRPr lang="en-US" sz="1000">
                <a:solidFill>
                  <a:srgbClr val="0000FF"/>
                </a:solidFill>
              </a:endParaRPr>
            </a:p>
            <a:p>
              <a:endParaRPr lang="en-US" sz="600">
                <a:solidFill>
                  <a:srgbClr val="0000FF"/>
                </a:solidFill>
              </a:endParaRPr>
            </a:p>
            <a:p>
              <a:r>
                <a:rPr lang="en-US" sz="1000" i="1"/>
                <a:t>Atmospheric Correction/ MODIS chlorophyll</a:t>
              </a:r>
            </a:p>
            <a:p>
              <a:r>
                <a:rPr lang="en-US" sz="1000" i="1"/>
                <a:t>fluorescence</a:t>
              </a:r>
            </a:p>
          </p:txBody>
        </p:sp>
        <p:graphicFrame>
          <p:nvGraphicFramePr>
            <p:cNvPr id="33" name="Object 268"/>
            <p:cNvGraphicFramePr>
              <a:graphicFrameLocks noChangeAspect="1"/>
            </p:cNvGraphicFramePr>
            <p:nvPr/>
          </p:nvGraphicFramePr>
          <p:xfrm>
            <a:off x="1676400" y="2128838"/>
            <a:ext cx="423863" cy="2876550"/>
          </p:xfrm>
          <a:graphic>
            <a:graphicData uri="http://schemas.openxmlformats.org/presentationml/2006/ole">
              <p:oleObj spid="_x0000_s35844" name="Image" r:id="rId5" imgW="977778" imgH="8165079" progId="">
                <p:embed/>
              </p:oleObj>
            </a:graphicData>
          </a:graphic>
        </p:graphicFrame>
        <p:sp>
          <p:nvSpPr>
            <p:cNvPr id="34" name="Rectangle 269"/>
            <p:cNvSpPr>
              <a:spLocks noChangeArrowheads="1"/>
            </p:cNvSpPr>
            <p:nvPr/>
          </p:nvSpPr>
          <p:spPr bwMode="auto">
            <a:xfrm>
              <a:off x="1679575" y="5094288"/>
              <a:ext cx="430213" cy="1062037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70"/>
            <p:cNvSpPr>
              <a:spLocks noChangeArrowheads="1"/>
            </p:cNvSpPr>
            <p:nvPr/>
          </p:nvSpPr>
          <p:spPr bwMode="auto">
            <a:xfrm>
              <a:off x="1681163" y="2035175"/>
              <a:ext cx="430212" cy="627063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71"/>
            <p:cNvSpPr>
              <a:spLocks noChangeArrowheads="1"/>
            </p:cNvSpPr>
            <p:nvPr/>
          </p:nvSpPr>
          <p:spPr bwMode="auto">
            <a:xfrm>
              <a:off x="1682750" y="2027238"/>
              <a:ext cx="430213" cy="4127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2"/>
            <p:cNvSpPr>
              <a:spLocks noChangeArrowheads="1"/>
            </p:cNvSpPr>
            <p:nvPr/>
          </p:nvSpPr>
          <p:spPr bwMode="auto">
            <a:xfrm>
              <a:off x="1600200" y="1965325"/>
              <a:ext cx="609600" cy="9255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73"/>
            <p:cNvSpPr>
              <a:spLocks noChangeArrowheads="1"/>
            </p:cNvSpPr>
            <p:nvPr/>
          </p:nvSpPr>
          <p:spPr bwMode="auto">
            <a:xfrm>
              <a:off x="1600200" y="2951163"/>
              <a:ext cx="609600" cy="431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74"/>
            <p:cNvSpPr>
              <a:spLocks noChangeArrowheads="1"/>
            </p:cNvSpPr>
            <p:nvPr/>
          </p:nvSpPr>
          <p:spPr bwMode="auto">
            <a:xfrm>
              <a:off x="1600200" y="3444875"/>
              <a:ext cx="609600" cy="123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75"/>
            <p:cNvSpPr>
              <a:spLocks noChangeArrowheads="1"/>
            </p:cNvSpPr>
            <p:nvPr/>
          </p:nvSpPr>
          <p:spPr bwMode="auto">
            <a:xfrm>
              <a:off x="1600200" y="3630613"/>
              <a:ext cx="609600" cy="6778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76"/>
            <p:cNvSpPr>
              <a:spLocks noChangeArrowheads="1"/>
            </p:cNvSpPr>
            <p:nvPr/>
          </p:nvSpPr>
          <p:spPr bwMode="auto">
            <a:xfrm>
              <a:off x="1600200" y="4370388"/>
              <a:ext cx="609600" cy="862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277"/>
            <p:cNvSpPr>
              <a:spLocks noChangeArrowheads="1"/>
            </p:cNvSpPr>
            <p:nvPr/>
          </p:nvSpPr>
          <p:spPr bwMode="auto">
            <a:xfrm>
              <a:off x="1600200" y="5172075"/>
              <a:ext cx="609600" cy="1103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278"/>
            <p:cNvGrpSpPr>
              <a:grpSpLocks/>
            </p:cNvGrpSpPr>
            <p:nvPr/>
          </p:nvGrpSpPr>
          <p:grpSpPr bwMode="auto">
            <a:xfrm>
              <a:off x="2133611" y="1965323"/>
              <a:ext cx="685803" cy="4254500"/>
              <a:chOff x="1584" y="912"/>
              <a:chExt cx="432" cy="3312"/>
            </a:xfrm>
          </p:grpSpPr>
          <p:graphicFrame>
            <p:nvGraphicFramePr>
              <p:cNvPr id="99" name="Object 279"/>
              <p:cNvGraphicFramePr>
                <a:graphicFrameLocks noChangeAspect="1"/>
              </p:cNvGraphicFramePr>
              <p:nvPr/>
            </p:nvGraphicFramePr>
            <p:xfrm>
              <a:off x="1680" y="1039"/>
              <a:ext cx="266" cy="2240"/>
            </p:xfrm>
            <a:graphic>
              <a:graphicData uri="http://schemas.openxmlformats.org/presentationml/2006/ole">
                <p:oleObj spid="_x0000_s35845" name="Image" r:id="rId6" imgW="977778" imgH="8165079" progId="">
                  <p:embed/>
                </p:oleObj>
              </a:graphicData>
            </a:graphic>
          </p:graphicFrame>
          <p:sp>
            <p:nvSpPr>
              <p:cNvPr id="100" name="Rectangle 280"/>
              <p:cNvSpPr>
                <a:spLocks noChangeArrowheads="1"/>
              </p:cNvSpPr>
              <p:nvPr/>
            </p:nvSpPr>
            <p:spPr bwMode="auto">
              <a:xfrm>
                <a:off x="1682" y="3348"/>
                <a:ext cx="271" cy="827"/>
              </a:xfrm>
              <a:prstGeom prst="rect">
                <a:avLst/>
              </a:prstGeom>
              <a:solidFill>
                <a:srgbClr val="8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281"/>
              <p:cNvSpPr>
                <a:spLocks noChangeArrowheads="1"/>
              </p:cNvSpPr>
              <p:nvPr/>
            </p:nvSpPr>
            <p:spPr bwMode="auto">
              <a:xfrm>
                <a:off x="1683" y="966"/>
                <a:ext cx="271" cy="488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282"/>
              <p:cNvSpPr>
                <a:spLocks noChangeArrowheads="1"/>
              </p:cNvSpPr>
              <p:nvPr/>
            </p:nvSpPr>
            <p:spPr bwMode="auto">
              <a:xfrm>
                <a:off x="1684" y="960"/>
                <a:ext cx="271" cy="32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283"/>
              <p:cNvSpPr>
                <a:spLocks noChangeArrowheads="1"/>
              </p:cNvSpPr>
              <p:nvPr/>
            </p:nvSpPr>
            <p:spPr bwMode="auto">
              <a:xfrm>
                <a:off x="1584" y="912"/>
                <a:ext cx="384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284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38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285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38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286"/>
              <p:cNvSpPr>
                <a:spLocks noChangeArrowheads="1"/>
              </p:cNvSpPr>
              <p:nvPr/>
            </p:nvSpPr>
            <p:spPr bwMode="auto">
              <a:xfrm>
                <a:off x="1632" y="2208"/>
                <a:ext cx="384" cy="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287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384" cy="6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288"/>
              <p:cNvSpPr>
                <a:spLocks noChangeArrowheads="1"/>
              </p:cNvSpPr>
              <p:nvPr/>
            </p:nvSpPr>
            <p:spPr bwMode="auto">
              <a:xfrm>
                <a:off x="1632" y="3504"/>
                <a:ext cx="38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289"/>
              <p:cNvSpPr>
                <a:spLocks noChangeArrowheads="1"/>
              </p:cNvSpPr>
              <p:nvPr/>
            </p:nvSpPr>
            <p:spPr bwMode="auto">
              <a:xfrm>
                <a:off x="1632" y="1008"/>
                <a:ext cx="384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290"/>
              <p:cNvSpPr>
                <a:spLocks noChangeArrowheads="1"/>
              </p:cNvSpPr>
              <p:nvPr/>
            </p:nvSpPr>
            <p:spPr bwMode="auto">
              <a:xfrm>
                <a:off x="1632" y="1536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291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292"/>
              <p:cNvSpPr>
                <a:spLocks noChangeArrowheads="1"/>
              </p:cNvSpPr>
              <p:nvPr/>
            </p:nvSpPr>
            <p:spPr bwMode="auto">
              <a:xfrm>
                <a:off x="1632" y="3744"/>
                <a:ext cx="384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44" name="Object 293"/>
            <p:cNvGraphicFramePr>
              <a:graphicFrameLocks noChangeAspect="1"/>
            </p:cNvGraphicFramePr>
            <p:nvPr/>
          </p:nvGraphicFramePr>
          <p:xfrm>
            <a:off x="3429000" y="2128838"/>
            <a:ext cx="422275" cy="2876550"/>
          </p:xfrm>
          <a:graphic>
            <a:graphicData uri="http://schemas.openxmlformats.org/presentationml/2006/ole">
              <p:oleObj spid="_x0000_s35846" name="Image" r:id="rId7" imgW="977778" imgH="8165079" progId="">
                <p:embed/>
              </p:oleObj>
            </a:graphicData>
          </a:graphic>
        </p:graphicFrame>
        <p:sp>
          <p:nvSpPr>
            <p:cNvPr id="45" name="Rectangle 294"/>
            <p:cNvSpPr>
              <a:spLocks noChangeArrowheads="1"/>
            </p:cNvSpPr>
            <p:nvPr/>
          </p:nvSpPr>
          <p:spPr bwMode="auto">
            <a:xfrm>
              <a:off x="3432175" y="5094288"/>
              <a:ext cx="430213" cy="1062037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95"/>
            <p:cNvSpPr>
              <a:spLocks noChangeArrowheads="1"/>
            </p:cNvSpPr>
            <p:nvPr/>
          </p:nvSpPr>
          <p:spPr bwMode="auto">
            <a:xfrm>
              <a:off x="3433763" y="2035175"/>
              <a:ext cx="430212" cy="627063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96"/>
            <p:cNvSpPr>
              <a:spLocks noChangeArrowheads="1"/>
            </p:cNvSpPr>
            <p:nvPr/>
          </p:nvSpPr>
          <p:spPr bwMode="auto">
            <a:xfrm>
              <a:off x="3435350" y="2027238"/>
              <a:ext cx="430213" cy="4127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99"/>
            <p:cNvSpPr>
              <a:spLocks noChangeArrowheads="1"/>
            </p:cNvSpPr>
            <p:nvPr/>
          </p:nvSpPr>
          <p:spPr bwMode="auto">
            <a:xfrm>
              <a:off x="2824163" y="2035175"/>
              <a:ext cx="430212" cy="627063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00"/>
            <p:cNvSpPr>
              <a:spLocks noChangeArrowheads="1"/>
            </p:cNvSpPr>
            <p:nvPr/>
          </p:nvSpPr>
          <p:spPr bwMode="auto">
            <a:xfrm>
              <a:off x="2825750" y="2027238"/>
              <a:ext cx="430213" cy="412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01"/>
            <p:cNvSpPr>
              <a:spLocks noChangeArrowheads="1"/>
            </p:cNvSpPr>
            <p:nvPr/>
          </p:nvSpPr>
          <p:spPr bwMode="auto">
            <a:xfrm>
              <a:off x="2667000" y="1965325"/>
              <a:ext cx="609600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02"/>
            <p:cNvSpPr>
              <a:spLocks noChangeArrowheads="1"/>
            </p:cNvSpPr>
            <p:nvPr/>
          </p:nvSpPr>
          <p:spPr bwMode="auto">
            <a:xfrm>
              <a:off x="2743200" y="2089150"/>
              <a:ext cx="609600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303"/>
            <p:cNvGrpSpPr>
              <a:grpSpLocks/>
            </p:cNvGrpSpPr>
            <p:nvPr/>
          </p:nvGrpSpPr>
          <p:grpSpPr bwMode="auto">
            <a:xfrm>
              <a:off x="3352802" y="2767013"/>
              <a:ext cx="719138" cy="3187701"/>
              <a:chOff x="1968" y="1726"/>
              <a:chExt cx="453" cy="2008"/>
            </a:xfrm>
          </p:grpSpPr>
          <p:sp>
            <p:nvSpPr>
              <p:cNvPr id="90" name="Rectangle 304"/>
              <p:cNvSpPr>
                <a:spLocks noChangeArrowheads="1"/>
              </p:cNvSpPr>
              <p:nvPr/>
            </p:nvSpPr>
            <p:spPr bwMode="auto">
              <a:xfrm>
                <a:off x="2016" y="1843"/>
                <a:ext cx="384" cy="1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05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84" cy="1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306"/>
              <p:cNvSpPr>
                <a:spLocks noChangeArrowheads="1"/>
              </p:cNvSpPr>
              <p:nvPr/>
            </p:nvSpPr>
            <p:spPr bwMode="auto">
              <a:xfrm>
                <a:off x="2016" y="2270"/>
                <a:ext cx="384" cy="4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307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384" cy="50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308"/>
              <p:cNvSpPr>
                <a:spLocks noChangeArrowheads="1"/>
              </p:cNvSpPr>
              <p:nvPr/>
            </p:nvSpPr>
            <p:spPr bwMode="auto">
              <a:xfrm>
                <a:off x="2016" y="3318"/>
                <a:ext cx="384" cy="1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309"/>
              <p:cNvSpPr>
                <a:spLocks noChangeArrowheads="1"/>
              </p:cNvSpPr>
              <p:nvPr/>
            </p:nvSpPr>
            <p:spPr bwMode="auto">
              <a:xfrm>
                <a:off x="2016" y="1726"/>
                <a:ext cx="384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310"/>
              <p:cNvSpPr>
                <a:spLocks noChangeArrowheads="1"/>
              </p:cNvSpPr>
              <p:nvPr/>
            </p:nvSpPr>
            <p:spPr bwMode="auto">
              <a:xfrm>
                <a:off x="2016" y="1998"/>
                <a:ext cx="384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311"/>
              <p:cNvSpPr>
                <a:spLocks noChangeArrowheads="1"/>
              </p:cNvSpPr>
              <p:nvPr/>
            </p:nvSpPr>
            <p:spPr bwMode="auto">
              <a:xfrm>
                <a:off x="2016" y="3534"/>
                <a:ext cx="384" cy="1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312"/>
              <p:cNvSpPr>
                <a:spLocks noChangeArrowheads="1"/>
              </p:cNvSpPr>
              <p:nvPr/>
            </p:nvSpPr>
            <p:spPr bwMode="auto">
              <a:xfrm flipV="1">
                <a:off x="1968" y="3705"/>
                <a:ext cx="453" cy="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" name="Text Box 313"/>
            <p:cNvSpPr txBox="1">
              <a:spLocks noChangeArrowheads="1"/>
            </p:cNvSpPr>
            <p:nvPr/>
          </p:nvSpPr>
          <p:spPr bwMode="auto">
            <a:xfrm>
              <a:off x="4038600" y="4957763"/>
              <a:ext cx="10668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Atmospheric</a:t>
              </a:r>
            </a:p>
            <a:p>
              <a:r>
                <a:rPr lang="en-US" sz="1000" i="1"/>
                <a:t>Correction</a:t>
              </a:r>
            </a:p>
            <a:p>
              <a:r>
                <a:rPr lang="en-US" sz="1000"/>
                <a:t>(clear ocean)</a:t>
              </a:r>
            </a:p>
          </p:txBody>
        </p:sp>
        <p:sp>
          <p:nvSpPr>
            <p:cNvPr id="54" name="Text Box 314"/>
            <p:cNvSpPr txBox="1">
              <a:spLocks noChangeArrowheads="1"/>
            </p:cNvSpPr>
            <p:nvPr/>
          </p:nvSpPr>
          <p:spPr bwMode="auto">
            <a:xfrm>
              <a:off x="4038600" y="5719763"/>
              <a:ext cx="10668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i="1"/>
                <a:t>Atmospheric</a:t>
              </a:r>
            </a:p>
            <a:p>
              <a:r>
                <a:rPr lang="en-US" sz="1000" i="1"/>
                <a:t>Correction</a:t>
              </a:r>
            </a:p>
            <a:p>
              <a:r>
                <a:rPr lang="en-US" sz="1000"/>
                <a:t>(coastal)</a:t>
              </a:r>
              <a:r>
                <a:rPr lang="en-US" sz="1000" b="1">
                  <a:solidFill>
                    <a:srgbClr val="0000FF"/>
                  </a:solidFill>
                </a:rPr>
                <a:t>**</a:t>
              </a:r>
            </a:p>
          </p:txBody>
        </p:sp>
        <p:graphicFrame>
          <p:nvGraphicFramePr>
            <p:cNvPr id="55" name="Object 315"/>
            <p:cNvGraphicFramePr>
              <a:graphicFrameLocks noChangeAspect="1"/>
            </p:cNvGraphicFramePr>
            <p:nvPr/>
          </p:nvGraphicFramePr>
          <p:xfrm>
            <a:off x="1490663" y="2640013"/>
            <a:ext cx="119062" cy="2176462"/>
          </p:xfrm>
          <a:graphic>
            <a:graphicData uri="http://schemas.openxmlformats.org/presentationml/2006/ole">
              <p:oleObj spid="_x0000_s35847" name="Image" r:id="rId8" imgW="977778" imgH="8165079" progId="">
                <p:embed/>
              </p:oleObj>
            </a:graphicData>
          </a:graphic>
        </p:graphicFrame>
        <p:sp>
          <p:nvSpPr>
            <p:cNvPr id="56" name="Rectangle 316"/>
            <p:cNvSpPr>
              <a:spLocks noChangeArrowheads="1"/>
            </p:cNvSpPr>
            <p:nvPr/>
          </p:nvSpPr>
          <p:spPr bwMode="auto">
            <a:xfrm>
              <a:off x="1492250" y="4740275"/>
              <a:ext cx="107950" cy="156686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17"/>
            <p:cNvSpPr>
              <a:spLocks noChangeArrowheads="1"/>
            </p:cNvSpPr>
            <p:nvPr/>
          </p:nvSpPr>
          <p:spPr bwMode="auto">
            <a:xfrm>
              <a:off x="1485900" y="2138363"/>
              <a:ext cx="117475" cy="533400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318"/>
            <p:cNvSpPr txBox="1">
              <a:spLocks noChangeArrowheads="1"/>
            </p:cNvSpPr>
            <p:nvPr/>
          </p:nvSpPr>
          <p:spPr bwMode="auto">
            <a:xfrm rot="16200000">
              <a:off x="828675" y="5119688"/>
              <a:ext cx="4460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006600"/>
                  </a:solidFill>
                </a:rPr>
                <a:t>NIR</a:t>
              </a:r>
            </a:p>
          </p:txBody>
        </p:sp>
        <p:sp>
          <p:nvSpPr>
            <p:cNvPr id="59" name="Text Box 319"/>
            <p:cNvSpPr txBox="1">
              <a:spLocks noChangeArrowheads="1"/>
            </p:cNvSpPr>
            <p:nvPr/>
          </p:nvSpPr>
          <p:spPr bwMode="auto">
            <a:xfrm rot="16200000">
              <a:off x="714375" y="3563938"/>
              <a:ext cx="6746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006600"/>
                  </a:solidFill>
                </a:rPr>
                <a:t>Visible</a:t>
              </a:r>
            </a:p>
          </p:txBody>
        </p:sp>
        <p:sp>
          <p:nvSpPr>
            <p:cNvPr id="60" name="Text Box 320"/>
            <p:cNvSpPr txBox="1">
              <a:spLocks noChangeArrowheads="1"/>
            </p:cNvSpPr>
            <p:nvPr/>
          </p:nvSpPr>
          <p:spPr bwMode="auto">
            <a:xfrm rot="16200000">
              <a:off x="587375" y="2243138"/>
              <a:ext cx="9286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006600"/>
                  </a:solidFill>
                </a:rPr>
                <a:t>Ultraviolet</a:t>
              </a:r>
            </a:p>
          </p:txBody>
        </p:sp>
        <p:sp>
          <p:nvSpPr>
            <p:cNvPr id="61" name="AutoShape 321"/>
            <p:cNvSpPr>
              <a:spLocks/>
            </p:cNvSpPr>
            <p:nvPr/>
          </p:nvSpPr>
          <p:spPr bwMode="auto">
            <a:xfrm>
              <a:off x="1262063" y="2138363"/>
              <a:ext cx="152400" cy="4572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AutoShape 322"/>
            <p:cNvSpPr>
              <a:spLocks/>
            </p:cNvSpPr>
            <p:nvPr/>
          </p:nvSpPr>
          <p:spPr bwMode="auto">
            <a:xfrm>
              <a:off x="1219200" y="2671763"/>
              <a:ext cx="185738" cy="2057400"/>
            </a:xfrm>
            <a:prstGeom prst="leftBrace">
              <a:avLst>
                <a:gd name="adj1" fmla="val 9230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AutoShape 323"/>
            <p:cNvSpPr>
              <a:spLocks/>
            </p:cNvSpPr>
            <p:nvPr/>
          </p:nvSpPr>
          <p:spPr bwMode="auto">
            <a:xfrm>
              <a:off x="1262063" y="4805363"/>
              <a:ext cx="152400" cy="9144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AutoShape 324"/>
            <p:cNvSpPr>
              <a:spLocks/>
            </p:cNvSpPr>
            <p:nvPr/>
          </p:nvSpPr>
          <p:spPr bwMode="auto">
            <a:xfrm>
              <a:off x="1262063" y="5795963"/>
              <a:ext cx="152400" cy="4572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25"/>
            <p:cNvSpPr>
              <a:spLocks noChangeArrowheads="1"/>
            </p:cNvSpPr>
            <p:nvPr/>
          </p:nvSpPr>
          <p:spPr bwMode="auto">
            <a:xfrm>
              <a:off x="4038600" y="2138363"/>
              <a:ext cx="1143000" cy="4157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26"/>
            <p:cNvSpPr>
              <a:spLocks noChangeArrowheads="1"/>
            </p:cNvSpPr>
            <p:nvPr/>
          </p:nvSpPr>
          <p:spPr bwMode="auto">
            <a:xfrm>
              <a:off x="4038600" y="2138363"/>
              <a:ext cx="1143000" cy="50165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/>
                <a:t>Products</a:t>
              </a:r>
            </a:p>
          </p:txBody>
        </p:sp>
        <p:sp>
          <p:nvSpPr>
            <p:cNvPr id="67" name="Text Box 327"/>
            <p:cNvSpPr txBox="1">
              <a:spLocks noChangeArrowheads="1"/>
            </p:cNvSpPr>
            <p:nvPr/>
          </p:nvSpPr>
          <p:spPr bwMode="auto">
            <a:xfrm>
              <a:off x="2247900" y="6269038"/>
              <a:ext cx="26320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800"/>
                <a:t>MODIS on Terra was launched in 2000, but does not yet provide science quality ocean data</a:t>
              </a:r>
            </a:p>
            <a:p>
              <a:r>
                <a:rPr lang="en-US" sz="800"/>
                <a:t>MODIS/Visible Infrared Imaging Radiometer Suite (VIIRS) SWIR bands are not optimized for oceans</a:t>
              </a:r>
              <a:endParaRPr lang="en-US" sz="900"/>
            </a:p>
          </p:txBody>
        </p:sp>
        <p:sp>
          <p:nvSpPr>
            <p:cNvPr id="68" name="Rectangle 339"/>
            <p:cNvSpPr>
              <a:spLocks noChangeArrowheads="1"/>
            </p:cNvSpPr>
            <p:nvPr/>
          </p:nvSpPr>
          <p:spPr bwMode="auto">
            <a:xfrm>
              <a:off x="2743200" y="1952625"/>
              <a:ext cx="609600" cy="7089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40"/>
            <p:cNvSpPr>
              <a:spLocks noChangeArrowheads="1"/>
            </p:cNvSpPr>
            <p:nvPr/>
          </p:nvSpPr>
          <p:spPr bwMode="auto">
            <a:xfrm>
              <a:off x="3352800" y="1903413"/>
              <a:ext cx="609600" cy="8016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41"/>
            <p:cNvSpPr>
              <a:spLocks noChangeArrowheads="1"/>
            </p:cNvSpPr>
            <p:nvPr/>
          </p:nvSpPr>
          <p:spPr bwMode="auto">
            <a:xfrm>
              <a:off x="1600200" y="2138363"/>
              <a:ext cx="2438400" cy="5000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ext Box 342"/>
            <p:cNvSpPr txBox="1">
              <a:spLocks noChangeArrowheads="1"/>
            </p:cNvSpPr>
            <p:nvPr/>
          </p:nvSpPr>
          <p:spPr bwMode="auto">
            <a:xfrm>
              <a:off x="1981200" y="2225675"/>
              <a:ext cx="16367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 dirty="0"/>
                <a:t>No Measurements</a:t>
              </a:r>
            </a:p>
          </p:txBody>
        </p:sp>
        <p:sp>
          <p:nvSpPr>
            <p:cNvPr id="72" name="Rectangle 343"/>
            <p:cNvSpPr>
              <a:spLocks noChangeArrowheads="1"/>
            </p:cNvSpPr>
            <p:nvPr/>
          </p:nvSpPr>
          <p:spPr bwMode="auto">
            <a:xfrm>
              <a:off x="1600200" y="4086225"/>
              <a:ext cx="2438400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44"/>
            <p:cNvSpPr>
              <a:spLocks noChangeArrowheads="1"/>
            </p:cNvSpPr>
            <p:nvPr/>
          </p:nvSpPr>
          <p:spPr bwMode="auto">
            <a:xfrm>
              <a:off x="1600200" y="2638425"/>
              <a:ext cx="2438400" cy="3657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45"/>
            <p:cNvSpPr>
              <a:spLocks noChangeArrowheads="1"/>
            </p:cNvSpPr>
            <p:nvPr/>
          </p:nvSpPr>
          <p:spPr bwMode="auto">
            <a:xfrm>
              <a:off x="1600200" y="5762625"/>
              <a:ext cx="2438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Text Box 346"/>
            <p:cNvSpPr txBox="1">
              <a:spLocks noChangeArrowheads="1"/>
            </p:cNvSpPr>
            <p:nvPr/>
          </p:nvSpPr>
          <p:spPr bwMode="auto">
            <a:xfrm rot="16200000">
              <a:off x="1383507" y="1397794"/>
              <a:ext cx="10144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CZCS</a:t>
              </a:r>
            </a:p>
            <a:p>
              <a:r>
                <a:rPr lang="en-US" sz="1200" b="1"/>
                <a:t>(1978-1985)</a:t>
              </a:r>
            </a:p>
          </p:txBody>
        </p:sp>
        <p:sp>
          <p:nvSpPr>
            <p:cNvPr id="76" name="Text Box 347"/>
            <p:cNvSpPr txBox="1">
              <a:spLocks noChangeArrowheads="1"/>
            </p:cNvSpPr>
            <p:nvPr/>
          </p:nvSpPr>
          <p:spPr bwMode="auto">
            <a:xfrm rot="16200000">
              <a:off x="2074068" y="1488282"/>
              <a:ext cx="836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SeaWiFS</a:t>
              </a:r>
            </a:p>
            <a:p>
              <a:r>
                <a:rPr lang="en-US" sz="1200" b="1"/>
                <a:t>(1997- )</a:t>
              </a:r>
            </a:p>
          </p:txBody>
        </p:sp>
        <p:sp>
          <p:nvSpPr>
            <p:cNvPr id="77" name="Text Box 348"/>
            <p:cNvSpPr txBox="1">
              <a:spLocks noChangeArrowheads="1"/>
            </p:cNvSpPr>
            <p:nvPr/>
          </p:nvSpPr>
          <p:spPr bwMode="auto">
            <a:xfrm rot="16200000">
              <a:off x="2640012" y="1428751"/>
              <a:ext cx="777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MODIS</a:t>
              </a:r>
            </a:p>
            <a:p>
              <a:r>
                <a:rPr lang="en-US" sz="1200" b="1"/>
                <a:t>(2002- )</a:t>
              </a:r>
              <a:r>
                <a:rPr lang="en-US" sz="1200" b="1">
                  <a:solidFill>
                    <a:srgbClr val="0000FF"/>
                  </a:solidFill>
                </a:rPr>
                <a:t>*</a:t>
              </a:r>
              <a:endParaRPr lang="en-US" sz="600" b="1">
                <a:solidFill>
                  <a:srgbClr val="0000FF"/>
                </a:solidFill>
              </a:endParaRPr>
            </a:p>
          </p:txBody>
        </p:sp>
        <p:sp>
          <p:nvSpPr>
            <p:cNvPr id="78" name="Text Box 349"/>
            <p:cNvSpPr txBox="1">
              <a:spLocks noChangeArrowheads="1"/>
            </p:cNvSpPr>
            <p:nvPr/>
          </p:nvSpPr>
          <p:spPr bwMode="auto">
            <a:xfrm rot="16200000">
              <a:off x="3400426" y="1708150"/>
              <a:ext cx="58261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VIIRS</a:t>
              </a:r>
              <a:endParaRPr lang="en-US" sz="600" b="1"/>
            </a:p>
          </p:txBody>
        </p:sp>
        <p:sp>
          <p:nvSpPr>
            <p:cNvPr id="79" name="AutoShape 350"/>
            <p:cNvSpPr>
              <a:spLocks noChangeArrowheads="1"/>
            </p:cNvSpPr>
            <p:nvPr/>
          </p:nvSpPr>
          <p:spPr bwMode="auto">
            <a:xfrm flipV="1">
              <a:off x="1709738" y="2103438"/>
              <a:ext cx="381000" cy="76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AutoShape 351"/>
            <p:cNvSpPr>
              <a:spLocks noChangeArrowheads="1"/>
            </p:cNvSpPr>
            <p:nvPr/>
          </p:nvSpPr>
          <p:spPr bwMode="auto">
            <a:xfrm flipV="1">
              <a:off x="2317750" y="2103438"/>
              <a:ext cx="381000" cy="76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AutoShape 352"/>
            <p:cNvSpPr>
              <a:spLocks noChangeArrowheads="1"/>
            </p:cNvSpPr>
            <p:nvPr/>
          </p:nvSpPr>
          <p:spPr bwMode="auto">
            <a:xfrm flipV="1">
              <a:off x="2857500" y="2103438"/>
              <a:ext cx="381000" cy="76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AutoShape 353"/>
            <p:cNvSpPr>
              <a:spLocks noChangeArrowheads="1"/>
            </p:cNvSpPr>
            <p:nvPr/>
          </p:nvSpPr>
          <p:spPr bwMode="auto">
            <a:xfrm flipV="1">
              <a:off x="3462338" y="2103438"/>
              <a:ext cx="381000" cy="76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 Box 354"/>
            <p:cNvSpPr txBox="1">
              <a:spLocks noChangeArrowheads="1"/>
            </p:cNvSpPr>
            <p:nvPr/>
          </p:nvSpPr>
          <p:spPr bwMode="auto">
            <a:xfrm>
              <a:off x="2117725" y="6245225"/>
              <a:ext cx="273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*</a:t>
              </a:r>
            </a:p>
          </p:txBody>
        </p:sp>
        <p:sp>
          <p:nvSpPr>
            <p:cNvPr id="84" name="Text Box 355"/>
            <p:cNvSpPr txBox="1">
              <a:spLocks noChangeArrowheads="1"/>
            </p:cNvSpPr>
            <p:nvPr/>
          </p:nvSpPr>
          <p:spPr bwMode="auto">
            <a:xfrm>
              <a:off x="2027238" y="6491288"/>
              <a:ext cx="361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**</a:t>
              </a:r>
            </a:p>
          </p:txBody>
        </p:sp>
        <p:sp>
          <p:nvSpPr>
            <p:cNvPr id="85" name="Rectangle 356"/>
            <p:cNvSpPr>
              <a:spLocks noChangeArrowheads="1"/>
            </p:cNvSpPr>
            <p:nvPr/>
          </p:nvSpPr>
          <p:spPr bwMode="auto">
            <a:xfrm>
              <a:off x="6324600" y="6046788"/>
              <a:ext cx="381000" cy="762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Text Box 357"/>
            <p:cNvSpPr txBox="1">
              <a:spLocks noChangeArrowheads="1"/>
            </p:cNvSpPr>
            <p:nvPr/>
          </p:nvSpPr>
          <p:spPr bwMode="auto">
            <a:xfrm>
              <a:off x="171765" y="457324"/>
              <a:ext cx="1314135" cy="13849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 dirty="0"/>
                <a:t>“Multispectral”</a:t>
              </a:r>
            </a:p>
            <a:p>
              <a:pPr eaLnBrk="0" hangingPunct="0"/>
              <a:r>
                <a:rPr lang="en-US" sz="1200" u="sng" dirty="0"/>
                <a:t>Ocean Bands</a:t>
              </a:r>
              <a:endParaRPr lang="en-US" sz="1200" dirty="0"/>
            </a:p>
            <a:p>
              <a:pPr eaLnBrk="0" hangingPunct="0"/>
              <a:r>
                <a:rPr lang="en-US" sz="1200" dirty="0"/>
                <a:t>CZCS: 4</a:t>
              </a:r>
            </a:p>
            <a:p>
              <a:pPr eaLnBrk="0" hangingPunct="0"/>
              <a:r>
                <a:rPr lang="en-US" sz="1200" dirty="0" err="1"/>
                <a:t>SeaWiFS</a:t>
              </a:r>
              <a:r>
                <a:rPr lang="en-US" sz="1200" dirty="0"/>
                <a:t>: 8</a:t>
              </a:r>
            </a:p>
            <a:p>
              <a:pPr eaLnBrk="0" hangingPunct="0"/>
              <a:r>
                <a:rPr lang="en-US" sz="1200" dirty="0"/>
                <a:t>MODIS: 9</a:t>
              </a:r>
            </a:p>
            <a:p>
              <a:pPr eaLnBrk="0" hangingPunct="0"/>
              <a:r>
                <a:rPr lang="en-US" sz="1200" dirty="0"/>
                <a:t>VIIRS: 7</a:t>
              </a:r>
            </a:p>
            <a:p>
              <a:pPr eaLnBrk="0" hangingPunct="0"/>
              <a:r>
                <a:rPr lang="en-US" sz="1200" dirty="0"/>
                <a:t>OES: 26</a:t>
              </a:r>
            </a:p>
          </p:txBody>
        </p:sp>
        <p:sp>
          <p:nvSpPr>
            <p:cNvPr id="87" name="Text Box 358"/>
            <p:cNvSpPr txBox="1">
              <a:spLocks noChangeArrowheads="1"/>
            </p:cNvSpPr>
            <p:nvPr/>
          </p:nvSpPr>
          <p:spPr bwMode="auto">
            <a:xfrm>
              <a:off x="5656554" y="1083131"/>
              <a:ext cx="2855252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 smtClean="0"/>
                <a:t> </a:t>
              </a:r>
              <a:r>
                <a:rPr lang="en-US" sz="1200" dirty="0" smtClean="0"/>
                <a:t>86 </a:t>
              </a:r>
              <a:r>
                <a:rPr lang="en-US" sz="1200" dirty="0"/>
                <a:t>“</a:t>
              </a:r>
              <a:r>
                <a:rPr lang="en-US" sz="1200" dirty="0" err="1"/>
                <a:t>hyperspectral</a:t>
              </a:r>
              <a:r>
                <a:rPr lang="en-US" sz="1200" dirty="0"/>
                <a:t>” bands </a:t>
              </a:r>
              <a:r>
                <a:rPr lang="en-US" sz="1200" dirty="0" smtClean="0"/>
                <a:t>+ 3 </a:t>
              </a:r>
              <a:r>
                <a:rPr lang="en-US" sz="1200" dirty="0"/>
                <a:t>SWIR bands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9108" y="41413"/>
              <a:ext cx="80457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Comparison of “Heritage Sensors” and ACE Ocean Ecosystems Senor (OES) </a:t>
              </a:r>
            </a:p>
            <a:p>
              <a:pPr algn="ctr"/>
              <a:r>
                <a:rPr lang="en-US" sz="2000" b="1" dirty="0" smtClean="0"/>
                <a:t>spectral coverage for ocean color applications</a:t>
              </a:r>
              <a:endParaRPr lang="en-US" sz="2000" b="1" dirty="0"/>
            </a:p>
          </p:txBody>
        </p:sp>
        <p:sp>
          <p:nvSpPr>
            <p:cNvPr id="89" name="Rectangle 337"/>
            <p:cNvSpPr>
              <a:spLocks noChangeArrowheads="1"/>
            </p:cNvSpPr>
            <p:nvPr/>
          </p:nvSpPr>
          <p:spPr bwMode="auto">
            <a:xfrm>
              <a:off x="2824162" y="6013449"/>
              <a:ext cx="1138237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or Ocean Color Missions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0"/>
            <a:ext cx="7924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 smtClean="0">
                <a:latin typeface="Times New Roman" charset="0"/>
                <a:ea typeface="Times New Roman" charset="0"/>
                <a:cs typeface="Times New Roman" charset="0"/>
              </a:rPr>
              <a:t>Ocean &amp; </a:t>
            </a:r>
            <a:r>
              <a:rPr lang="en-US" sz="3600" b="1" kern="0" dirty="0" smtClean="0">
                <a:latin typeface="Times New Roman" charset="0"/>
                <a:ea typeface="Times New Roman" charset="0"/>
                <a:cs typeface="Times New Roman" charset="0"/>
              </a:rPr>
              <a:t>Land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CDRs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: What’s required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85800"/>
            <a:ext cx="9144000" cy="60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Well-conceived sensor performance specifications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pitchFamily="-84" charset="-128"/>
              </a:rPr>
              <a:t>Polarization sensitivity, out-of-band response, temperature sensitivity, response vs. scan angle, stray light, cross-talk, etc.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Thorough prelaunch sensor characterization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pitchFamily="-84" charset="-128"/>
              </a:rPr>
              <a:t>Mature/established test procedures and facilities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Vicarious calibration facilities &amp; support infrastructure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Performance monitoring throughout mission lifetime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kern="0" dirty="0" smtClean="0">
                <a:latin typeface="Times New Roman" charset="0"/>
                <a:ea typeface="ＭＳ Ｐゴシック" pitchFamily="-84" charset="-128"/>
              </a:rPr>
              <a:t>E.g., </a:t>
            </a:r>
            <a:r>
              <a:rPr lang="en-US" sz="2000" kern="0" dirty="0" err="1" smtClean="0">
                <a:latin typeface="Times New Roman" charset="0"/>
                <a:ea typeface="ＭＳ Ｐゴシック" pitchFamily="-84" charset="-128"/>
              </a:rPr>
              <a:t>m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pitchFamily="-84" charset="-128"/>
              </a:rPr>
              <a:t>onthly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pitchFamily="-84" charset="-128"/>
              </a:rPr>
              <a:t> lunar calibrations (preferably at constant  7º phase angle)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Consistent algorithms across sensors/missions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pitchFamily="-84" charset="-128"/>
              </a:rPr>
              <a:t>Backward compatible with earlier sensors (includes compatible bands)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Adequate in situ validation data 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pitchFamily="-84" charset="-128"/>
              </a:rPr>
              <a:t>Accuracy, data volume, global distribution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pitchFamily="-84" charset="-128"/>
              </a:rPr>
              <a:t>Affordable &amp; robust field instrumentation, calibration &amp; measurement protocols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Periodic data reprocessing with improved algorithms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Overlap between missions time series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Close collaboration between processing group, cal/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val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 team, &amp; science community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Open data &amp; processing software access (sensor &amp; in situ)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533400" y="5029200"/>
            <a:ext cx="8229600" cy="838200"/>
          </a:xfrm>
          <a:prstGeom prst="rect">
            <a:avLst/>
          </a:prstGeom>
          <a:solidFill>
            <a:srgbClr val="A5E3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533400" y="3505200"/>
            <a:ext cx="8229600" cy="1524000"/>
          </a:xfrm>
          <a:prstGeom prst="rect">
            <a:avLst/>
          </a:prstGeom>
          <a:solidFill>
            <a:srgbClr val="CCCA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533400" y="1143000"/>
            <a:ext cx="8229600" cy="2362200"/>
          </a:xfrm>
          <a:prstGeom prst="rect">
            <a:avLst/>
          </a:prstGeom>
          <a:solidFill>
            <a:srgbClr val="A5E3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3962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400" b="1">
                <a:solidFill>
                  <a:srgbClr val="000000"/>
                </a:solidFill>
              </a:rPr>
              <a:t> </a:t>
            </a:r>
            <a:r>
              <a:rPr lang="en-US" sz="1600" b="1">
                <a:solidFill>
                  <a:srgbClr val="000000"/>
                </a:solidFill>
              </a:rPr>
              <a:t>Reprocessing</a:t>
            </a:r>
            <a:r>
              <a:rPr lang="en-US" sz="1400" b="1">
                <a:solidFill>
                  <a:srgbClr val="000000"/>
                </a:solidFill>
              </a:rPr>
              <a:t> -</a:t>
            </a:r>
            <a:r>
              <a:rPr lang="en-US" sz="1400">
                <a:solidFill>
                  <a:srgbClr val="000000"/>
                </a:solidFill>
              </a:rPr>
              <a:t> Lack of mission-level reprocessing capabilities within IDPS or elsewhere in the program precludes climate-quality data processing, products, research.</a:t>
            </a:r>
          </a:p>
          <a:p>
            <a:pPr>
              <a:buFontTx/>
              <a:buChar char="•"/>
            </a:pPr>
            <a:endParaRPr lang="en-US" sz="14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600" b="1">
                <a:solidFill>
                  <a:srgbClr val="000000"/>
                </a:solidFill>
              </a:rPr>
              <a:t>Algorithms</a:t>
            </a:r>
            <a:r>
              <a:rPr lang="en-US" sz="1400">
                <a:solidFill>
                  <a:srgbClr val="000000"/>
                </a:solidFill>
              </a:rPr>
              <a:t> – IDPS algorithms are scientifically outdated and inconsistent with those used in the current current climate record; operational program lacks experience with algorithm tuning/refining.</a:t>
            </a:r>
          </a:p>
          <a:p>
            <a:endParaRPr lang="en-US" sz="1400">
              <a:solidFill>
                <a:srgbClr val="000000"/>
              </a:solidFill>
            </a:endParaRPr>
          </a:p>
          <a:p>
            <a:endParaRPr lang="en-US" sz="14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400" b="1">
                <a:solidFill>
                  <a:srgbClr val="000000"/>
                </a:solidFill>
              </a:rPr>
              <a:t>Radiometric Calibration</a:t>
            </a:r>
            <a:r>
              <a:rPr lang="en-US" sz="1400">
                <a:solidFill>
                  <a:srgbClr val="000000"/>
                </a:solidFill>
              </a:rPr>
              <a:t>  - Sensor calibration approach for VIIRS SDR generation is driven by operational constraints (latency and forward-stream processing) and is not consistent with Ocean Color climate research requirements.</a:t>
            </a:r>
          </a:p>
          <a:p>
            <a:pPr>
              <a:buFontTx/>
              <a:buChar char="•"/>
            </a:pPr>
            <a:endParaRPr lang="en-US" sz="1400">
              <a:solidFill>
                <a:srgbClr val="000000"/>
              </a:solidFill>
            </a:endParaRPr>
          </a:p>
          <a:p>
            <a:endParaRPr lang="en-US" sz="14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</a:rPr>
              <a:t>Cal/Val Resources</a:t>
            </a:r>
            <a:r>
              <a:rPr lang="en-US" sz="1400">
                <a:solidFill>
                  <a:srgbClr val="000000"/>
                </a:solidFill>
              </a:rPr>
              <a:t> - Funding reductions have limited or threaten viability of key calibration and validation assets.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4800600" y="1219200"/>
            <a:ext cx="3962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4"/>
                </a:solidFill>
              </a:rPr>
              <a:t>Designate a climate research system (CRS) separate from the operational system.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chemeClr val="accent4"/>
                </a:solidFill>
              </a:rPr>
              <a:t> Capable of repeated full-mission reprocessing.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chemeClr val="accent4"/>
                </a:solidFill>
              </a:rPr>
              <a:t> Using current state-of-the-art algorithms (SeaWiFS/MODIS heritage).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chemeClr val="accent4"/>
                </a:solidFill>
              </a:rPr>
              <a:t> Linked to the existing climate data archive.</a:t>
            </a:r>
          </a:p>
          <a:p>
            <a:pPr>
              <a:buFontTx/>
              <a:buChar char="•"/>
              <a:defRPr/>
            </a:pPr>
            <a:endParaRPr lang="en-US" sz="8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4"/>
                </a:solidFill>
              </a:rPr>
              <a:t>NPP CRS can be absorbed into the current NASA Ocean Data Processing facility immediately, and at minimal cost.</a:t>
            </a:r>
            <a:endParaRPr lang="en-US" sz="1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sz="14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4"/>
                </a:solidFill>
              </a:rPr>
              <a:t>Establish a plan and organization to ensure VIIRS radiometric consistency comparable to heritage (MODIS and SeaWiFS)</a:t>
            </a:r>
          </a:p>
          <a:p>
            <a:pPr>
              <a:buFont typeface="Arial" charset="0"/>
              <a:buChar char="•"/>
              <a:defRPr/>
            </a:pP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Final approval of lunar roll maneuvers.</a:t>
            </a:r>
          </a:p>
          <a:p>
            <a:pPr>
              <a:buFont typeface="Arial" charset="0"/>
              <a:buChar char="•"/>
              <a:defRPr/>
            </a:pP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Mission-long calibration reanalysis.</a:t>
            </a:r>
          </a:p>
          <a:p>
            <a:pPr>
              <a:buFont typeface="Arial" charset="0"/>
              <a:buChar char="•"/>
              <a:defRPr/>
            </a:pP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Vicarious Calibration.</a:t>
            </a:r>
          </a:p>
          <a:p>
            <a:pPr>
              <a:buFont typeface="Arial" charset="0"/>
              <a:buChar char="•"/>
              <a:defRPr/>
            </a:pPr>
            <a:endParaRPr lang="en-US" sz="1400" b="1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sz="14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4"/>
                </a:solidFill>
              </a:rPr>
              <a:t>Revitalize support for Cal / Val teams and in-water assets.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800600" y="685800"/>
            <a:ext cx="2243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/>
                </a:solidFill>
              </a:rPr>
              <a:t>Potential Solutions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3400" y="685800"/>
            <a:ext cx="287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/>
                </a:solidFill>
              </a:rPr>
              <a:t>Programmatic Concerns 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1600200" y="228600"/>
            <a:ext cx="6230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NPP Ocean Color Climate Data Record Issues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730" name="TextBox 11"/>
          <p:cNvSpPr txBox="1">
            <a:spLocks noChangeArrowheads="1"/>
          </p:cNvSpPr>
          <p:nvPr/>
        </p:nvSpPr>
        <p:spPr bwMode="auto">
          <a:xfrm>
            <a:off x="0" y="5867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The Structure of NPP/JPSS is Inconsistent with the Fundamental Requirements for Climate Data Generation.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ChangeArrowheads="1"/>
          </p:cNvSpPr>
          <p:nvPr/>
        </p:nvSpPr>
        <p:spPr bwMode="auto">
          <a:xfrm>
            <a:off x="533400" y="4724400"/>
            <a:ext cx="8229600" cy="914400"/>
          </a:xfrm>
          <a:prstGeom prst="rect">
            <a:avLst/>
          </a:prstGeom>
          <a:solidFill>
            <a:srgbClr val="A5E3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533400" y="3886200"/>
            <a:ext cx="8229600" cy="838200"/>
          </a:xfrm>
          <a:prstGeom prst="rect">
            <a:avLst/>
          </a:prstGeom>
          <a:solidFill>
            <a:srgbClr val="CCCA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533400" y="1219200"/>
            <a:ext cx="8229600" cy="2667000"/>
          </a:xfrm>
          <a:prstGeom prst="rect">
            <a:avLst/>
          </a:prstGeom>
          <a:solidFill>
            <a:srgbClr val="A5E3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609600" y="1279525"/>
            <a:ext cx="41148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4"/>
                </a:solidFill>
              </a:rPr>
              <a:t>NPP VIIRS</a:t>
            </a:r>
            <a:r>
              <a:rPr lang="en-US" sz="1400" dirty="0">
                <a:solidFill>
                  <a:schemeClr val="accent4"/>
                </a:solidFill>
              </a:rPr>
              <a:t> radiometric performance comparable to heritage in many respects, however :</a:t>
            </a:r>
          </a:p>
          <a:p>
            <a:pPr>
              <a:defRPr/>
            </a:pPr>
            <a:endParaRPr lang="en-US" sz="14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4"/>
                </a:solidFill>
              </a:rPr>
              <a:t>Optical and Electronic Crosstalk </a:t>
            </a:r>
            <a:r>
              <a:rPr lang="en-US" sz="1400" dirty="0">
                <a:solidFill>
                  <a:schemeClr val="accent4"/>
                </a:solidFill>
              </a:rPr>
              <a:t>– filter effects reduced in flight model, still a concern.</a:t>
            </a:r>
          </a:p>
          <a:p>
            <a:pPr>
              <a:defRPr/>
            </a:pPr>
            <a:endParaRPr lang="en-US" sz="14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4"/>
                </a:solidFill>
              </a:rPr>
              <a:t>Solar Diffuser Degradation</a:t>
            </a:r>
            <a:r>
              <a:rPr lang="en-US" sz="1400" dirty="0">
                <a:solidFill>
                  <a:schemeClr val="accent4"/>
                </a:solidFill>
              </a:rPr>
              <a:t> – lack of a door predicts rapid degradation as seen in Terra MODIS.</a:t>
            </a:r>
          </a:p>
          <a:p>
            <a:pPr>
              <a:defRPr/>
            </a:pPr>
            <a:endParaRPr lang="en-US" sz="1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4"/>
                </a:solidFill>
              </a:rPr>
              <a:t>JPSS-1 VIIRS</a:t>
            </a:r>
            <a:r>
              <a:rPr lang="en-US" sz="1400" dirty="0">
                <a:solidFill>
                  <a:schemeClr val="accent4"/>
                </a:solidFill>
              </a:rPr>
              <a:t> – mirror characterization indicates issues with stray light.</a:t>
            </a:r>
          </a:p>
          <a:p>
            <a:pPr>
              <a:defRPr/>
            </a:pPr>
            <a:endParaRPr lang="en-US" sz="1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4"/>
                </a:solidFill>
              </a:rPr>
              <a:t>Science Advancement</a:t>
            </a:r>
            <a:r>
              <a:rPr lang="en-US" sz="1400" dirty="0">
                <a:solidFill>
                  <a:schemeClr val="accent4"/>
                </a:solidFill>
              </a:rPr>
              <a:t> – Smaller band set precludes new science applications introduced during EOS era.</a:t>
            </a:r>
          </a:p>
          <a:p>
            <a:pPr>
              <a:defRPr/>
            </a:pP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4876800" y="1279525"/>
            <a:ext cx="39624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Build upon established evaluation efforts (as per MODIS) to assess effects of sensor issues and test correction techniques.</a:t>
            </a:r>
          </a:p>
          <a:p>
            <a:endParaRPr lang="en-US" sz="1400">
              <a:solidFill>
                <a:srgbClr val="000000"/>
              </a:solidFill>
            </a:endParaRPr>
          </a:p>
          <a:p>
            <a:r>
              <a:rPr lang="en-US" sz="1400" b="1">
                <a:solidFill>
                  <a:srgbClr val="000000"/>
                </a:solidFill>
              </a:rPr>
              <a:t>Maintain temporal calibration accuracy by co-analysis of diffuser and lunar calibration data (as per MODIS).</a:t>
            </a:r>
          </a:p>
          <a:p>
            <a:endParaRPr lang="en-US" sz="1400">
              <a:solidFill>
                <a:srgbClr val="000000"/>
              </a:solidFill>
            </a:endParaRPr>
          </a:p>
          <a:p>
            <a:r>
              <a:rPr lang="en-US" sz="1400" b="1">
                <a:solidFill>
                  <a:srgbClr val="000000"/>
                </a:solidFill>
              </a:rPr>
              <a:t>Substantial reprocessing capability (as per previous slide) is a necessary component of any solution.</a:t>
            </a:r>
            <a:endParaRPr lang="en-US" sz="1400">
              <a:solidFill>
                <a:srgbClr val="000000"/>
              </a:solidFill>
            </a:endParaRPr>
          </a:p>
          <a:p>
            <a:endParaRPr lang="en-US" sz="1400">
              <a:solidFill>
                <a:srgbClr val="000000"/>
              </a:solidFill>
            </a:endParaRPr>
          </a:p>
          <a:p>
            <a:r>
              <a:rPr lang="en-US" sz="1400" b="1">
                <a:solidFill>
                  <a:srgbClr val="000000"/>
                </a:solidFill>
              </a:rPr>
              <a:t>Require vendor to install new mirror with performance that at least matches NPP VIIRS.</a:t>
            </a:r>
            <a:endParaRPr lang="en-US" sz="1400">
              <a:solidFill>
                <a:srgbClr val="000000"/>
              </a:solidFill>
            </a:endParaRPr>
          </a:p>
          <a:p>
            <a:endParaRPr lang="en-US" sz="1400">
              <a:solidFill>
                <a:srgbClr val="000000"/>
              </a:solidFill>
            </a:endParaRPr>
          </a:p>
          <a:p>
            <a:endParaRPr lang="en-US" sz="1400" b="1">
              <a:solidFill>
                <a:srgbClr val="000000"/>
              </a:solidFill>
            </a:endParaRPr>
          </a:p>
          <a:p>
            <a:r>
              <a:rPr lang="en-US" sz="1400" b="1">
                <a:solidFill>
                  <a:srgbClr val="000000"/>
                </a:solidFill>
              </a:rPr>
              <a:t>PACE / ACE (2018/9 launch) will provide capabilities for new science.</a:t>
            </a:r>
          </a:p>
          <a:p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827588" y="746125"/>
            <a:ext cx="2328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/>
                </a:solidFill>
              </a:rPr>
              <a:t>Potential Solutions: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33400" y="746125"/>
            <a:ext cx="164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/>
                </a:solidFill>
              </a:rPr>
              <a:t>Sensor Issues 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1524000" y="228600"/>
            <a:ext cx="6230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NPP Ocean Color Climate Data Record Issues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0" y="556260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>
                <a:solidFill>
                  <a:srgbClr val="0000FF"/>
                </a:solidFill>
              </a:rPr>
              <a:t>Although VIIRS performance might be similar to heritage, an experienced calibration/validation team and proven data processing infrastructure will be required to achieve climate quality time-series. </a:t>
            </a:r>
            <a:r>
              <a:rPr lang="en-US" sz="1900">
                <a:solidFill>
                  <a:srgbClr val="0000FF"/>
                </a:solidFill>
                <a:ea typeface="Times New Roman" charset="0"/>
                <a:cs typeface="Times New Roman" charset="0"/>
              </a:rPr>
              <a:t>The NPP Program does not have a VIIRS calibration strategy to maintain radiometric accuracy or consistency at the level required for Ocean Color.</a:t>
            </a:r>
            <a:endParaRPr lang="en-US" sz="1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130800"/>
          </a:xfrm>
        </p:spPr>
        <p:txBody>
          <a:bodyPr>
            <a:normAutofit lnSpcReduction="10000"/>
          </a:bodyPr>
          <a:lstStyle/>
          <a:p>
            <a:pPr marL="790575" lvl="1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VIIRS data quality is lower than of SeaWiFS (SeaWiFS quality needed for NASA Earth system and climate research)</a:t>
            </a:r>
          </a:p>
          <a:p>
            <a:pPr marL="1190625" lvl="2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Assessment based on pre-launch data (cross-talk, polarization sensitivity, etc.)</a:t>
            </a:r>
          </a:p>
          <a:p>
            <a:pPr marL="790575" lvl="1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VIIRS ocean color spectral coverage less than SeaWiFS and MODIS</a:t>
            </a:r>
          </a:p>
          <a:p>
            <a:pPr marL="1190625" lvl="2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Consequences of reduced spectral coverage:</a:t>
            </a:r>
          </a:p>
          <a:p>
            <a:pPr marL="1647825" lvl="3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No improvement in chlorophyll-a retrievals in open ocean (CDOM contamination remains a problem; solution requires a UV band)</a:t>
            </a:r>
          </a:p>
          <a:p>
            <a:pPr marL="2105025" lvl="4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May continue SeaWiFS/MODIS chlorophyll-a time series in non-turbid water</a:t>
            </a:r>
          </a:p>
          <a:p>
            <a:pPr marL="1647825" lvl="3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Less accurate chlorophyll retrievals in turbid water (no SeaWiFS 510 nm band</a:t>
            </a:r>
          </a:p>
          <a:p>
            <a:pPr marL="2105025" lvl="4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Impacts coastal applications</a:t>
            </a:r>
          </a:p>
          <a:p>
            <a:pPr marL="1647825" lvl="3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No fluorescence data to continue MODIS fluorescence line height time series –</a:t>
            </a:r>
          </a:p>
          <a:p>
            <a:pPr marL="2105025" lvl="4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Required for studies of ecosystem dynamics and nutrient stress</a:t>
            </a:r>
          </a:p>
          <a:p>
            <a:pPr marL="1647825" lvl="3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Reduced accuracy of inherent optical properties (IOPs) </a:t>
            </a:r>
          </a:p>
          <a:p>
            <a:pPr marL="2105025" lvl="4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IOP retrievals improve with additional spectral bands</a:t>
            </a:r>
          </a:p>
          <a:p>
            <a:pPr marL="790575" lvl="1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sz="2000" dirty="0" smtClean="0">
              <a:solidFill>
                <a:schemeClr val="accent4"/>
              </a:solidFill>
            </a:endParaRPr>
          </a:p>
        </p:txBody>
      </p:sp>
      <p:sp>
        <p:nvSpPr>
          <p:cNvPr id="32771" name="Line 6"/>
          <p:cNvSpPr>
            <a:spLocks noChangeShapeType="1"/>
          </p:cNvSpPr>
          <p:nvPr/>
        </p:nvSpPr>
        <p:spPr bwMode="auto">
          <a:xfrm>
            <a:off x="1066800" y="1143000"/>
            <a:ext cx="7315200" cy="1588"/>
          </a:xfrm>
          <a:prstGeom prst="line">
            <a:avLst/>
          </a:prstGeom>
          <a:noFill/>
          <a:ln w="4428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848600" cy="1146175"/>
          </a:xfrm>
        </p:spPr>
        <p:txBody>
          <a:bodyPr tIns="35202"/>
          <a:lstStyle/>
          <a:p>
            <a:pPr marL="390525" indent="-293688" eaLnBrk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VIIRS Ocean Color Climate Science Limitations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1981200"/>
          </a:xfrm>
        </p:spPr>
        <p:txBody>
          <a:bodyPr>
            <a:normAutofit lnSpcReduction="10000"/>
          </a:bodyPr>
          <a:lstStyle/>
          <a:p>
            <a:pPr marL="790575" lvl="1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VIIRS provides no new science</a:t>
            </a:r>
          </a:p>
          <a:p>
            <a:pPr marL="1190625" lvl="2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No ecosystem structure or plankton functional group information</a:t>
            </a:r>
          </a:p>
          <a:p>
            <a:pPr marL="1190625" lvl="2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No HAB detection</a:t>
            </a:r>
          </a:p>
          <a:p>
            <a:pPr marL="1190625" lvl="2" indent="-293688" eaLnBrk="1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Minimal carbon cycle science</a:t>
            </a:r>
          </a:p>
        </p:txBody>
      </p:sp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1066800" y="1143000"/>
            <a:ext cx="7315200" cy="1588"/>
          </a:xfrm>
          <a:prstGeom prst="line">
            <a:avLst/>
          </a:prstGeom>
          <a:noFill/>
          <a:ln w="4428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6175"/>
          </a:xfrm>
        </p:spPr>
        <p:txBody>
          <a:bodyPr tIns="35202"/>
          <a:lstStyle/>
          <a:p>
            <a:pPr marL="390525" indent="-293688" eaLnBrk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VIIRS Ocean Color Climate Science Limitations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609600" y="3352800"/>
            <a:ext cx="8077200" cy="36004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VIIRS is presently the best option available for continuing the SeaWiFS/MODIS time series. It is the only option that can guarantee full insight into the pre-launch data, allow NASA to use common algorithms and techniques, </a:t>
            </a:r>
          </a:p>
          <a:p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accommodate a lunar calibration (even if not ideal), and provides a </a:t>
            </a:r>
          </a:p>
          <a:p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sequence of missions with a common sensor.  While the foreign missions </a:t>
            </a:r>
          </a:p>
          <a:p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might be another option, there are concerns about many aspects of achieving </a:t>
            </a:r>
          </a:p>
          <a:p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Data access and consistency.</a:t>
            </a:r>
          </a:p>
          <a:p>
            <a:endParaRPr lang="en-US" sz="800"/>
          </a:p>
          <a:p>
            <a:pPr marL="0" lvl="2" indent="0"/>
            <a:r>
              <a:rPr lang="en-US" sz="2000">
                <a:solidFill>
                  <a:srgbClr val="000000"/>
                </a:solidFill>
              </a:rPr>
              <a:t>Next slides have detail on key science questions/research/data products for NASA that would both continue heritage SeaWiFS/MODIS observations and research as well as facilitate new research.</a:t>
            </a:r>
          </a:p>
          <a:p>
            <a:pPr marL="0" lvl="2" indent="0"/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orge_Satellite_Over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9788" y="6503988"/>
            <a:ext cx="358775" cy="228600"/>
          </a:xfrm>
          <a:noFill/>
        </p:spPr>
        <p:txBody>
          <a:bodyPr/>
          <a:lstStyle/>
          <a:p>
            <a:fld id="{43368E31-6745-8D47-8BE3-37AC4F178B94}" type="slidenum">
              <a:rPr lang="en-US"/>
              <a:pPr/>
              <a:t>3</a:t>
            </a:fld>
            <a:endParaRPr lang="en-US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304800" y="330200"/>
            <a:ext cx="84248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79999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4A4C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EVC - 15 Ocean Color: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4A4C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100014" y="5465763"/>
            <a:ext cx="8972549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/>
              <a:t>Recommendations:</a:t>
            </a:r>
          </a:p>
          <a:p>
            <a:pPr marL="342900" indent="-342900">
              <a:buAutoNum type="arabicParenBoth"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VIIRS for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SeaWiFS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-MODIS CDR continuity &amp;, if viable, assume CDR processing role</a:t>
            </a:r>
          </a:p>
          <a:p>
            <a:pPr marL="342900" indent="-342900">
              <a:buAutoNum type="arabicParenBoth"/>
            </a:pPr>
            <a:r>
              <a:rPr lang="en-US" sz="1400" b="1" kern="0" baseline="0" dirty="0" smtClean="0"/>
              <a:t>Work with international partners on </a:t>
            </a:r>
            <a:r>
              <a:rPr lang="en-US" sz="1400" b="1" kern="0" dirty="0" smtClean="0"/>
              <a:t>sensor cross-calibration, product consistency, and data exchange</a:t>
            </a:r>
          </a:p>
          <a:p>
            <a:pPr marL="342900" indent="-342900">
              <a:buAutoNum type="arabicParenBoth"/>
            </a:pPr>
            <a:r>
              <a:rPr lang="en-US" sz="1400" b="1" kern="0" dirty="0" smtClean="0"/>
              <a:t>Strive to maintain the OES launch in CY2018</a:t>
            </a:r>
          </a:p>
          <a:p>
            <a:pPr marL="342900" indent="-342900">
              <a:buAutoNum type="arabicParenBoth"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development of advanced field instrumentation, measurement protocols, &amp; bio-optical data collection/</a:t>
            </a:r>
            <a:r>
              <a:rPr lang="en-US" sz="1400" b="1" kern="0" dirty="0" smtClean="0"/>
              <a:t>algorithm development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Ocean 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381125"/>
            <a:ext cx="897255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23850" y="1090613"/>
            <a:ext cx="8405813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98" y="114410"/>
            <a:ext cx="3572539" cy="6259847"/>
          </a:xfrm>
          <a:prstGeom prst="rect">
            <a:avLst/>
          </a:prstGeom>
        </p:spPr>
      </p:pic>
      <p:pic>
        <p:nvPicPr>
          <p:cNvPr id="5" name="Picture 4" descr="SeaWiFS lunar time series_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88" y="3560838"/>
            <a:ext cx="4940929" cy="3284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975" y="40187"/>
            <a:ext cx="436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Ocean Trends:  How to Establish Confidence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69869" y="6396335"/>
            <a:ext cx="356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Signorini</a:t>
            </a:r>
            <a:r>
              <a:rPr lang="en-US" sz="1200" dirty="0" smtClean="0"/>
              <a:t>, S., C. R. McClain, Subtropical gyre variability as seen from satellites, </a:t>
            </a:r>
            <a:r>
              <a:rPr lang="en-US" sz="1200" i="1" dirty="0" smtClean="0"/>
              <a:t>Remote Sens. </a:t>
            </a:r>
            <a:r>
              <a:rPr lang="en-US" sz="1200" i="1" dirty="0" err="1" smtClean="0"/>
              <a:t>Lett</a:t>
            </a:r>
            <a:r>
              <a:rPr lang="en-US" sz="1200" dirty="0" smtClean="0"/>
              <a:t>., in press.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4" y="417766"/>
            <a:ext cx="5217263" cy="309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2010.0m_ar2009.1m_tr2010.0m_olig_chlor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2000"/>
            <a:ext cx="9144001" cy="3048000"/>
          </a:xfrm>
          <a:prstGeom prst="rect">
            <a:avLst/>
          </a:prstGeom>
        </p:spPr>
      </p:pic>
      <p:pic>
        <p:nvPicPr>
          <p:cNvPr id="3" name="Picture 2" descr="sr2010.0m_ar2009.1m_tr2010.0m_meso_chlor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9144000" cy="304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524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 Chlorophyll Timeseries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8471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3480" y="1185446"/>
            <a:ext cx="197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Oligotrophic Subset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4004846"/>
            <a:ext cx="1998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Mesotrophic Subset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0734" y="55626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r>
              <a:rPr lang="en-US"/>
              <a:t> </a:t>
            </a:r>
            <a:r>
              <a:rPr lang="en-US">
                <a:solidFill>
                  <a:srgbClr val="00E400"/>
                </a:solidFill>
              </a:rPr>
              <a:t>MODIST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7690" y="27432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r>
              <a:rPr lang="en-US"/>
              <a:t> </a:t>
            </a:r>
            <a:r>
              <a:rPr lang="en-US">
                <a:solidFill>
                  <a:srgbClr val="00E400"/>
                </a:solidFill>
              </a:rPr>
              <a:t>MODIST</a:t>
            </a:r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9" name="Group 17"/>
          <p:cNvGrpSpPr/>
          <p:nvPr/>
        </p:nvGrpSpPr>
        <p:grpSpPr>
          <a:xfrm>
            <a:off x="2667000" y="1143000"/>
            <a:ext cx="5486400" cy="4648200"/>
            <a:chOff x="2667000" y="1143000"/>
            <a:chExt cx="5486400" cy="464820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2667000" y="3962400"/>
              <a:ext cx="5410200" cy="1828800"/>
            </a:xfrm>
            <a:prstGeom prst="line">
              <a:avLst/>
            </a:prstGeom>
            <a:ln>
              <a:solidFill>
                <a:srgbClr val="00FF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667000" y="1143000"/>
              <a:ext cx="5486400" cy="1447800"/>
            </a:xfrm>
            <a:prstGeom prst="line">
              <a:avLst/>
            </a:prstGeom>
            <a:ln>
              <a:solidFill>
                <a:srgbClr val="00FF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0748264">
              <a:off x="5533032" y="1308509"/>
              <a:ext cx="1771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before reprocessing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20460850">
              <a:off x="5618043" y="4213033"/>
              <a:ext cx="1771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before reprocessing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33400" y="685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CDRs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drive sensor stability and derived product accuracy requirements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Ocean Products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Normalized water-leaving radiances (±5%)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12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Chlorophyll-a (± 35%)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Diffuse attenuation coefficient (490 nm)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12" charset="-128"/>
            </a:endParaRP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b="1" kern="0" dirty="0" smtClean="0">
                <a:solidFill>
                  <a:srgbClr val="00CC00"/>
                </a:solidFill>
                <a:ea typeface="ＭＳ Ｐゴシック" pitchFamily="112" charset="-128"/>
              </a:rPr>
              <a:t>Primary production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112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Inherent optical properties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IOPs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; spectral absorption &amp; scattering coefficients)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Particulate organic carbon concentration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Calcite concentration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Colored dissolved organic matter (CDOM)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Photosynthetically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 available radiation (PAR)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Fluorescence line height (FLH)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12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Particle size distributions &amp; composition (biogenic, mineral, etc.)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Functional/taxonomic group distributions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Phytoplankton carbon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Dissolved organic matter/carbon (DOM/DOC)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 Physiological properties (e.g.,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C:Chl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, fluorescence quantum yields)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Other plant pigments (e.g.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carotenoids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Export production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pitchFamily="112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NASA Ocean Biogeochemistry Derived Products &amp; CDRs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69100" y="1752600"/>
            <a:ext cx="2174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imes New Roman" charset="0"/>
              </a:rPr>
              <a:t>Current OBB </a:t>
            </a:r>
            <a:r>
              <a:rPr lang="en-US" b="1" dirty="0" err="1">
                <a:latin typeface="Times New Roman" charset="0"/>
              </a:rPr>
              <a:t>CDRs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53200" y="3469481"/>
            <a:ext cx="2390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CC00"/>
                </a:solidFill>
                <a:latin typeface="Times New Roman" charset="0"/>
              </a:rPr>
              <a:t>Candidate OBB CDRs</a:t>
            </a: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27850" y="4805362"/>
            <a:ext cx="20161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Research product</a:t>
            </a:r>
            <a:r>
              <a:rPr lang="en-US" b="1" dirty="0">
                <a:solidFill>
                  <a:srgbClr val="A50021"/>
                </a:solidFill>
                <a:latin typeface="Times New Roman" charset="0"/>
              </a:rPr>
              <a:t>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555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Ocean Color Sensor Spectral Coverage:</a:t>
            </a:r>
            <a:br>
              <a:rPr kumimoji="0" lang="en-US" sz="311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2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Number of ocean bio-optical &amp; atmospheric correction </a:t>
            </a:r>
            <a:r>
              <a:rPr kumimoji="0" lang="en-US" sz="2222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multispectral  bands</a:t>
            </a:r>
            <a:endParaRPr kumimoji="0" lang="en-US" sz="2222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245" y="6079748"/>
            <a:ext cx="778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OES (Ocean Ecology Sensor), as specified by the ACE ocean working group, is </a:t>
            </a:r>
            <a:r>
              <a:rPr lang="en-US" dirty="0" err="1" smtClean="0"/>
              <a:t>hyperspectral</a:t>
            </a:r>
            <a:r>
              <a:rPr lang="en-US" dirty="0" smtClean="0"/>
              <a:t> from 345-775 nm (5 nm resolution) with 5 other NIR/SWIR bands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54377" y="1066130"/>
          <a:ext cx="6850757" cy="464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87013" y="5556528"/>
            <a:ext cx="90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 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4071116" y="5710416"/>
            <a:ext cx="808640" cy="3474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9732" y="706735"/>
            <a:ext cx="9054268" cy="61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Surface reflectance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112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Snow cover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Land surface temperature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112" charset="-128"/>
              </a:rPr>
              <a:t>Land cover and land cover change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112" charset="-128"/>
              </a:rPr>
              <a:t>Vegetation continuous fields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Vegetation indices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112" charset="-128"/>
              </a:rPr>
              <a:t>Fires and burned area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LAI/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fPAR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112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112" charset="-128"/>
              </a:rPr>
              <a:t>GPP/NPP</a:t>
            </a:r>
            <a:endParaRPr lang="en-US" sz="2400" b="1" kern="0" dirty="0" smtClean="0">
              <a:solidFill>
                <a:srgbClr val="0000FF"/>
              </a:solidFill>
              <a:ea typeface="ＭＳ Ｐゴシック" pitchFamily="112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pitchFamily="112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pitchFamily="112" charset="-128"/>
            </a:endParaRPr>
          </a:p>
          <a:p>
            <a:pPr algn="ctr">
              <a:buFont typeface="Arial"/>
              <a:buChar char="•"/>
            </a:pPr>
            <a:r>
              <a:rPr lang="en-US" sz="2400" b="1" dirty="0" smtClean="0"/>
              <a:t>30 years minimum</a:t>
            </a:r>
          </a:p>
          <a:p>
            <a:pPr algn="ctr">
              <a:buFont typeface="Arial"/>
              <a:buChar char="•"/>
            </a:pPr>
            <a:r>
              <a:rPr lang="en-US" sz="2400" b="1" dirty="0" smtClean="0"/>
              <a:t>High quality/validated </a:t>
            </a:r>
          </a:p>
          <a:p>
            <a:pPr algn="ctr">
              <a:buFont typeface="Arial"/>
              <a:buChar char="•"/>
            </a:pPr>
            <a:r>
              <a:rPr lang="en-US" sz="2400" b="1" dirty="0" smtClean="0"/>
              <a:t>Errors known/no bias</a:t>
            </a:r>
          </a:p>
          <a:p>
            <a:pPr algn="ctr">
              <a:buFont typeface="Arial"/>
              <a:buChar char="•"/>
            </a:pPr>
            <a:r>
              <a:rPr lang="en-US" sz="2400" b="1" dirty="0" smtClean="0"/>
              <a:t>Complete metadata</a:t>
            </a:r>
          </a:p>
          <a:p>
            <a:pPr algn="ctr">
              <a:buFont typeface="Arial"/>
              <a:buChar char="•"/>
            </a:pPr>
            <a:r>
              <a:rPr lang="en-US" sz="2400" b="1" dirty="0" smtClean="0"/>
              <a:t>One CDR one physical parameter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pitchFamily="112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NASA MODIS Land Products &amp; Possible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CDRs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88904" y="1024235"/>
            <a:ext cx="440562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charset="0"/>
              </a:rPr>
              <a:t>Current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</a:rPr>
              <a:t> MODIS Land Products 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22508" y="4402489"/>
            <a:ext cx="276920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Times New Roman" charset="0"/>
              </a:rPr>
              <a:t>CDR Requirements</a:t>
            </a:r>
            <a:endParaRPr lang="en-US" sz="2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9788" y="6503988"/>
            <a:ext cx="358775" cy="228600"/>
          </a:xfrm>
          <a:noFill/>
        </p:spPr>
        <p:txBody>
          <a:bodyPr/>
          <a:lstStyle/>
          <a:p>
            <a:fld id="{A77A1DFD-C755-994C-8AD1-34FF51F308DB}" type="slidenum">
              <a:rPr lang="en-US"/>
              <a:pPr/>
              <a:t>9</a:t>
            </a:fld>
            <a:endParaRPr lang="en-US"/>
          </a:p>
        </p:txBody>
      </p:sp>
      <p:sp>
        <p:nvSpPr>
          <p:cNvPr id="3" name="Rectangle 22"/>
          <p:cNvSpPr txBox="1">
            <a:spLocks noChangeArrowheads="1"/>
          </p:cNvSpPr>
          <p:nvPr/>
        </p:nvSpPr>
        <p:spPr bwMode="auto">
          <a:xfrm>
            <a:off x="304800" y="330200"/>
            <a:ext cx="84248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tx1">
                <a:alpha val="79999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4A4C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EVC - 23 Land Cover &amp; Biomass: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4A4C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323850" y="5186363"/>
            <a:ext cx="84074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/>
              <a:t>Recommendations: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(</a:t>
            </a:r>
            <a:r>
              <a:rPr lang="en-US" sz="2000" b="1" dirty="0" smtClean="0"/>
              <a:t>1) Biomass-- Reinstate </a:t>
            </a:r>
            <a:r>
              <a:rPr lang="en-US" sz="2000" b="1" dirty="0" err="1" smtClean="0"/>
              <a:t>DesDYn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lidar</a:t>
            </a:r>
            <a:r>
              <a:rPr lang="en-US" sz="2000" b="1" dirty="0" smtClean="0"/>
              <a:t> &amp;</a:t>
            </a:r>
            <a:r>
              <a:rPr lang="en-US" sz="2000" b="1" dirty="0" smtClean="0"/>
              <a:t> put GEDI </a:t>
            </a:r>
            <a:r>
              <a:rPr lang="en-US" sz="2000" b="1" dirty="0" smtClean="0"/>
              <a:t>laser on ISS. </a:t>
            </a:r>
          </a:p>
          <a:p>
            <a:pPr marL="457200" indent="-457200">
              <a:buAutoNum type="arabicParenBoth" startAt="2"/>
            </a:pPr>
            <a:r>
              <a:rPr lang="en-US" sz="2000" b="1" dirty="0" smtClean="0"/>
              <a:t>Move </a:t>
            </a:r>
            <a:r>
              <a:rPr lang="en-US" sz="2000" b="1" dirty="0" err="1" smtClean="0"/>
              <a:t>Landsat</a:t>
            </a:r>
            <a:r>
              <a:rPr lang="en-US" sz="2000" b="1" dirty="0" smtClean="0"/>
              <a:t> into the time domain &amp; use </a:t>
            </a:r>
            <a:r>
              <a:rPr lang="en-US" sz="2000" b="1" dirty="0" err="1" smtClean="0"/>
              <a:t>Landsat</a:t>
            </a:r>
            <a:r>
              <a:rPr lang="en-US" sz="2000" b="1" dirty="0" smtClean="0"/>
              <a:t> </a:t>
            </a:r>
            <a:r>
              <a:rPr lang="en-US" sz="2000" b="1" dirty="0" smtClean="0"/>
              <a:t>for forest disturbance.</a:t>
            </a:r>
          </a:p>
          <a:p>
            <a:pPr marL="457200" indent="-457200">
              <a:buAutoNum type="arabicParenBoth" startAt="2"/>
            </a:pPr>
            <a:r>
              <a:rPr lang="en-US" sz="2000" b="1" dirty="0" smtClean="0"/>
              <a:t>Continuity crucial—multiple </a:t>
            </a:r>
            <a:r>
              <a:rPr lang="en-US" sz="2000" b="1" dirty="0" smtClean="0"/>
              <a:t>instrument builds.</a:t>
            </a:r>
            <a:endParaRPr lang="en-US" sz="2000" b="1" dirty="0" smtClean="0"/>
          </a:p>
          <a:p>
            <a:pPr marL="457200" indent="-457200">
              <a:buAutoNum type="arabicParenBoth" startAt="2"/>
            </a:pPr>
            <a:r>
              <a:rPr lang="en-US" sz="2000" b="1" dirty="0" smtClean="0"/>
              <a:t>Billion dollar missions are death spiral.</a:t>
            </a:r>
          </a:p>
        </p:txBody>
      </p:sp>
      <p:pic>
        <p:nvPicPr>
          <p:cNvPr id="5" name="Picture 5" descr="Land 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350963"/>
            <a:ext cx="886936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23850" y="1090613"/>
            <a:ext cx="8405813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2467</Words>
  <Application>Microsoft Macintosh PowerPoint</Application>
  <PresentationFormat>On-screen Show (4:3)</PresentationFormat>
  <Paragraphs>399</Paragraphs>
  <Slides>24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Image</vt:lpstr>
      <vt:lpstr>Remote Sensing Product Continuity:  Status, Challenges, Risks  3rd NASA Carbon Cycle &amp; Ecosystems Joint Science Workshop October 4, 2011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Improving Spectral Sensitivity &amp; Reducing Temporal Discontinuities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VIIRS Ocean Color Climate Science Limitations</vt:lpstr>
      <vt:lpstr>VIIRS Ocean Color Climate Science Limitations</vt:lpstr>
      <vt:lpstr>Slide 24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Product Continuity:  Status, Challenges, Risks  3rd NASA Carbon Cycle &amp; Ecosystems Joint Science Workshop Sept. 3-7, 2011</dc:title>
  <dc:creator>Charles/McClain</dc:creator>
  <cp:lastModifiedBy>Compton Tucker</cp:lastModifiedBy>
  <cp:revision>33</cp:revision>
  <cp:lastPrinted>2011-09-23T14:59:00Z</cp:lastPrinted>
  <dcterms:created xsi:type="dcterms:W3CDTF">2011-10-03T20:29:35Z</dcterms:created>
  <dcterms:modified xsi:type="dcterms:W3CDTF">2011-10-03T21:01:10Z</dcterms:modified>
</cp:coreProperties>
</file>