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67" r:id="rId4"/>
    <p:sldId id="266" r:id="rId5"/>
    <p:sldId id="268" r:id="rId6"/>
    <p:sldId id="271" r:id="rId7"/>
    <p:sldId id="270" r:id="rId8"/>
    <p:sldId id="273" r:id="rId9"/>
    <p:sldId id="272" r:id="rId10"/>
    <p:sldId id="269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vertBarState="minimized">
    <p:restoredLeft sz="15620"/>
    <p:restoredTop sz="97407" autoAdjust="0"/>
  </p:normalViewPr>
  <p:slideViewPr>
    <p:cSldViewPr snapToGrid="0" snapToObjects="1">
      <p:cViewPr varScale="1">
        <p:scale>
          <a:sx n="102" d="100"/>
          <a:sy n="102" d="100"/>
        </p:scale>
        <p:origin x="-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2BF60-26D9-7940-BCD1-C1956D9C8E44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F680A-B0A2-7746-9AF5-3FB50C3C9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52095-84BB-964A-9043-E0B90EB85FC3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708BF-315F-5647-8707-F04096783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84D6-54AD-E74C-96C4-FAEB70F23619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 SSAI, 4 Oct 2011, CCE JSW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F716-8835-4341-8CFF-FD1339C1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C5FD-CCAD-EA4F-AC72-155C8CDF0D81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 SSAI, 4 Oct 2011, CCE JSW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F716-8835-4341-8CFF-FD1339C1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5CD7-BF7E-BA44-800D-5BC0F15110A6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 SSAI, 4 Oct 2011, CCE JSW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F716-8835-4341-8CFF-FD1339C1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488-258A-6247-8D3B-1B714FB76D64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 SSAI, 4 Oct 2011, CCE JSW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F716-8835-4341-8CFF-FD1339C1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1C06-51D5-8449-83F3-EAB925FF5100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 SSAI, 4 Oct 2011, CCE JSW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F716-8835-4341-8CFF-FD1339C1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57EE-20AA-8548-846D-B6BD07269410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 SSAI, 4 Oct 2011, CCE JSW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F716-8835-4341-8CFF-FD1339C1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CC04-4DA2-E947-B93A-B895E14BBB46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 SSAI, 4 Oct 2011, CCE JSW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F716-8835-4341-8CFF-FD1339C1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096-DE96-B74D-B62F-C862E0C46D6B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 SSAI, 4 Oct 2011, CCE JSW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F716-8835-4341-8CFF-FD1339C1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AA86-EB72-5644-BA4F-A20A56275C31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 SSAI, 4 Oct 2011, CCE JSW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F716-8835-4341-8CFF-FD1339C1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5BDD-ED16-DC47-B87E-27ACBC431B73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 SSAI, 4 Oct 2011, CCE JSW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F716-8835-4341-8CFF-FD1339C1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A66B-5A76-354C-8D0B-8CCDAA7907DF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 SSAI, 4 Oct 2011, CCE JSW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F716-8835-4341-8CFF-FD1339C1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9400" y="122238"/>
            <a:ext cx="8674100" cy="51276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6C759-ECFA-C642-9CC2-D7901C5AE0FF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5F716-8835-4341-8CFF-FD1339C1E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6200" y="63500"/>
            <a:ext cx="9004300" cy="672147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5800" y="6629399"/>
            <a:ext cx="2667000" cy="2063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PJW, NASA SSAI, 4 Oct 2011, CCE JSW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8000"/>
          </a:solidFill>
          <a:latin typeface="Skia"/>
          <a:ea typeface="+mj-ea"/>
          <a:cs typeface="Sk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kia"/>
          <a:ea typeface="+mn-ea"/>
          <a:cs typeface="Sk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Skia"/>
          <a:ea typeface="+mn-ea"/>
          <a:cs typeface="Sk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Skia"/>
          <a:ea typeface="+mn-ea"/>
          <a:cs typeface="Sk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Skia"/>
          <a:ea typeface="+mn-ea"/>
          <a:cs typeface="Sk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Skia"/>
          <a:ea typeface="+mn-ea"/>
          <a:cs typeface="Sk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werdell/Documents/OBPG/Werdell/cvo/presentations/189639main_na_30fps_512x288.mpg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werdell/Documents/OBPG/Werdell/cvo/presentations/189639main_na_30fps_512x288.mpg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df"/><Relationship Id="rId5" Type="http://schemas.openxmlformats.org/officeDocument/2006/relationships/image" Target="../media/image7.png"/><Relationship Id="rId6" Type="http://schemas.openxmlformats.org/officeDocument/2006/relationships/image" Target="../media/image8.pdf"/><Relationship Id="rId7" Type="http://schemas.openxmlformats.org/officeDocument/2006/relationships/image" Target="../media/image9.png"/><Relationship Id="rId8" Type="http://schemas.openxmlformats.org/officeDocument/2006/relationships/image" Target="../media/image10.pdf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 SSAI, 4 Oct 2011, CCE JSW</a:t>
            </a:r>
            <a:endParaRPr lang="en-US"/>
          </a:p>
        </p:txBody>
      </p:sp>
      <p:pic>
        <p:nvPicPr>
          <p:cNvPr id="5" name="Picture 5" descr="seawifs_globe_weta.ic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8" y="3651250"/>
            <a:ext cx="353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0115" y="1158050"/>
            <a:ext cx="80311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kia"/>
                <a:cs typeface="Skia"/>
              </a:rPr>
              <a:t>New uses for data products &amp; coordinated networks of observations:</a:t>
            </a:r>
          </a:p>
          <a:p>
            <a:pPr algn="ctr"/>
            <a:r>
              <a:rPr lang="en-US" sz="32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kia"/>
                <a:cs typeface="Skia"/>
              </a:rPr>
              <a:t>OCEANS</a:t>
            </a:r>
            <a:endParaRPr lang="en-US" sz="2400" dirty="0" smtClean="0">
              <a:latin typeface="Skia"/>
              <a:cs typeface="Skia"/>
            </a:endParaRPr>
          </a:p>
          <a:p>
            <a:endParaRPr lang="en-US" sz="2400" dirty="0" smtClean="0">
              <a:latin typeface="Skia"/>
              <a:cs typeface="Skia"/>
            </a:endParaRPr>
          </a:p>
          <a:p>
            <a:endParaRPr lang="en-US" sz="2400" dirty="0" smtClean="0">
              <a:latin typeface="Skia"/>
              <a:cs typeface="Skia"/>
            </a:endParaRPr>
          </a:p>
          <a:p>
            <a:endParaRPr lang="en-US" sz="2400" dirty="0" smtClean="0">
              <a:latin typeface="Skia"/>
              <a:cs typeface="Skia"/>
            </a:endParaRPr>
          </a:p>
          <a:p>
            <a:pPr algn="r"/>
            <a:r>
              <a:rPr lang="en-US" sz="2400" dirty="0" smtClean="0">
                <a:latin typeface="Skia"/>
                <a:cs typeface="Skia"/>
              </a:rPr>
              <a:t>Jeremy </a:t>
            </a:r>
            <a:r>
              <a:rPr lang="en-US" sz="2400" dirty="0" err="1" smtClean="0">
                <a:latin typeface="Skia"/>
                <a:cs typeface="Skia"/>
              </a:rPr>
              <a:t>Werdell</a:t>
            </a:r>
            <a:endParaRPr lang="en-US" sz="2400" dirty="0" smtClean="0">
              <a:latin typeface="Skia"/>
              <a:cs typeface="Skia"/>
            </a:endParaRPr>
          </a:p>
          <a:p>
            <a:pPr algn="r"/>
            <a:endParaRPr lang="en-US" sz="2400" dirty="0" smtClean="0">
              <a:latin typeface="Skia"/>
              <a:cs typeface="Skia"/>
            </a:endParaRPr>
          </a:p>
          <a:p>
            <a:pPr algn="r"/>
            <a:r>
              <a:rPr lang="en-US" sz="2400" dirty="0" smtClean="0">
                <a:latin typeface="Skia"/>
                <a:cs typeface="Skia"/>
              </a:rPr>
              <a:t>4 Oct 2011</a:t>
            </a:r>
          </a:p>
          <a:p>
            <a:pPr algn="r"/>
            <a:endParaRPr lang="en-US" sz="2400" dirty="0" smtClean="0">
              <a:latin typeface="Skia"/>
              <a:cs typeface="Skia"/>
            </a:endParaRPr>
          </a:p>
          <a:p>
            <a:pPr algn="r"/>
            <a:r>
              <a:rPr lang="en-US" sz="2400" dirty="0" smtClean="0">
                <a:latin typeface="Skia"/>
                <a:cs typeface="Skia"/>
              </a:rPr>
              <a:t>NASA Joint Science 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 SSAI, 4 Oct 2011, CCE JSW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24510" y="-99616"/>
            <a:ext cx="9400810" cy="706034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92298" y="156006"/>
            <a:ext cx="6539873" cy="6605056"/>
            <a:chOff x="192298" y="156006"/>
            <a:chExt cx="6539873" cy="6605056"/>
          </a:xfrm>
        </p:grpSpPr>
        <p:pic>
          <p:nvPicPr>
            <p:cNvPr id="7" name="Picture 6" descr="title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298" y="156006"/>
              <a:ext cx="6067003" cy="1650582"/>
            </a:xfrm>
            <a:prstGeom prst="rect">
              <a:avLst/>
            </a:prstGeom>
          </p:spPr>
        </p:pic>
        <p:pic>
          <p:nvPicPr>
            <p:cNvPr id="8" name="Picture 7" descr="title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298" y="1990956"/>
              <a:ext cx="6167377" cy="16059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title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298" y="3789995"/>
              <a:ext cx="6539873" cy="14275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 descr="title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298" y="5411600"/>
              <a:ext cx="5732426" cy="13494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1382500" y="836313"/>
            <a:ext cx="6959210" cy="4927688"/>
            <a:chOff x="1382500" y="836313"/>
            <a:chExt cx="6959210" cy="4927688"/>
          </a:xfrm>
        </p:grpSpPr>
        <p:pic>
          <p:nvPicPr>
            <p:cNvPr id="11" name="Picture 10" descr="title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2500" y="836313"/>
              <a:ext cx="6312360" cy="19405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 descr="title5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82500" y="3016994"/>
              <a:ext cx="6263289" cy="11598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 descr="title6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82500" y="4671048"/>
              <a:ext cx="6959210" cy="10929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1540684" y="-49808"/>
            <a:ext cx="6088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Skia"/>
                <a:cs typeface="Skia"/>
              </a:rPr>
              <a:t>data assimilation &amp; modeling</a:t>
            </a:r>
            <a:endParaRPr lang="en-US" sz="2800" dirty="0">
              <a:solidFill>
                <a:schemeClr val="bg1"/>
              </a:solidFill>
              <a:latin typeface="Skia"/>
              <a:cs typeface="Ski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65269" y="1626734"/>
            <a:ext cx="6680395" cy="4549595"/>
            <a:chOff x="2265269" y="1626734"/>
            <a:chExt cx="6680395" cy="4549595"/>
          </a:xfrm>
        </p:grpSpPr>
        <p:pic>
          <p:nvPicPr>
            <p:cNvPr id="14" name="Picture 13" descr="title7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65269" y="1626734"/>
              <a:ext cx="6680395" cy="12044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15" descr="title9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80744" y="3170847"/>
              <a:ext cx="6501954" cy="13829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Picture 14" descr="title8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65269" y="5001962"/>
              <a:ext cx="6534296" cy="11743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 SSAI, 4 Oct 2011, CCE JSW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24510" y="-99616"/>
            <a:ext cx="9400810" cy="706034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89639main_na_30fps_512x288.mpg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4631" y="348661"/>
            <a:ext cx="7871926" cy="4427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374" y="5212077"/>
            <a:ext cx="8840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kia"/>
                <a:cs typeface="Skia"/>
              </a:rPr>
              <a:t>http://</a:t>
            </a:r>
            <a:r>
              <a:rPr lang="en-US" dirty="0" err="1" smtClean="0">
                <a:solidFill>
                  <a:schemeClr val="bg1"/>
                </a:solidFill>
                <a:latin typeface="Skia"/>
                <a:cs typeface="Skia"/>
              </a:rPr>
              <a:t>oceancolor.gsfc.nasa.gov</a:t>
            </a:r>
            <a:r>
              <a:rPr lang="en-US" dirty="0" smtClean="0">
                <a:solidFill>
                  <a:schemeClr val="bg1"/>
                </a:solidFill>
                <a:latin typeface="Skia"/>
                <a:cs typeface="Skia"/>
              </a:rPr>
              <a:t>								Ocean Color</a:t>
            </a:r>
          </a:p>
          <a:p>
            <a:r>
              <a:rPr lang="en-US" dirty="0" smtClean="0">
                <a:solidFill>
                  <a:schemeClr val="bg1"/>
                </a:solidFill>
                <a:latin typeface="Skia"/>
                <a:cs typeface="Skia"/>
              </a:rPr>
              <a:t>http://</a:t>
            </a:r>
            <a:r>
              <a:rPr lang="en-US" dirty="0" err="1" smtClean="0">
                <a:solidFill>
                  <a:schemeClr val="bg1"/>
                </a:solidFill>
                <a:latin typeface="Skia"/>
                <a:cs typeface="Skia"/>
              </a:rPr>
              <a:t>disc.sci.gsfc.nasa.gov/giovanni</a:t>
            </a:r>
            <a:r>
              <a:rPr lang="en-US" dirty="0" smtClean="0">
                <a:solidFill>
                  <a:schemeClr val="bg1"/>
                </a:solidFill>
                <a:latin typeface="Skia"/>
                <a:cs typeface="Skia"/>
              </a:rPr>
              <a:t>/						Giovanni</a:t>
            </a:r>
          </a:p>
          <a:p>
            <a:r>
              <a:rPr lang="en-US" dirty="0" smtClean="0">
                <a:solidFill>
                  <a:schemeClr val="bg1"/>
                </a:solidFill>
                <a:latin typeface="Skia"/>
                <a:cs typeface="Skia"/>
              </a:rPr>
              <a:t>http://</a:t>
            </a:r>
            <a:r>
              <a:rPr lang="en-US" dirty="0" err="1" smtClean="0">
                <a:solidFill>
                  <a:schemeClr val="bg1"/>
                </a:solidFill>
                <a:latin typeface="Skia"/>
                <a:cs typeface="Skia"/>
              </a:rPr>
              <a:t>podaac.jpl.nasa.gov</a:t>
            </a:r>
            <a:r>
              <a:rPr lang="en-US" dirty="0" smtClean="0">
                <a:solidFill>
                  <a:schemeClr val="bg1"/>
                </a:solidFill>
                <a:latin typeface="Skia"/>
                <a:cs typeface="Skia"/>
              </a:rPr>
              <a:t>									PO.DAAC @ JPL</a:t>
            </a:r>
          </a:p>
          <a:p>
            <a:r>
              <a:rPr lang="en-US" dirty="0" smtClean="0">
                <a:solidFill>
                  <a:schemeClr val="bg1"/>
                </a:solidFill>
                <a:latin typeface="Skia"/>
                <a:cs typeface="Skia"/>
              </a:rPr>
              <a:t>http</a:t>
            </a:r>
            <a:r>
              <a:rPr lang="en-US" dirty="0" smtClean="0">
                <a:solidFill>
                  <a:schemeClr val="bg1"/>
                </a:solidFill>
                <a:latin typeface="Skia"/>
                <a:cs typeface="Skia"/>
              </a:rPr>
              <a:t>://</a:t>
            </a:r>
            <a:r>
              <a:rPr lang="en-US" dirty="0" err="1" smtClean="0">
                <a:solidFill>
                  <a:schemeClr val="bg1"/>
                </a:solidFill>
                <a:latin typeface="Skia"/>
                <a:cs typeface="Skia"/>
              </a:rPr>
              <a:t>wiki.icess.ucsb.edu/measures/index.php/Main_Page</a:t>
            </a:r>
            <a:r>
              <a:rPr lang="en-US" dirty="0" smtClean="0">
                <a:solidFill>
                  <a:schemeClr val="bg1"/>
                </a:solidFill>
                <a:latin typeface="Skia"/>
                <a:cs typeface="Skia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Skia"/>
                <a:cs typeface="Skia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latin typeface="Skia"/>
                <a:cs typeface="Skia"/>
              </a:rPr>
              <a:t>MEaSUREs</a:t>
            </a:r>
            <a:r>
              <a:rPr lang="en-US" dirty="0" smtClean="0">
                <a:solidFill>
                  <a:schemeClr val="bg1"/>
                </a:solidFill>
                <a:latin typeface="Skia"/>
                <a:cs typeface="Skia"/>
              </a:rPr>
              <a:t> O/C</a:t>
            </a:r>
          </a:p>
          <a:p>
            <a:r>
              <a:rPr lang="en-US" dirty="0" smtClean="0">
                <a:solidFill>
                  <a:schemeClr val="bg1"/>
                </a:solidFill>
                <a:latin typeface="Skia"/>
                <a:cs typeface="Skia"/>
              </a:rPr>
              <a:t>http</a:t>
            </a:r>
            <a:r>
              <a:rPr lang="en-US" dirty="0" smtClean="0">
                <a:solidFill>
                  <a:schemeClr val="bg1"/>
                </a:solidFill>
                <a:latin typeface="Skia"/>
                <a:cs typeface="Skia"/>
              </a:rPr>
              <a:t>://</a:t>
            </a:r>
            <a:r>
              <a:rPr lang="en-US" dirty="0" err="1" smtClean="0">
                <a:solidFill>
                  <a:schemeClr val="bg1"/>
                </a:solidFill>
                <a:latin typeface="Skia"/>
                <a:cs typeface="Skia"/>
              </a:rPr>
              <a:t>www.science.oregonstate.edu/ocean.productivity</a:t>
            </a:r>
            <a:r>
              <a:rPr lang="en-US" dirty="0" smtClean="0">
                <a:solidFill>
                  <a:schemeClr val="bg1"/>
                </a:solidFill>
                <a:latin typeface="Skia"/>
                <a:cs typeface="Skia"/>
              </a:rPr>
              <a:t>/		Ocean Productivity</a:t>
            </a:r>
            <a:endParaRPr lang="en-US" dirty="0">
              <a:solidFill>
                <a:schemeClr val="bg1"/>
              </a:solidFill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02" y="1153964"/>
            <a:ext cx="8229600" cy="5080000"/>
          </a:xfrm>
        </p:spPr>
        <p:txBody>
          <a:bodyPr/>
          <a:lstStyle/>
          <a:p>
            <a:r>
              <a:rPr lang="en-US" dirty="0" smtClean="0"/>
              <a:t>Steve </a:t>
            </a:r>
            <a:r>
              <a:rPr lang="en-US" dirty="0" err="1" smtClean="0"/>
              <a:t>Ackleson</a:t>
            </a:r>
            <a:r>
              <a:rPr lang="en-US" dirty="0" smtClean="0"/>
              <a:t> (Consortium for Ocean Leadership)</a:t>
            </a:r>
          </a:p>
          <a:p>
            <a:r>
              <a:rPr lang="en-US" dirty="0" smtClean="0"/>
              <a:t>Barney Balch (Bigelow)</a:t>
            </a:r>
          </a:p>
          <a:p>
            <a:r>
              <a:rPr lang="en-US" dirty="0" smtClean="0"/>
              <a:t>Watson Gregg (NASA)</a:t>
            </a:r>
          </a:p>
          <a:p>
            <a:r>
              <a:rPr lang="en-US" dirty="0" err="1" smtClean="0"/>
              <a:t>Stephane</a:t>
            </a:r>
            <a:r>
              <a:rPr lang="en-US" dirty="0" smtClean="0"/>
              <a:t> </a:t>
            </a:r>
            <a:r>
              <a:rPr lang="en-US" dirty="0" err="1" smtClean="0"/>
              <a:t>Maritorena</a:t>
            </a:r>
            <a:r>
              <a:rPr lang="en-US" dirty="0" smtClean="0"/>
              <a:t> (UCSB)</a:t>
            </a:r>
          </a:p>
          <a:p>
            <a:r>
              <a:rPr lang="en-US" dirty="0" smtClean="0"/>
              <a:t>Mary Jane Perry (</a:t>
            </a:r>
            <a:r>
              <a:rPr lang="en-US" dirty="0" err="1" smtClean="0"/>
              <a:t>UMaine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David Siegel (UCSB)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</a:t>
            </a:r>
            <a:r>
              <a:rPr lang="en-US" dirty="0" smtClean="0"/>
              <a:t>ome a</a:t>
            </a:r>
            <a:r>
              <a:rPr lang="en-US" dirty="0" smtClean="0"/>
              <a:t>dditional </a:t>
            </a:r>
            <a:r>
              <a:rPr lang="en-US" dirty="0" smtClean="0"/>
              <a:t>authors cited: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S </a:t>
            </a:r>
            <a:r>
              <a:rPr lang="en-US" sz="2000" dirty="0" err="1" smtClean="0"/>
              <a:t>Alvain</a:t>
            </a:r>
            <a:r>
              <a:rPr lang="en-US" sz="2000" dirty="0" smtClean="0"/>
              <a:t>, C</a:t>
            </a:r>
            <a:r>
              <a:rPr lang="en-US" sz="2000" dirty="0" smtClean="0"/>
              <a:t>. Anderson, M. </a:t>
            </a:r>
            <a:r>
              <a:rPr lang="en-US" sz="2000" dirty="0" err="1" smtClean="0"/>
              <a:t>Behrenfeld</a:t>
            </a:r>
            <a:r>
              <a:rPr lang="en-US" sz="2000" dirty="0" smtClean="0"/>
              <a:t>, S. </a:t>
            </a:r>
            <a:r>
              <a:rPr lang="en-US" sz="2000" dirty="0" err="1" smtClean="0"/>
              <a:t>Doney</a:t>
            </a:r>
            <a:r>
              <a:rPr lang="en-US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Duforet-Gaurier</a:t>
            </a:r>
            <a:r>
              <a:rPr lang="en-US" sz="2000" dirty="0" smtClean="0"/>
              <a:t>, C</a:t>
            </a:r>
            <a:r>
              <a:rPr lang="en-US" sz="2000" dirty="0" smtClean="0"/>
              <a:t>. </a:t>
            </a:r>
            <a:r>
              <a:rPr lang="en-US" sz="2000" dirty="0" err="1" smtClean="0"/>
              <a:t>Fichot</a:t>
            </a:r>
            <a:r>
              <a:rPr lang="en-US" sz="2000" dirty="0" smtClean="0"/>
              <a:t>, A. </a:t>
            </a:r>
            <a:r>
              <a:rPr lang="en-US" sz="2000" dirty="0" err="1" smtClean="0"/>
              <a:t>Gnanadesikan</a:t>
            </a:r>
            <a:r>
              <a:rPr lang="en-US" sz="2000" dirty="0" smtClean="0"/>
              <a:t>,</a:t>
            </a:r>
            <a:r>
              <a:rPr lang="en-US" sz="2000" dirty="0" smtClean="0"/>
              <a:t> T. </a:t>
            </a:r>
            <a:r>
              <a:rPr lang="en-US" sz="2000" dirty="0" err="1" smtClean="0"/>
              <a:t>Kostadinov</a:t>
            </a:r>
            <a:r>
              <a:rPr lang="en-US" sz="2000" dirty="0" smtClean="0"/>
              <a:t>, A. </a:t>
            </a:r>
            <a:r>
              <a:rPr lang="en-US" sz="2000" dirty="0" err="1" smtClean="0"/>
              <a:t>Mannino</a:t>
            </a:r>
            <a:r>
              <a:rPr lang="en-US" sz="2000" dirty="0" smtClean="0"/>
              <a:t>, D</a:t>
            </a:r>
            <a:r>
              <a:rPr lang="en-US" sz="2000" dirty="0" smtClean="0"/>
              <a:t>. </a:t>
            </a:r>
            <a:r>
              <a:rPr lang="en-US" sz="2000" dirty="0" err="1" smtClean="0"/>
              <a:t>McGillicuddy</a:t>
            </a:r>
            <a:r>
              <a:rPr lang="en-US" sz="2000" dirty="0" smtClean="0"/>
              <a:t>, W. Miller, J. </a:t>
            </a:r>
            <a:r>
              <a:rPr lang="en-US" sz="2000" dirty="0" err="1" smtClean="0"/>
              <a:t>Polovina</a:t>
            </a:r>
            <a:r>
              <a:rPr lang="en-US" sz="2000" dirty="0" smtClean="0"/>
              <a:t>, W. Shi, I. Soto, C. Wilson, J. Yoder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 SSAI, 4 Oct 2011, CCE JSW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066800"/>
            <a:ext cx="8305800" cy="817585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129311"/>
            <a:ext cx="8305800" cy="817585"/>
          </a:xfrm>
          <a:prstGeom prst="rect">
            <a:avLst/>
          </a:prstGeom>
          <a:solidFill>
            <a:schemeClr val="accent3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talks 1 &amp; 2 reviewed existing data products, “climate data records,” &amp; plans for the future</a:t>
            </a:r>
          </a:p>
          <a:p>
            <a:endParaRPr lang="en-US" sz="1200" dirty="0" smtClean="0"/>
          </a:p>
          <a:p>
            <a:r>
              <a:rPr lang="en-US" dirty="0" smtClean="0"/>
              <a:t>data talk 3 will advertise cutting edge data products from existing sensors &amp; assimilation of multiple products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 SSAI, 4 Oct 2011, CCE JSW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56774" y="3400606"/>
            <a:ext cx="6903282" cy="3044455"/>
            <a:chOff x="1156774" y="3400606"/>
            <a:chExt cx="6903282" cy="3044455"/>
          </a:xfrm>
        </p:grpSpPr>
        <p:sp>
          <p:nvSpPr>
            <p:cNvPr id="7" name="Isosceles Triangle 6"/>
            <p:cNvSpPr/>
            <p:nvPr/>
          </p:nvSpPr>
          <p:spPr>
            <a:xfrm>
              <a:off x="2544668" y="4084293"/>
              <a:ext cx="4103494" cy="2025151"/>
            </a:xfrm>
            <a:prstGeom prst="triangle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  <a:alpha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57001" y="4482762"/>
              <a:ext cx="4477926" cy="923330"/>
            </a:xfrm>
            <a:prstGeom prst="rect">
              <a:avLst/>
            </a:prstGeom>
            <a:solidFill>
              <a:schemeClr val="accent3">
                <a:lumMod val="75000"/>
                <a:alpha val="2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existing satellite time-series continue to provide an opportunity to further our understanding of the global biosphere</a:t>
              </a:r>
              <a:endParaRPr lang="en-US" dirty="0">
                <a:latin typeface="Chalkboard"/>
                <a:cs typeface="Chalkboard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56774" y="5798730"/>
              <a:ext cx="133718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1. new data products</a:t>
              </a:r>
              <a:endParaRPr lang="en-US" dirty="0">
                <a:latin typeface="Chalkboard"/>
                <a:cs typeface="Chalkboard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99855" y="3400606"/>
              <a:ext cx="1791221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2. merger with in situ data</a:t>
              </a:r>
              <a:endParaRPr lang="en-US" dirty="0">
                <a:latin typeface="Chalkboard"/>
                <a:cs typeface="Chalkboard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22868" y="5798730"/>
              <a:ext cx="133718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3. modeling efforts</a:t>
              </a:r>
              <a:endParaRPr lang="en-US" dirty="0">
                <a:latin typeface="Chalkboard"/>
                <a:cs typeface="Chalkboar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 SSAI, 4 Oct 2011, CCE JSW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24510" y="-99616"/>
            <a:ext cx="9400810" cy="706034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89639main_na_30fps_512x288.mpg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4631" y="348661"/>
            <a:ext cx="7871926" cy="4427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 SSAI, 4 Oct 2011, CCE JSW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24510" y="-99616"/>
            <a:ext cx="9400810" cy="706034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wordl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300"/>
            <a:ext cx="9144000" cy="4789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7718" y="5802687"/>
            <a:ext cx="547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kia"/>
                <a:cs typeface="Skia"/>
              </a:rPr>
              <a:t>frequency of appearance of words in JSW abstracts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Skia"/>
                <a:cs typeface="Skia"/>
              </a:rPr>
              <a:t>http://</a:t>
            </a:r>
            <a:r>
              <a:rPr lang="en-US" dirty="0" err="1" smtClean="0">
                <a:solidFill>
                  <a:schemeClr val="bg1"/>
                </a:solidFill>
                <a:latin typeface="Skia"/>
                <a:cs typeface="Skia"/>
              </a:rPr>
              <a:t>www.wordle.net</a:t>
            </a:r>
            <a:endParaRPr lang="en-US" dirty="0">
              <a:solidFill>
                <a:schemeClr val="bg1"/>
              </a:solidFill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Stephane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24510" y="-12828"/>
            <a:ext cx="9400810" cy="706034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67931" y="686675"/>
            <a:ext cx="5049023" cy="3696865"/>
            <a:chOff x="3225800" y="2065257"/>
            <a:chExt cx="5049023" cy="3696865"/>
          </a:xfrm>
        </p:grpSpPr>
        <p:sp>
          <p:nvSpPr>
            <p:cNvPr id="15" name="Rectangle 14"/>
            <p:cNvSpPr/>
            <p:nvPr/>
          </p:nvSpPr>
          <p:spPr>
            <a:xfrm>
              <a:off x="3225800" y="2065257"/>
              <a:ext cx="5049023" cy="36968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DOC_Mannino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481074" y="2575211"/>
              <a:ext cx="4619625" cy="28765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519802" y="2156860"/>
              <a:ext cx="2493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dissolved organic carbon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33750" y="5426105"/>
              <a:ext cx="12631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/>
                <a:t>Mannino</a:t>
              </a:r>
              <a:r>
                <a:rPr lang="en-US" sz="1000" dirty="0" smtClean="0"/>
                <a:t> et al., 2008</a:t>
              </a:r>
              <a:endParaRPr lang="en-US" sz="1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40684" y="-49808"/>
            <a:ext cx="6088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Skia"/>
                <a:cs typeface="Skia"/>
              </a:rPr>
              <a:t>ocean products under development</a:t>
            </a:r>
            <a:endParaRPr lang="en-US" sz="2800" dirty="0">
              <a:solidFill>
                <a:schemeClr val="bg1"/>
              </a:solidFill>
              <a:latin typeface="Skia"/>
              <a:cs typeface="Skia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800485" y="1378514"/>
            <a:ext cx="5153015" cy="3328754"/>
            <a:chOff x="240912" y="788936"/>
            <a:chExt cx="5153015" cy="3328754"/>
          </a:xfrm>
        </p:grpSpPr>
        <p:sp>
          <p:nvSpPr>
            <p:cNvPr id="7" name="Rectangle 6"/>
            <p:cNvSpPr/>
            <p:nvPr/>
          </p:nvSpPr>
          <p:spPr>
            <a:xfrm>
              <a:off x="240912" y="788936"/>
              <a:ext cx="5153015" cy="332875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Content Placeholder 4" descr="Untitled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 t="-2458" b="-2458"/>
                <a:stretch>
                  <a:fillRect/>
                </a:stretch>
              </p:blipFill>
            </mc:Choice>
            <mc:Fallback>
              <p:blipFill>
                <a:blip r:embed="rId5"/>
                <a:srcRect t="-2458" b="-2458"/>
                <a:stretch>
                  <a:fillRect/>
                </a:stretch>
              </p:blipFill>
            </mc:Fallback>
          </mc:AlternateContent>
          <p:spPr>
            <a:xfrm>
              <a:off x="277594" y="1143768"/>
              <a:ext cx="5039360" cy="277146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728111" y="3825433"/>
              <a:ext cx="16589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/>
                <a:t>Duforêt-Gaurier</a:t>
              </a:r>
              <a:r>
                <a:rPr lang="en-US" sz="1000" dirty="0" smtClean="0"/>
                <a:t> et al., 2010</a:t>
              </a:r>
              <a:endParaRPr lang="en-US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77265" y="788936"/>
              <a:ext cx="2810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particulate organic carbon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138413" y="4383540"/>
            <a:ext cx="6524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µmol C L</a:t>
            </a:r>
            <a:r>
              <a:rPr lang="en-US" sz="900" baseline="30000" dirty="0" smtClean="0"/>
              <a:t>-1</a:t>
            </a:r>
            <a:endParaRPr lang="en-US" sz="900" baseline="30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23205" y="2651589"/>
            <a:ext cx="5443220" cy="3478642"/>
            <a:chOff x="457200" y="2668159"/>
            <a:chExt cx="5443220" cy="3478642"/>
          </a:xfrm>
        </p:grpSpPr>
        <p:sp>
          <p:nvSpPr>
            <p:cNvPr id="21" name="Rectangle 20"/>
            <p:cNvSpPr/>
            <p:nvPr/>
          </p:nvSpPr>
          <p:spPr>
            <a:xfrm>
              <a:off x="457200" y="2668159"/>
              <a:ext cx="5443220" cy="34786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PSD_slope_Tiho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551180" y="3163924"/>
              <a:ext cx="5349240" cy="263652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30965" y="2743017"/>
              <a:ext cx="3589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slope of the particle size distribution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6060" y="5826100"/>
              <a:ext cx="13655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/>
                <a:t>Kostadinov</a:t>
              </a:r>
              <a:r>
                <a:rPr lang="en-US" sz="1000" dirty="0" smtClean="0"/>
                <a:t> et al., 2009</a:t>
              </a:r>
              <a:endParaRPr lang="en-US" sz="10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96403" y="3299950"/>
            <a:ext cx="4181184" cy="3344637"/>
            <a:chOff x="4492065" y="2827563"/>
            <a:chExt cx="4181184" cy="3344637"/>
          </a:xfrm>
        </p:grpSpPr>
        <p:sp>
          <p:nvSpPr>
            <p:cNvPr id="28" name="Rectangle 27"/>
            <p:cNvSpPr/>
            <p:nvPr/>
          </p:nvSpPr>
          <p:spPr>
            <a:xfrm>
              <a:off x="4492065" y="2827563"/>
              <a:ext cx="4171001" cy="33446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88824" y="2853650"/>
              <a:ext cx="3884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phytoplankton</a:t>
              </a:r>
              <a:r>
                <a:rPr lang="en-US" dirty="0" smtClean="0"/>
                <a:t> community structure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54277" y="5783874"/>
              <a:ext cx="143181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 smtClean="0"/>
                <a:t>Alvain</a:t>
              </a:r>
              <a:r>
                <a:rPr lang="en-US" sz="1000" dirty="0" smtClean="0"/>
                <a:t> et al., 2005, 2008</a:t>
              </a:r>
              <a:endParaRPr lang="en-US" sz="1000" dirty="0"/>
            </a:p>
          </p:txBody>
        </p:sp>
        <p:pic>
          <p:nvPicPr>
            <p:cNvPr id="31" name="Picture 30" descr="Alvin_classe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 t="62792"/>
                <a:stretch>
                  <a:fillRect/>
                </a:stretch>
              </p:blipFill>
            </mc:Choice>
            <mc:Fallback>
              <p:blipFill>
                <a:blip r:embed="rId9"/>
                <a:srcRect t="62792"/>
                <a:stretch>
                  <a:fillRect/>
                </a:stretch>
              </p:blipFill>
            </mc:Fallback>
          </mc:AlternateContent>
          <p:spPr>
            <a:xfrm>
              <a:off x="4701667" y="3283881"/>
              <a:ext cx="3889375" cy="24867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4510" y="-99616"/>
            <a:ext cx="9400810" cy="706034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48993" y="640722"/>
            <a:ext cx="7838248" cy="5878290"/>
            <a:chOff x="648993" y="640722"/>
            <a:chExt cx="7838248" cy="587829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 t="15073" b="6087"/>
            <a:stretch>
              <a:fillRect/>
            </a:stretch>
          </p:blipFill>
          <p:spPr bwMode="auto">
            <a:xfrm>
              <a:off x="762246" y="1609413"/>
              <a:ext cx="7631789" cy="4512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648994" y="640722"/>
              <a:ext cx="774504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Skia"/>
                  <a:cs typeface="Skia"/>
                </a:rPr>
                <a:t>NASA’s MODIS and </a:t>
              </a:r>
              <a:r>
                <a:rPr lang="en-US" dirty="0" err="1" smtClean="0">
                  <a:solidFill>
                    <a:schemeClr val="bg1"/>
                  </a:solidFill>
                  <a:latin typeface="Skia"/>
                  <a:cs typeface="Skia"/>
                </a:rPr>
                <a:t>SeaWiFS</a:t>
              </a:r>
              <a:r>
                <a:rPr lang="en-US" dirty="0" smtClean="0">
                  <a:solidFill>
                    <a:schemeClr val="bg1"/>
                  </a:solidFill>
                  <a:latin typeface="Skia"/>
                  <a:cs typeface="Skia"/>
                </a:rPr>
                <a:t> missions have documented (and ships have now validated) the “Great Calcite Belt” a region of enhanced reflectance that covers ~1/4 of Earth’s ocean  </a:t>
              </a:r>
              <a:endParaRPr lang="en-US" dirty="0">
                <a:solidFill>
                  <a:schemeClr val="bg1"/>
                </a:solidFill>
                <a:latin typeface="Skia"/>
                <a:cs typeface="Skia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917106" y="6180458"/>
              <a:ext cx="257013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  <a:latin typeface="Skia"/>
                  <a:cs typeface="Skia"/>
                </a:rPr>
                <a:t>Balch, Bigelow Laboratory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648993" y="6182462"/>
              <a:ext cx="37211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Skia"/>
                  <a:cs typeface="Skia"/>
                </a:rPr>
                <a:t>MODIS Aqua; Dec 2010 to March 2011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40684" y="-49808"/>
            <a:ext cx="6088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Skia"/>
                <a:cs typeface="Skia"/>
              </a:rPr>
              <a:t>ocean products under development</a:t>
            </a:r>
            <a:endParaRPr lang="en-US" sz="2800" dirty="0">
              <a:solidFill>
                <a:schemeClr val="bg1"/>
              </a:solidFill>
              <a:latin typeface="Skia"/>
              <a:cs typeface="Skia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46051" y="4210198"/>
            <a:ext cx="7400821" cy="556161"/>
          </a:xfrm>
          <a:prstGeom prst="rect">
            <a:avLst/>
          </a:prstGeom>
          <a:noFill/>
          <a:ln w="38100">
            <a:solidFill>
              <a:srgbClr val="FF33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540352" y="1805249"/>
            <a:ext cx="4372183" cy="3445939"/>
            <a:chOff x="580817" y="1842997"/>
            <a:chExt cx="4372183" cy="3445939"/>
          </a:xfrm>
        </p:grpSpPr>
        <p:sp>
          <p:nvSpPr>
            <p:cNvPr id="18" name="Rectangle 17"/>
            <p:cNvSpPr/>
            <p:nvPr/>
          </p:nvSpPr>
          <p:spPr>
            <a:xfrm>
              <a:off x="580817" y="1842997"/>
              <a:ext cx="4372183" cy="3445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718339" y="1919374"/>
              <a:ext cx="4127500" cy="3297238"/>
              <a:chOff x="1693" y="1244"/>
              <a:chExt cx="2600" cy="2077"/>
            </a:xfrm>
          </p:grpSpPr>
          <p:pic>
            <p:nvPicPr>
              <p:cNvPr id="16" name="Picture 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93" y="1244"/>
                <a:ext cx="2600" cy="2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1763" y="3029"/>
                <a:ext cx="2472" cy="23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FFFF"/>
                    </a:solidFill>
                    <a:latin typeface="Skia"/>
                    <a:cs typeface="Skia"/>
                  </a:rPr>
                  <a:t>t</a:t>
                </a:r>
                <a:r>
                  <a:rPr lang="en-US" dirty="0" smtClean="0">
                    <a:solidFill>
                      <a:srgbClr val="00FFFF"/>
                    </a:solidFill>
                    <a:latin typeface="Skia"/>
                    <a:cs typeface="Skia"/>
                  </a:rPr>
                  <a:t>he </a:t>
                </a:r>
                <a:r>
                  <a:rPr lang="en-US" dirty="0">
                    <a:solidFill>
                      <a:srgbClr val="00FFFF"/>
                    </a:solidFill>
                    <a:latin typeface="Skia"/>
                    <a:cs typeface="Skia"/>
                  </a:rPr>
                  <a:t>source are </a:t>
                </a:r>
                <a:r>
                  <a:rPr lang="en-US" dirty="0" err="1">
                    <a:solidFill>
                      <a:srgbClr val="00FFFF"/>
                    </a:solidFill>
                    <a:latin typeface="Skia"/>
                    <a:cs typeface="Skia"/>
                  </a:rPr>
                  <a:t>coccolithophores</a:t>
                </a:r>
                <a:r>
                  <a:rPr lang="en-US" dirty="0">
                    <a:solidFill>
                      <a:srgbClr val="00FFFF"/>
                    </a:solidFill>
                    <a:latin typeface="Skia"/>
                    <a:cs typeface="Skia"/>
                  </a:rPr>
                  <a:t> </a:t>
                </a:r>
              </a:p>
            </p:txBody>
          </p:sp>
        </p:grp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004936" y="4146550"/>
              <a:ext cx="609600" cy="1603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888988" y="4229448"/>
              <a:ext cx="817459" cy="36933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 1 </a:t>
              </a:r>
              <a:r>
                <a:rPr lang="en-US" dirty="0">
                  <a:solidFill>
                    <a:schemeClr val="bg1"/>
                  </a:solidFill>
                  <a:latin typeface="Symbol" charset="2"/>
                </a:rPr>
                <a:t>m</a:t>
              </a: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Jane &amp; Steve</a:t>
            </a:r>
            <a:endParaRPr lang="en-US" dirty="0"/>
          </a:p>
        </p:txBody>
      </p:sp>
      <p:pic>
        <p:nvPicPr>
          <p:cNvPr id="9" name="Content Placeholder 8" descr="ooi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8406" r="-28406"/>
          <a:stretch>
            <a:fillRect/>
          </a:stretch>
        </p:blipFill>
        <p:spPr>
          <a:xfrm>
            <a:off x="-516995" y="1066800"/>
            <a:ext cx="8229600" cy="5080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PJW, NASA SSAI, 4 Oct 2011, CCE JSW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24510" y="-99616"/>
            <a:ext cx="9400810" cy="706034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40684" y="-49808"/>
            <a:ext cx="6088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Skia"/>
                <a:cs typeface="Skia"/>
              </a:rPr>
              <a:t>ties to </a:t>
            </a:r>
            <a:r>
              <a:rPr lang="en-US" sz="2800" i="1" dirty="0" smtClean="0">
                <a:solidFill>
                  <a:schemeClr val="bg1"/>
                </a:solidFill>
                <a:latin typeface="Skia"/>
                <a:cs typeface="Skia"/>
              </a:rPr>
              <a:t>in situ</a:t>
            </a:r>
            <a:r>
              <a:rPr lang="en-US" sz="2800" dirty="0" smtClean="0">
                <a:solidFill>
                  <a:schemeClr val="bg1"/>
                </a:solidFill>
                <a:latin typeface="Skia"/>
                <a:cs typeface="Skia"/>
              </a:rPr>
              <a:t> measurements</a:t>
            </a:r>
            <a:endParaRPr lang="en-US" sz="2800" dirty="0">
              <a:solidFill>
                <a:schemeClr val="bg1"/>
              </a:solidFill>
              <a:latin typeface="Skia"/>
              <a:cs typeface="Sk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379" y="658232"/>
            <a:ext cx="8492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Skia"/>
                <a:cs typeface="Skia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Skia"/>
                <a:cs typeface="Skia"/>
              </a:rPr>
              <a:t>upport for satellite </a:t>
            </a:r>
            <a:r>
              <a:rPr lang="en-US" sz="2000" dirty="0" smtClean="0">
                <a:solidFill>
                  <a:schemeClr val="bg1"/>
                </a:solidFill>
                <a:latin typeface="Skia"/>
                <a:cs typeface="Skia"/>
              </a:rPr>
              <a:t>time</a:t>
            </a:r>
            <a:r>
              <a:rPr lang="en-US" sz="2000" dirty="0" smtClean="0">
                <a:solidFill>
                  <a:schemeClr val="bg1"/>
                </a:solidFill>
                <a:latin typeface="Skia"/>
                <a:cs typeface="Skia"/>
              </a:rPr>
              <a:t>-series   &amp;   support for </a:t>
            </a:r>
            <a:r>
              <a:rPr lang="en-US" sz="2000" i="1" dirty="0" smtClean="0">
                <a:solidFill>
                  <a:schemeClr val="bg1"/>
                </a:solidFill>
                <a:latin typeface="Skia"/>
                <a:cs typeface="Skia"/>
              </a:rPr>
              <a:t>in </a:t>
            </a:r>
            <a:r>
              <a:rPr lang="en-US" sz="2000" i="1" dirty="0" smtClean="0">
                <a:solidFill>
                  <a:schemeClr val="bg1"/>
                </a:solidFill>
                <a:latin typeface="Skia"/>
                <a:cs typeface="Skia"/>
              </a:rPr>
              <a:t>situ </a:t>
            </a:r>
            <a:r>
              <a:rPr lang="en-US" sz="2000" dirty="0" smtClean="0">
                <a:solidFill>
                  <a:schemeClr val="bg1"/>
                </a:solidFill>
                <a:latin typeface="Skia"/>
                <a:cs typeface="Skia"/>
              </a:rPr>
              <a:t>studies</a:t>
            </a:r>
            <a:endParaRPr lang="en-US" sz="2000" dirty="0">
              <a:solidFill>
                <a:schemeClr val="bg1"/>
              </a:solidFill>
              <a:latin typeface="Skia"/>
              <a:cs typeface="Skia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3741" y="1067593"/>
            <a:ext cx="8761063" cy="5525998"/>
            <a:chOff x="253741" y="1067593"/>
            <a:chExt cx="8761063" cy="5525998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41" y="1067593"/>
              <a:ext cx="8674101" cy="5525998"/>
              <a:chOff x="253741" y="1067593"/>
              <a:chExt cx="8674101" cy="552599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53741" y="1860059"/>
                <a:ext cx="8674101" cy="4733532"/>
                <a:chOff x="279399" y="658233"/>
                <a:chExt cx="8674101" cy="4733532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279399" y="658233"/>
                  <a:ext cx="8674101" cy="47335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" name="Picture 9" descr="ooi3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03406" y="4420503"/>
                  <a:ext cx="2197100" cy="812800"/>
                </a:xfrm>
                <a:prstGeom prst="rect">
                  <a:avLst/>
                </a:prstGeom>
              </p:spPr>
            </p:pic>
            <p:pic>
              <p:nvPicPr>
                <p:cNvPr id="11" name="Picture 10" descr="ooi2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49111" y="821351"/>
                  <a:ext cx="4429125" cy="3952875"/>
                </a:xfrm>
                <a:prstGeom prst="rect">
                  <a:avLst/>
                </a:prstGeom>
              </p:spPr>
            </p:pic>
            <p:pic>
              <p:nvPicPr>
                <p:cNvPr id="13" name="Picture 12" descr="ooi1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7582" y="771543"/>
                  <a:ext cx="3790950" cy="3648075"/>
                </a:xfrm>
                <a:prstGeom prst="rect">
                  <a:avLst/>
                </a:prstGeom>
              </p:spPr>
            </p:pic>
          </p:grpSp>
          <p:cxnSp>
            <p:nvCxnSpPr>
              <p:cNvPr id="22" name="Straight Arrow Connector 21"/>
              <p:cNvCxnSpPr/>
              <p:nvPr/>
            </p:nvCxnSpPr>
            <p:spPr>
              <a:xfrm rot="5400000">
                <a:off x="2569157" y="1373917"/>
                <a:ext cx="614235" cy="1588"/>
              </a:xfrm>
              <a:prstGeom prst="straightConnector1">
                <a:avLst/>
              </a:prstGeom>
              <a:ln w="63500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5802342" y="6065797"/>
              <a:ext cx="32124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Skia"/>
                  <a:cs typeface="Skia"/>
                </a:rPr>
                <a:t>courtesy of</a:t>
              </a:r>
              <a:r>
                <a:rPr lang="en-US" dirty="0" smtClean="0">
                  <a:latin typeface="Skia"/>
                  <a:cs typeface="Skia"/>
                </a:rPr>
                <a:t> Steven </a:t>
              </a:r>
              <a:r>
                <a:rPr lang="en-US" dirty="0" err="1" smtClean="0">
                  <a:latin typeface="Skia"/>
                  <a:cs typeface="Skia"/>
                </a:rPr>
                <a:t>Ackleson</a:t>
              </a:r>
              <a:endParaRPr lang="en-US" dirty="0" smtClean="0">
                <a:latin typeface="Skia"/>
                <a:cs typeface="Skia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0" y="978486"/>
            <a:ext cx="9144000" cy="5850145"/>
            <a:chOff x="0" y="978486"/>
            <a:chExt cx="9144000" cy="5850145"/>
          </a:xfrm>
        </p:grpSpPr>
        <p:grpSp>
          <p:nvGrpSpPr>
            <p:cNvPr id="26" name="Group 25"/>
            <p:cNvGrpSpPr/>
            <p:nvPr/>
          </p:nvGrpSpPr>
          <p:grpSpPr>
            <a:xfrm>
              <a:off x="0" y="1058342"/>
              <a:ext cx="9144000" cy="5770289"/>
              <a:chOff x="-49804" y="1027564"/>
              <a:chExt cx="9144000" cy="560183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-49804" y="1027564"/>
                <a:ext cx="9144000" cy="560183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470092" y="1066800"/>
                <a:ext cx="6043758" cy="54954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See </a:t>
                </a:r>
                <a:endParaRPr lang="en-US" dirty="0"/>
              </a:p>
            </p:txBody>
          </p:sp>
          <p:pic>
            <p:nvPicPr>
              <p:cNvPr id="29" name="Picture 8" descr="NABmap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597692" y="1192642"/>
                <a:ext cx="5510815" cy="4448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978508" y="5689816"/>
                <a:ext cx="55353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Skia"/>
                    <a:cs typeface="Skia"/>
                  </a:rPr>
                  <a:t>North Atlantic Bloom (NAB) </a:t>
                </a:r>
                <a:r>
                  <a:rPr lang="en-US" sz="1600" dirty="0" smtClean="0">
                    <a:latin typeface="Skia"/>
                    <a:cs typeface="Skia"/>
                  </a:rPr>
                  <a:t>2008</a:t>
                </a:r>
                <a:endParaRPr lang="en-US" sz="1600" dirty="0" smtClean="0">
                  <a:latin typeface="Skia"/>
                  <a:cs typeface="Skia"/>
                </a:endParaRPr>
              </a:p>
              <a:p>
                <a:r>
                  <a:rPr lang="en-US" sz="1600" dirty="0" smtClean="0">
                    <a:latin typeface="Skia"/>
                    <a:cs typeface="Skia"/>
                  </a:rPr>
                  <a:t>courtesy o</a:t>
                </a:r>
                <a:r>
                  <a:rPr lang="en-US" sz="1600" dirty="0" smtClean="0">
                    <a:latin typeface="Skia"/>
                    <a:cs typeface="Skia"/>
                  </a:rPr>
                  <a:t>f Eric </a:t>
                </a:r>
                <a:r>
                  <a:rPr lang="en-US" sz="1600" dirty="0" err="1" smtClean="0">
                    <a:latin typeface="Skia"/>
                    <a:cs typeface="Skia"/>
                  </a:rPr>
                  <a:t>D’Asaro</a:t>
                </a:r>
                <a:r>
                  <a:rPr lang="en-US" sz="1600" dirty="0" smtClean="0">
                    <a:latin typeface="Skia"/>
                    <a:cs typeface="Skia"/>
                  </a:rPr>
                  <a:t>, Craig Lee, and </a:t>
                </a:r>
                <a:r>
                  <a:rPr lang="en-US" sz="1600" dirty="0" smtClean="0">
                    <a:latin typeface="Skia"/>
                    <a:cs typeface="Skia"/>
                  </a:rPr>
                  <a:t> Mary Jane Perry</a:t>
                </a:r>
              </a:p>
              <a:p>
                <a:r>
                  <a:rPr lang="en-US" sz="1600" dirty="0" smtClean="0">
                    <a:solidFill>
                      <a:srgbClr val="FF0000"/>
                    </a:solidFill>
                    <a:latin typeface="Skia"/>
                    <a:cs typeface="Skia"/>
                  </a:rPr>
                  <a:t>see also Briggs et al. 2011, Deep Sea Research I</a:t>
                </a:r>
                <a:endParaRPr lang="en-US" sz="1600" dirty="0">
                  <a:solidFill>
                    <a:srgbClr val="FF0000"/>
                  </a:solidFill>
                  <a:latin typeface="Skia"/>
                  <a:cs typeface="Skia"/>
                </a:endParaRPr>
              </a:p>
            </p:txBody>
          </p:sp>
        </p:grpSp>
        <p:sp>
          <p:nvSpPr>
            <p:cNvPr id="36" name="Arc 35"/>
            <p:cNvSpPr/>
            <p:nvPr/>
          </p:nvSpPr>
          <p:spPr>
            <a:xfrm rot="1857389">
              <a:off x="7016612" y="978486"/>
              <a:ext cx="745451" cy="1999068"/>
            </a:xfrm>
            <a:prstGeom prst="arc">
              <a:avLst/>
            </a:prstGeom>
            <a:ln w="635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Watson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PJW, NASA SSAI, 4 Oct 2011, CCE JSW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4510" y="-99616"/>
            <a:ext cx="9400810" cy="706034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0684" y="-49808"/>
            <a:ext cx="6088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Skia"/>
                <a:cs typeface="Skia"/>
              </a:rPr>
              <a:t>data assimilation &amp; modeling</a:t>
            </a:r>
            <a:endParaRPr lang="en-US" sz="2800" dirty="0">
              <a:solidFill>
                <a:schemeClr val="bg1"/>
              </a:solidFill>
              <a:latin typeface="Skia"/>
              <a:cs typeface="Skia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49604" y="617764"/>
            <a:ext cx="7402292" cy="5988403"/>
            <a:chOff x="1279585" y="635000"/>
            <a:chExt cx="7402292" cy="5988403"/>
          </a:xfrm>
        </p:grpSpPr>
        <p:grpSp>
          <p:nvGrpSpPr>
            <p:cNvPr id="18" name="Group 17"/>
            <p:cNvGrpSpPr/>
            <p:nvPr/>
          </p:nvGrpSpPr>
          <p:grpSpPr>
            <a:xfrm>
              <a:off x="1279585" y="635000"/>
              <a:ext cx="7402292" cy="5988403"/>
              <a:chOff x="1279585" y="635000"/>
              <a:chExt cx="7402292" cy="598840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220212" y="2986728"/>
                <a:ext cx="461665" cy="747072"/>
              </a:xfrm>
              <a:prstGeom prst="rect">
                <a:avLst/>
              </a:prstGeom>
              <a:noFill/>
            </p:spPr>
            <p:txBody>
              <a:bodyPr vert="vert270"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+mn-lt"/>
                  </a:rPr>
                  <a:t>mg m</a:t>
                </a:r>
                <a:r>
                  <a:rPr lang="en-US" baseline="30000" dirty="0">
                    <a:solidFill>
                      <a:srgbClr val="FFFFFF"/>
                    </a:solidFill>
                    <a:latin typeface="+mn-lt"/>
                  </a:rPr>
                  <a:t>-3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1279585" y="635000"/>
                <a:ext cx="7042029" cy="5712662"/>
                <a:chOff x="914400" y="458202"/>
                <a:chExt cx="7042029" cy="5712662"/>
              </a:xfrm>
            </p:grpSpPr>
            <p:pic>
              <p:nvPicPr>
                <p:cNvPr id="7" name="Picture 2" descr="assimday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914400" y="533400"/>
                  <a:ext cx="7042029" cy="5637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7554658" y="458202"/>
                  <a:ext cx="295160" cy="353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700" dirty="0">
                      <a:latin typeface="Calibri" charset="0"/>
                    </a:rPr>
                    <a:t>1</a:t>
                  </a:r>
                </a:p>
              </p:txBody>
            </p:sp>
          </p:grp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5790721" y="6346404"/>
                <a:ext cx="266017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Gregg, 2008, Journal of Marine Systems</a:t>
                </a:r>
              </a:p>
            </p:txBody>
          </p:sp>
        </p:grp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295400" y="3581399"/>
              <a:ext cx="3505199" cy="2743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26868" y="3167166"/>
            <a:ext cx="3984324" cy="3056492"/>
            <a:chOff x="1126868" y="3167166"/>
            <a:chExt cx="3984324" cy="3056492"/>
          </a:xfrm>
        </p:grpSpPr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126868" y="3730668"/>
              <a:ext cx="3488516" cy="24929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Skia"/>
                  <a:cs typeface="Skia"/>
                </a:rPr>
                <a:t>d</a:t>
              </a:r>
              <a:r>
                <a:rPr lang="en-US" sz="1400" dirty="0" smtClean="0">
                  <a:latin typeface="Skia"/>
                  <a:cs typeface="Skia"/>
                </a:rPr>
                <a:t>ata assimilation:</a:t>
              </a:r>
            </a:p>
            <a:p>
              <a:endParaRPr lang="en-US" sz="800" dirty="0" smtClean="0">
                <a:latin typeface="Skia"/>
                <a:cs typeface="Skia"/>
              </a:endParaRPr>
            </a:p>
            <a:p>
              <a:r>
                <a:rPr lang="en-US" sz="1400" dirty="0" smtClean="0">
                  <a:latin typeface="Skia"/>
                  <a:cs typeface="Skia"/>
                </a:rPr>
                <a:t>* improves </a:t>
              </a:r>
              <a:r>
                <a:rPr lang="en-US" sz="1400" dirty="0">
                  <a:latin typeface="Skia"/>
                  <a:cs typeface="Skia"/>
                </a:rPr>
                <a:t>a model</a:t>
              </a:r>
              <a:r>
                <a:rPr lang="en-US" sz="1400" dirty="0" smtClean="0">
                  <a:latin typeface="Skia"/>
                  <a:cs typeface="Skia"/>
                </a:rPr>
                <a:t> by </a:t>
              </a:r>
              <a:r>
                <a:rPr lang="en-US" sz="1400" dirty="0">
                  <a:latin typeface="Skia"/>
                  <a:cs typeface="Skia"/>
                </a:rPr>
                <a:t>forcing agreement with data</a:t>
              </a:r>
              <a:r>
                <a:rPr lang="en-US" sz="1400" dirty="0" smtClean="0">
                  <a:latin typeface="Skia"/>
                  <a:cs typeface="Skia"/>
                </a:rPr>
                <a:t> &amp; reducing </a:t>
              </a:r>
              <a:r>
                <a:rPr lang="en-US" sz="1400" dirty="0">
                  <a:latin typeface="Skia"/>
                  <a:cs typeface="Skia"/>
                </a:rPr>
                <a:t>model </a:t>
              </a:r>
              <a:r>
                <a:rPr lang="en-US" sz="1400" dirty="0" smtClean="0">
                  <a:latin typeface="Skia"/>
                  <a:cs typeface="Skia"/>
                </a:rPr>
                <a:t>biases  </a:t>
              </a:r>
              <a:endParaRPr lang="en-US" sz="1400" dirty="0">
                <a:latin typeface="Skia"/>
                <a:cs typeface="Skia"/>
              </a:endParaRPr>
            </a:p>
            <a:p>
              <a:endParaRPr lang="en-US" sz="800" dirty="0" smtClean="0">
                <a:latin typeface="Skia"/>
                <a:cs typeface="Skia"/>
              </a:endParaRPr>
            </a:p>
            <a:p>
              <a:r>
                <a:rPr lang="en-US" sz="1400" dirty="0" smtClean="0">
                  <a:latin typeface="Skia"/>
                  <a:cs typeface="Skia"/>
                </a:rPr>
                <a:t>* improves </a:t>
              </a:r>
              <a:r>
                <a:rPr lang="en-US" sz="1400" dirty="0">
                  <a:latin typeface="Skia"/>
                  <a:cs typeface="Skia"/>
                </a:rPr>
                <a:t>the data</a:t>
              </a:r>
              <a:r>
                <a:rPr lang="en-US" sz="1400" dirty="0" smtClean="0">
                  <a:latin typeface="Skia"/>
                  <a:cs typeface="Skia"/>
                </a:rPr>
                <a:t> by </a:t>
              </a:r>
              <a:r>
                <a:rPr lang="en-US" sz="1400" dirty="0">
                  <a:latin typeface="Skia"/>
                  <a:cs typeface="Skia"/>
                </a:rPr>
                <a:t>filling in missing data</a:t>
              </a:r>
              <a:r>
                <a:rPr lang="en-US" sz="1400" dirty="0" smtClean="0">
                  <a:latin typeface="Skia"/>
                  <a:cs typeface="Skia"/>
                </a:rPr>
                <a:t> &amp; reducing </a:t>
              </a:r>
              <a:r>
                <a:rPr lang="en-US" sz="1400" dirty="0">
                  <a:latin typeface="Skia"/>
                  <a:cs typeface="Skia"/>
                </a:rPr>
                <a:t>sampling </a:t>
              </a:r>
              <a:r>
                <a:rPr lang="en-US" sz="1400" dirty="0" smtClean="0">
                  <a:latin typeface="Skia"/>
                  <a:cs typeface="Skia"/>
                </a:rPr>
                <a:t>biases  </a:t>
              </a:r>
              <a:endParaRPr lang="en-US" sz="1400" dirty="0">
                <a:latin typeface="Skia"/>
                <a:cs typeface="Skia"/>
              </a:endParaRPr>
            </a:p>
            <a:p>
              <a:endParaRPr lang="en-US" sz="1400" dirty="0" smtClean="0">
                <a:latin typeface="Skia"/>
                <a:cs typeface="Skia"/>
              </a:endParaRPr>
            </a:p>
            <a:p>
              <a:r>
                <a:rPr lang="en-US" sz="1400" dirty="0">
                  <a:latin typeface="Skia"/>
                  <a:cs typeface="Skia"/>
                </a:rPr>
                <a:t>c</a:t>
              </a:r>
              <a:r>
                <a:rPr lang="en-US" sz="1400" dirty="0" smtClean="0">
                  <a:latin typeface="Skia"/>
                  <a:cs typeface="Skia"/>
                </a:rPr>
                <a:t>omparison </a:t>
              </a:r>
              <a:r>
                <a:rPr lang="en-US" sz="1400" dirty="0">
                  <a:latin typeface="Skia"/>
                  <a:cs typeface="Skia"/>
                </a:rPr>
                <a:t>with in situ </a:t>
              </a:r>
              <a:r>
                <a:rPr lang="en-US" sz="1400" dirty="0" smtClean="0">
                  <a:latin typeface="Skia"/>
                  <a:cs typeface="Skia"/>
                </a:rPr>
                <a:t>data:</a:t>
              </a:r>
              <a:endParaRPr lang="en-US" sz="1400" dirty="0">
                <a:latin typeface="Skia"/>
                <a:cs typeface="Skia"/>
              </a:endParaRPr>
            </a:p>
            <a:p>
              <a:r>
                <a:rPr lang="en-US" sz="1400" dirty="0">
                  <a:latin typeface="Skia"/>
                  <a:cs typeface="Skia"/>
                </a:rPr>
                <a:t>	</a:t>
              </a:r>
              <a:r>
                <a:rPr lang="en-US" sz="1400" dirty="0" smtClean="0">
                  <a:latin typeface="Skia"/>
                  <a:cs typeface="Skia"/>
                </a:rPr>
                <a:t>		bias		uncertainty</a:t>
              </a:r>
            </a:p>
            <a:p>
              <a:r>
                <a:rPr lang="en-US" sz="1400" dirty="0">
                  <a:latin typeface="Skia"/>
                  <a:cs typeface="Skia"/>
                </a:rPr>
                <a:t>f</a:t>
              </a:r>
              <a:r>
                <a:rPr lang="en-US" sz="1400" dirty="0" smtClean="0">
                  <a:latin typeface="Skia"/>
                  <a:cs typeface="Skia"/>
                </a:rPr>
                <a:t>ree</a:t>
              </a:r>
              <a:r>
                <a:rPr lang="en-US" sz="1400" dirty="0">
                  <a:latin typeface="Skia"/>
                  <a:cs typeface="Skia"/>
                </a:rPr>
                <a:t>-run</a:t>
              </a:r>
              <a:r>
                <a:rPr lang="en-US" sz="1400" dirty="0" smtClean="0">
                  <a:latin typeface="Skia"/>
                  <a:cs typeface="Skia"/>
                </a:rPr>
                <a:t> model</a:t>
              </a:r>
              <a:r>
                <a:rPr lang="en-US" sz="1400" dirty="0">
                  <a:latin typeface="Skia"/>
                  <a:cs typeface="Skia"/>
                </a:rPr>
                <a:t>	-1.4%	61.8%</a:t>
              </a:r>
              <a:endParaRPr lang="en-US" sz="1400" dirty="0" smtClean="0">
                <a:latin typeface="Skia"/>
                <a:cs typeface="Skia"/>
              </a:endParaRPr>
            </a:p>
            <a:p>
              <a:r>
                <a:rPr lang="en-US" sz="1400" dirty="0">
                  <a:latin typeface="Skia"/>
                  <a:cs typeface="Skia"/>
                </a:rPr>
                <a:t>a</a:t>
              </a:r>
              <a:r>
                <a:rPr lang="en-US" sz="1400" dirty="0" smtClean="0">
                  <a:latin typeface="Skia"/>
                  <a:cs typeface="Skia"/>
                </a:rPr>
                <a:t>ssimilation</a:t>
              </a:r>
              <a:r>
                <a:rPr lang="en-US" sz="1400" dirty="0">
                  <a:latin typeface="Skia"/>
                  <a:cs typeface="Skia"/>
                </a:rPr>
                <a:t>	 0.1%</a:t>
              </a:r>
              <a:r>
                <a:rPr lang="en-US" sz="1400" dirty="0" smtClean="0">
                  <a:latin typeface="Skia"/>
                  <a:cs typeface="Skia"/>
                </a:rPr>
                <a:t>		33.4</a:t>
              </a:r>
              <a:r>
                <a:rPr lang="en-US" sz="1400" dirty="0">
                  <a:latin typeface="Skia"/>
                  <a:cs typeface="Skia"/>
                </a:rPr>
                <a:t>%</a:t>
              </a: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3573702" y="3167166"/>
              <a:ext cx="1537490" cy="95548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809871" y="5002420"/>
              <a:ext cx="105350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635</Words>
  <Application>Microsoft Macintosh PowerPoint</Application>
  <PresentationFormat>On-screen Show (4:3)</PresentationFormat>
  <Paragraphs>90</Paragraphs>
  <Slides>11</Slides>
  <Notes>0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Contributors</vt:lpstr>
      <vt:lpstr>Overview</vt:lpstr>
      <vt:lpstr>Slide 4</vt:lpstr>
      <vt:lpstr>Slide 5</vt:lpstr>
      <vt:lpstr>Stephane</vt:lpstr>
      <vt:lpstr>Slide 7</vt:lpstr>
      <vt:lpstr>Mary Jane &amp; Steve</vt:lpstr>
      <vt:lpstr>Watson</vt:lpstr>
      <vt:lpstr>Slide 10</vt:lpstr>
      <vt:lpstr>Slide 11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PJW</dc:creator>
  <cp:lastModifiedBy>PJW</cp:lastModifiedBy>
  <cp:revision>32</cp:revision>
  <dcterms:created xsi:type="dcterms:W3CDTF">2011-10-04T13:22:03Z</dcterms:created>
  <dcterms:modified xsi:type="dcterms:W3CDTF">2011-10-04T14:14:46Z</dcterms:modified>
</cp:coreProperties>
</file>