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5" r:id="rId6"/>
    <p:sldId id="263" r:id="rId7"/>
    <p:sldId id="264" r:id="rId8"/>
    <p:sldId id="261" r:id="rId9"/>
    <p:sldId id="25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F7ABD-9CCE-455A-91E0-F303B9093079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BFD7-8F1A-48D2-80CC-BDC518DF2B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CBFD7-8F1A-48D2-80CC-BDC518DF2B3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A888C-607A-44F3-A61D-52184A96D40B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801A-77DB-41F8-95BA-D6A4689A2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Operational  Forest Carbon Assessment and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Rich Birdsey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Sean Healey</a:t>
            </a:r>
          </a:p>
          <a:p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our many colleagues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35"/>
          <p:cNvGraphicFramePr>
            <a:graphicFrameLocks noChangeAspect="1"/>
          </p:cNvGraphicFramePr>
          <p:nvPr/>
        </p:nvGraphicFramePr>
        <p:xfrm>
          <a:off x="381000" y="5257800"/>
          <a:ext cx="1447800" cy="1191372"/>
        </p:xfrm>
        <a:graphic>
          <a:graphicData uri="http://schemas.openxmlformats.org/presentationml/2006/ole">
            <p:oleObj spid="_x0000_s1026" name="Bitmap Image" r:id="rId3" imgW="7411485" imgH="6419048" progId="PBrush">
              <p:embed/>
            </p:oleObj>
          </a:graphicData>
        </a:graphic>
      </p:graphicFrame>
      <p:pic>
        <p:nvPicPr>
          <p:cNvPr id="5" name="Picture 236" descr="usf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257800"/>
            <a:ext cx="1219200" cy="135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  Please visit our posters….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124:</a:t>
            </a:r>
            <a:r>
              <a:rPr lang="en-US" dirty="0" smtClean="0"/>
              <a:t>  </a:t>
            </a:r>
            <a:r>
              <a:rPr lang="en-US" b="1" dirty="0" smtClean="0"/>
              <a:t>Operational Forest Carbon Assessment and Management</a:t>
            </a:r>
            <a:r>
              <a:rPr lang="en-US" dirty="0" smtClean="0"/>
              <a:t> (</a:t>
            </a:r>
            <a:r>
              <a:rPr lang="en-US" i="1" dirty="0" smtClean="0"/>
              <a:t>Richard Birdsey</a:t>
            </a:r>
            <a:r>
              <a:rPr lang="en-US" dirty="0" smtClean="0"/>
              <a:t>, </a:t>
            </a:r>
            <a:r>
              <a:rPr lang="en-US" dirty="0" err="1" smtClean="0"/>
              <a:t>Yude</a:t>
            </a:r>
            <a:r>
              <a:rPr lang="en-US" dirty="0" smtClean="0"/>
              <a:t> Pan, </a:t>
            </a:r>
            <a:r>
              <a:rPr lang="en-US" dirty="0" err="1" smtClean="0"/>
              <a:t>Fangmin</a:t>
            </a:r>
            <a:r>
              <a:rPr lang="en-US" dirty="0" smtClean="0"/>
              <a:t> Zhang, Chen </a:t>
            </a:r>
            <a:r>
              <a:rPr lang="en-US" dirty="0" err="1" smtClean="0"/>
              <a:t>Chen</a:t>
            </a:r>
            <a:r>
              <a:rPr lang="en-US" dirty="0" smtClean="0"/>
              <a:t>, Craig Wayson, Kristofer Johnson) </a:t>
            </a:r>
            <a:endParaRPr lang="en-US" dirty="0" smtClean="0"/>
          </a:p>
          <a:p>
            <a:r>
              <a:rPr lang="en-US" b="1" dirty="0" smtClean="0"/>
              <a:t>166</a:t>
            </a:r>
            <a:r>
              <a:rPr lang="en-US" b="1" dirty="0" smtClean="0"/>
              <a:t>:</a:t>
            </a:r>
            <a:r>
              <a:rPr lang="en-US" dirty="0" smtClean="0"/>
              <a:t>  </a:t>
            </a:r>
            <a:r>
              <a:rPr lang="en-US" b="1" dirty="0" err="1" smtClean="0"/>
              <a:t>ForCaMF</a:t>
            </a:r>
            <a:r>
              <a:rPr lang="en-US" b="1" dirty="0" smtClean="0"/>
              <a:t> - Decision Support for Landscape-Level Forest Carbon Management</a:t>
            </a:r>
            <a:r>
              <a:rPr lang="en-US" dirty="0" smtClean="0"/>
              <a:t> (</a:t>
            </a:r>
            <a:r>
              <a:rPr lang="en-US" i="1" dirty="0" smtClean="0"/>
              <a:t>Sean P Healey</a:t>
            </a:r>
            <a:r>
              <a:rPr lang="en-US" dirty="0" smtClean="0"/>
              <a:t>, Shawn </a:t>
            </a:r>
            <a:r>
              <a:rPr lang="en-US" dirty="0" err="1" smtClean="0"/>
              <a:t>Urbanski</a:t>
            </a:r>
            <a:r>
              <a:rPr lang="en-US" dirty="0" smtClean="0"/>
              <a:t>, James Morrison, Chris Garrard, Alicia </a:t>
            </a:r>
            <a:r>
              <a:rPr lang="en-US" dirty="0" err="1" smtClean="0"/>
              <a:t>Peduzzi</a:t>
            </a:r>
            <a:r>
              <a:rPr lang="en-US" dirty="0" smtClean="0"/>
              <a:t>, Alex J Hernandez)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Objectives of forest carbon assessment and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00400"/>
          </a:xfrm>
        </p:spPr>
        <p:txBody>
          <a:bodyPr/>
          <a:lstStyle/>
          <a:p>
            <a:pPr defTabSz="4389438">
              <a:buFontTx/>
              <a:buAutoNum type="arabicPeriod"/>
            </a:pPr>
            <a:r>
              <a:rPr lang="en-US" dirty="0" smtClean="0"/>
              <a:t>Assess historical trends in carbon stocks in forest biomass, soils and wood products</a:t>
            </a:r>
          </a:p>
          <a:p>
            <a:pPr defTabSz="4389438">
              <a:buFontTx/>
              <a:buAutoNum type="arabicPeriod"/>
            </a:pPr>
            <a:r>
              <a:rPr lang="en-US" dirty="0" smtClean="0"/>
              <a:t> Support strategic carbon management analysis at operational scales</a:t>
            </a:r>
          </a:p>
        </p:txBody>
      </p:sp>
      <p:pic>
        <p:nvPicPr>
          <p:cNvPr id="5" name="Picture 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996" y="4114800"/>
            <a:ext cx="3895504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035499"/>
            <a:ext cx="3652838" cy="28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81200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Lands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733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Chequamegon</a:t>
            </a:r>
            <a:r>
              <a:rPr lang="en-US" dirty="0" smtClean="0"/>
              <a:t>-Nicolet National Forest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Approaches to Forest Carbon Assessment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Eastern U.S.</a:t>
            </a:r>
          </a:p>
          <a:p>
            <a:pPr lvl="1"/>
            <a:r>
              <a:rPr lang="en-US" dirty="0" smtClean="0"/>
              <a:t>Successive forest inventories for assessing changes in C stocks</a:t>
            </a:r>
          </a:p>
          <a:p>
            <a:pPr lvl="1"/>
            <a:r>
              <a:rPr lang="en-US" dirty="0" smtClean="0"/>
              <a:t>Remote sensing: extensive use of LEDAPS (disturbance) and MODIS (LAI) data</a:t>
            </a:r>
          </a:p>
          <a:p>
            <a:pPr lvl="1"/>
            <a:r>
              <a:rPr lang="en-US" dirty="0" smtClean="0"/>
              <a:t>Climate and disturbance-driven biogeochemistry model for analysis and projections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Western U.S. </a:t>
            </a:r>
          </a:p>
          <a:p>
            <a:pPr lvl="1"/>
            <a:r>
              <a:rPr lang="en-US" dirty="0" smtClean="0"/>
              <a:t>Initial forest </a:t>
            </a:r>
            <a:r>
              <a:rPr lang="en-US" dirty="0"/>
              <a:t>i</a:t>
            </a:r>
            <a:r>
              <a:rPr lang="en-US" dirty="0" smtClean="0"/>
              <a:t>nventory for assessing C stock</a:t>
            </a:r>
          </a:p>
          <a:p>
            <a:pPr lvl="1"/>
            <a:r>
              <a:rPr lang="en-US" dirty="0" smtClean="0"/>
              <a:t>Remote sensing: </a:t>
            </a:r>
            <a:r>
              <a:rPr lang="en-US" dirty="0" err="1" smtClean="0"/>
              <a:t>Landsat</a:t>
            </a:r>
            <a:r>
              <a:rPr lang="en-US" dirty="0" smtClean="0"/>
              <a:t> used to determine trends in C stocks </a:t>
            </a:r>
          </a:p>
          <a:p>
            <a:pPr lvl="1"/>
            <a:r>
              <a:rPr lang="en-US" dirty="0" smtClean="0"/>
              <a:t>Disturbance-driven “Forest Vegetation Simulator”</a:t>
            </a:r>
          </a:p>
          <a:p>
            <a:pPr lvl="1"/>
            <a:r>
              <a:rPr lang="en-US" dirty="0" smtClean="0"/>
              <a:t>Stochastic simulations of management/disturbance scenarios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bp_conus_94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1" y="2957944"/>
            <a:ext cx="5047129" cy="3900055"/>
          </a:xfrm>
          <a:prstGeom prst="rect">
            <a:avLst/>
          </a:prstGeom>
        </p:spPr>
      </p:pic>
      <p:pic>
        <p:nvPicPr>
          <p:cNvPr id="3" name="Picture 2" descr="nbp_wi212_94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1" y="0"/>
            <a:ext cx="4589928" cy="3546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59" y="378822"/>
            <a:ext cx="419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Spatial and Temporal Change in Carbon Stocks, Northern Wisconsin and </a:t>
            </a:r>
            <a:r>
              <a:rPr lang="en-US" sz="2800" b="1" dirty="0" err="1" smtClean="0"/>
              <a:t>Chequamegon</a:t>
            </a:r>
            <a:r>
              <a:rPr lang="en-US" sz="2800" b="1" dirty="0" smtClean="0"/>
              <a:t>-Nicolet National Forest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815" y="5811986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InTEC</a:t>
            </a:r>
            <a:r>
              <a:rPr lang="en-US" sz="1400" b="1" dirty="0" smtClean="0"/>
              <a:t> Model </a:t>
            </a:r>
            <a:r>
              <a:rPr lang="en-US" sz="1400" dirty="0" smtClean="0"/>
              <a:t>(Zhang et al.)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76600" y="1828800"/>
            <a:ext cx="2743200" cy="1905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289" y="4197930"/>
            <a:ext cx="4726796" cy="2275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9" name="Straight Connector 18"/>
          <p:cNvCxnSpPr/>
          <p:nvPr/>
        </p:nvCxnSpPr>
        <p:spPr>
          <a:xfrm>
            <a:off x="5181600" y="5410200"/>
            <a:ext cx="3733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549537" y="2958737"/>
            <a:ext cx="2845526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4419600"/>
            <a:ext cx="1371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CNNF Productivity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7" y="3200400"/>
            <a:ext cx="7176541" cy="34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3962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76200"/>
            <a:ext cx="3962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91400" y="33528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Inventory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89222" y="5105400"/>
            <a:ext cx="1524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Remote sensing + BGC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8153400" y="2819400"/>
            <a:ext cx="381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391400" y="5867400"/>
            <a:ext cx="457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us 11"/>
          <p:cNvSpPr/>
          <p:nvPr/>
        </p:nvSpPr>
        <p:spPr>
          <a:xfrm>
            <a:off x="7911737" y="4341222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ForCaMF (Forest Carbon Management Framework)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Landsat can support projection of carbon storage under different management scenarios, IF: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 </a:t>
            </a:r>
            <a:r>
              <a:rPr lang="en-US" sz="2400" dirty="0" smtClean="0"/>
              <a:t>Landsat maps of vegetation and disturbance can be linked to a carbon model </a:t>
            </a:r>
            <a:r>
              <a:rPr lang="en-US" sz="2400" u="sng" dirty="0" smtClean="0"/>
              <a:t>designed to address local management concerns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170" y="4114800"/>
            <a:ext cx="3991430" cy="2514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666699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584" y="388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9584" y="6096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9584" y="5029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71368" y="5833646"/>
            <a:ext cx="1314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Disturbance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71368" y="4724367"/>
            <a:ext cx="1314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Forest Type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95168" y="3547646"/>
            <a:ext cx="1467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Forest Volume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3276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FoCaMF</a:t>
            </a:r>
            <a:r>
              <a:rPr lang="en-US" sz="2400" b="1" dirty="0" smtClean="0">
                <a:solidFill>
                  <a:srgbClr val="FF0000"/>
                </a:solidFill>
              </a:rPr>
              <a:t> developed a spatial adaptation of a widely used decision support tool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4370" y="4953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FVS (Forest Vegetation Simulator)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33600" y="4343400"/>
            <a:ext cx="1066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171632" y="4658380"/>
            <a:ext cx="146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Maps</a:t>
            </a:r>
            <a:endParaRPr lang="en-US" sz="28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133600" y="51816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71700" y="59436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ForCaMF (Forest Carbon Management Framework)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Landsat can support projection of carbon storage under different management scenarios, IF: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286000"/>
            <a:ext cx="8229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</a:t>
            </a:r>
            <a:r>
              <a:rPr lang="en-US" sz="3000" dirty="0" smtClean="0"/>
              <a:t>. </a:t>
            </a:r>
            <a:r>
              <a:rPr lang="en-US" sz="2400" dirty="0" smtClean="0"/>
              <a:t>The uncertainty of satellite-based data can be understood and communicated as defensibly as decision support from other sources.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4682" y="4343400"/>
            <a:ext cx="3563118" cy="2537645"/>
          </a:xfrm>
          <a:prstGeom prst="rect">
            <a:avLst/>
          </a:prstGeom>
          <a:noFill/>
        </p:spPr>
      </p:pic>
      <p:pic>
        <p:nvPicPr>
          <p:cNvPr id="22" name="Picture 21"/>
          <p:cNvPicPr/>
          <p:nvPr/>
        </p:nvPicPr>
        <p:blipFill>
          <a:blip r:embed="rId3" cstate="print"/>
          <a:srcRect l="5000" t="25000" r="27500" b="9000"/>
          <a:stretch>
            <a:fillRect/>
          </a:stretch>
        </p:blipFill>
        <p:spPr bwMode="auto">
          <a:xfrm>
            <a:off x="71970" y="4419600"/>
            <a:ext cx="361603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143000" y="3352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FoCaMF</a:t>
            </a:r>
            <a:r>
              <a:rPr lang="en-US" sz="2400" b="1" dirty="0" smtClean="0">
                <a:solidFill>
                  <a:srgbClr val="FF0000"/>
                </a:solidFill>
              </a:rPr>
              <a:t> probabilistically alters map data to empirically measure uncertainty of estimated stocks and fluxes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41880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Carbon flux due to fire and harvest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41148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Stocks under observed and “no fire” scenarios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33800" y="4800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Bars represent standard deviation of 2000 simulations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Decision-support for Land Managers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r>
              <a:rPr lang="en-US" dirty="0" smtClean="0"/>
              <a:t>National Forest System carbon reporting and planning</a:t>
            </a:r>
          </a:p>
          <a:p>
            <a:r>
              <a:rPr lang="en-US" dirty="0" smtClean="0"/>
              <a:t>State and private landowners strategic mitigation analysis</a:t>
            </a:r>
          </a:p>
          <a:p>
            <a:r>
              <a:rPr lang="en-US" dirty="0" smtClean="0"/>
              <a:t>Linking </a:t>
            </a:r>
            <a:r>
              <a:rPr lang="en-US" dirty="0" smtClean="0"/>
              <a:t>mitigation and adaptation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724400" y="1219200"/>
            <a:ext cx="4038600" cy="5098157"/>
            <a:chOff x="4648200" y="990600"/>
            <a:chExt cx="4038600" cy="509815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990600"/>
              <a:ext cx="4038600" cy="5098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4114800"/>
              <a:ext cx="1752600" cy="14647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aphicFrame>
          <p:nvGraphicFramePr>
            <p:cNvPr id="92161" name="Object 65"/>
            <p:cNvGraphicFramePr>
              <a:graphicFrameLocks noChangeAspect="1"/>
            </p:cNvGraphicFramePr>
            <p:nvPr/>
          </p:nvGraphicFramePr>
          <p:xfrm>
            <a:off x="4953000" y="4038600"/>
            <a:ext cx="1676400" cy="1676400"/>
          </p:xfrm>
          <a:graphic>
            <a:graphicData uri="http://schemas.openxmlformats.org/presentationml/2006/ole">
              <p:oleObj spid="_x0000_s4098" name="Photo Editor Photo" r:id="rId5" imgW="4571429" imgH="4571429" progId="">
                <p:embed/>
              </p:oleObj>
            </a:graphicData>
          </a:graphic>
        </p:graphicFrame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249" y="2819400"/>
            <a:ext cx="137792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13"/>
          <p:cNvGraphicFramePr>
            <a:graphicFrameLocks noChangeAspect="1"/>
          </p:cNvGraphicFramePr>
          <p:nvPr>
            <p:ph idx="1"/>
          </p:nvPr>
        </p:nvGraphicFramePr>
        <p:xfrm>
          <a:off x="128588" y="0"/>
          <a:ext cx="8882062" cy="6661150"/>
        </p:xfrm>
        <a:graphic>
          <a:graphicData uri="http://schemas.openxmlformats.org/presentationml/2006/ole">
            <p:oleObj spid="_x0000_s3074" name="Slide" r:id="rId3" imgW="4113440" imgH="3084540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329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Bitmap Image</vt:lpstr>
      <vt:lpstr>Photo Editor Photo</vt:lpstr>
      <vt:lpstr>Slide</vt:lpstr>
      <vt:lpstr>Operational  Forest Carbon Assessment and Management</vt:lpstr>
      <vt:lpstr>Objectives of forest carbon assessment and management</vt:lpstr>
      <vt:lpstr>Approaches to Forest Carbon Assessment</vt:lpstr>
      <vt:lpstr>Slide 4</vt:lpstr>
      <vt:lpstr>Slide 5</vt:lpstr>
      <vt:lpstr>ForCaMF (Forest Carbon Management Framework)</vt:lpstr>
      <vt:lpstr>ForCaMF (Forest Carbon Management Framework)</vt:lpstr>
      <vt:lpstr>Decision-support for Land Managers</vt:lpstr>
      <vt:lpstr>Slide 9</vt:lpstr>
      <vt:lpstr>Thanks!  Please visit our posters….</vt:lpstr>
    </vt:vector>
  </TitlesOfParts>
  <Company>Forest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 Forest Carbon Assessment and Management</dc:title>
  <dc:creator>Richard Birdsey</dc:creator>
  <cp:lastModifiedBy>Richard Birdsey</cp:lastModifiedBy>
  <cp:revision>12</cp:revision>
  <dcterms:created xsi:type="dcterms:W3CDTF">2011-10-03T10:53:04Z</dcterms:created>
  <dcterms:modified xsi:type="dcterms:W3CDTF">2011-10-03T14:51:25Z</dcterms:modified>
</cp:coreProperties>
</file>