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89" r:id="rId2"/>
    <p:sldMasterId id="2147483702" r:id="rId3"/>
  </p:sldMasterIdLst>
  <p:notesMasterIdLst>
    <p:notesMasterId r:id="rId16"/>
  </p:notesMasterIdLst>
  <p:sldIdLst>
    <p:sldId id="256" r:id="rId4"/>
    <p:sldId id="339" r:id="rId5"/>
    <p:sldId id="338" r:id="rId6"/>
    <p:sldId id="325" r:id="rId7"/>
    <p:sldId id="332" r:id="rId8"/>
    <p:sldId id="350" r:id="rId9"/>
    <p:sldId id="333" r:id="rId10"/>
    <p:sldId id="337" r:id="rId11"/>
    <p:sldId id="320" r:id="rId12"/>
    <p:sldId id="318" r:id="rId13"/>
    <p:sldId id="348" r:id="rId14"/>
    <p:sldId id="30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<p14:section name="Default Section" id="{3D01FAE0-A682-4FF6-B1B9-2D9807446714}">
          <p14:sldIdLst>
            <p14:sldId id="256"/>
            <p14:sldId id="257"/>
            <p14:sldId id="259"/>
            <p14:sldId id="258"/>
            <p14:sldId id="265"/>
            <p14:sldId id="292"/>
            <p14:sldId id="294"/>
            <p14:sldId id="264"/>
            <p14:sldId id="290"/>
            <p14:sldId id="293"/>
          </p14:sldIdLst>
        </p14:section>
        <p14:section name="Untitled Section" id="{4FF864E0-0419-46AA-864F-FD638C6996A9}">
          <p14:sldIdLst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CC"/>
    <a:srgbClr val="04617B"/>
    <a:srgbClr val="FFFFFF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622" autoAdjust="0"/>
    <p:restoredTop sz="94660"/>
  </p:normalViewPr>
  <p:slideViewPr>
    <p:cSldViewPr>
      <p:cViewPr varScale="1">
        <p:scale>
          <a:sx n="98" d="100"/>
          <a:sy n="98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8CE3CA-AB2D-4E4C-A015-D8A1C3D6C181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3917B5-E688-4127-9CF7-A24F25BC5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4208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EE238-0BB1-4E4E-B4E6-DBC57DB229C6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A28E-CD68-4B6E-91DB-69A3B32E09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A28E-CD68-4B6E-91DB-69A3B32E09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059C-BA5C-4552-A4F2-06C215379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7117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917B5-E688-4127-9CF7-A24F25BC52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EAE6-324A-4877-BE4F-E32D65E6459C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C773-EEE3-4EDB-9282-2B8440FEE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3316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B036-9CDC-4E35-AA5B-7B9A0242F66D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524E-C4B8-4B4C-80AE-BF8B3DF30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576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04E3-D0CB-4F9A-A00E-42C3ED8A9431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22C-07ED-40E7-A37B-D32520437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2705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66D4-4F19-4790-AF39-1EDD6C3A0286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C99C-9071-49A7-B3E5-DDD0D4E75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0339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D54982-1F39-4666-AFA9-B259BDD8E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1475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1FBF6CF-33A6-4E10-BBFC-83B86011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8294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037294A-BBD1-4812-8C21-C526F3C4F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8930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C21030-53E4-4E35-9BBC-BD04F61F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5279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77E3B8-4549-4727-8579-A8388890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49977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C7ABCB-1324-451E-8839-6C78E7CD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4455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884285-051C-426A-AD2B-9AAC38FCC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833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A332-8B93-467C-99B3-51C3F86702D1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41B2-985E-4F08-B8BB-FE7F5E6F6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9645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E1A354-177C-4FBC-8643-2F1DC021E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2620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9796178-628C-4929-877E-E57EEF3EA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9179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BDCBAAB-0293-497C-949F-6389DF5DE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5495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25"/>
            <a:ext cx="20447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25"/>
            <a:ext cx="5983288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94F648-5FFE-4238-8BD8-6CEF3704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2670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126256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4982-1F39-4666-AFA9-B259BDD8E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C773-EEE3-4EDB-9282-2B8440FEE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3316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F6CF-33A6-4E10-BBFC-83B860111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41B2-985E-4F08-B8BB-FE7F5E6F6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645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294A-BBD1-4812-8C21-C526F3C4F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952D-F68E-4E27-8D23-9302F29DF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6910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1030-53E4-4E35-9BBC-BD04F61F6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F997-37D3-4CBE-A28C-9C3FC48DF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48847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E3B8-4549-4727-8579-A83888907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B511-C172-4C92-9D72-7DDF4EA60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6795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18D4-6813-445B-9166-F37E4AD05258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952D-F68E-4E27-8D23-9302F29DF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6910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ABCB-1324-451E-8839-6C78E7CD5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E092-36E0-4C65-A222-AD1662AD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28534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4285-051C-426A-AD2B-9AAC38FCC0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F0ED-7502-454A-A7AF-EE87167AA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1685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A354-177C-4FBC-8643-2F1DC021E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4ED3-3BF6-4A66-AE39-CCD2215C4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6840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6178-628C-4929-877E-E57EEF3EA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55A4D-CCAF-43BC-9390-733C3BC6E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01257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BAAB-0293-497C-949F-6389DF5DEC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524E-C4B8-4B4C-80AE-BF8B3DF30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5769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F648-5FFE-4238-8BD8-6CEF37040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22C-07ED-40E7-A37B-D32520437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2705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EE17-5A22-46D3-9D54-E835900CD134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C99C-9071-49A7-B3E5-DDD0D4E75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0339361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E4B8-1CF0-493C-8F22-687EC004A574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F997-37D3-4CBE-A28C-9C3FC48DF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4884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776B-16F7-4198-8878-9B0AA998B8FA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B511-C172-4C92-9D72-7DDF4EA60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6795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4785-1706-46E3-A00E-022CCA5B8352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E092-36E0-4C65-A222-AD1662AD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2853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9B20-A2EC-42E1-9AC9-8FB47788C373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F0ED-7502-454A-A7AF-EE87167AA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168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670E-FFCF-4D08-BC84-B1D0359DD086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4ED3-3BF6-4A66-AE39-CCD2215C4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6840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71DF-0156-4D0F-8AC3-17D42E53065D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55A4D-CCAF-43BC-9390-733C3BC6E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012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6DF87-0CBB-4058-BB11-E28EE5DE66DB}" type="datetimeFigureOut">
              <a:rPr lang="en-US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09AF1-A957-4D57-9F68-0025F72FE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14" name="Picture 4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 descr="noaa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822368" y="0"/>
            <a:ext cx="5596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963" y="9525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6508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latin typeface="Times New Roman" pitchFamily="-108" charset="0"/>
              <a:ea typeface="ＭＳ Ｐゴシック" charset="-128"/>
              <a:cs typeface="+mn-cs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81" tIns="48491" rIns="96981" bIns="484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13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13525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3333CC"/>
                </a:solidFill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CB9EEE17-5A22-46D3-9D54-E835900CD13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1178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3150" indent="-23018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20813" indent="-22701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6DF87-0CBB-4058-BB11-E28EE5DE66DB}" type="datetimeFigureOut">
              <a:rPr lang="en-US" smtClean="0"/>
              <a:pPr>
                <a:defRPr/>
              </a:pPr>
              <a:t>10/4/11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09AF1-A957-4D57-9F68-0025F72FEB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noaa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22368" y="0"/>
            <a:ext cx="5596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gif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22.gif"/><Relationship Id="rId9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6" Type="http://schemas.openxmlformats.org/officeDocument/2006/relationships/image" Target="../media/image26.gif"/><Relationship Id="rId7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 Decision Support System for Ecosystem-Based Management of</a:t>
            </a:r>
            <a:br>
              <a:rPr lang="en-US" sz="3600" dirty="0"/>
            </a:br>
            <a:r>
              <a:rPr lang="en-US" sz="3600" dirty="0"/>
              <a:t>Tropical Coral Reef </a:t>
            </a:r>
            <a:r>
              <a:rPr lang="en-US" sz="3600" dirty="0" smtClean="0"/>
              <a:t>Environments</a:t>
            </a:r>
            <a:endParaRPr lang="en-US" sz="5400"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950" cy="17526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en-US" sz="2000" dirty="0" smtClean="0"/>
              <a:t>F. Muller-Karger, M. Eakin, L. Guild,</a:t>
            </a:r>
          </a:p>
          <a:p>
            <a:pPr marR="0">
              <a:lnSpc>
                <a:spcPct val="80000"/>
              </a:lnSpc>
            </a:pPr>
            <a:r>
              <a:rPr lang="en-US" sz="2000" dirty="0" smtClean="0"/>
              <a:t>M. Vega, R. Nemani, T. Christensen, L. Wood, C. Ravillious,</a:t>
            </a:r>
          </a:p>
          <a:p>
            <a:pPr marR="0">
              <a:lnSpc>
                <a:spcPct val="80000"/>
              </a:lnSpc>
            </a:pPr>
            <a:r>
              <a:rPr lang="en-US" sz="2000" dirty="0" smtClean="0"/>
              <a:t>C. Hu, C. Nim, J. Li, C. Fitzgerald, J. Hendee, L. Gramer, S. Lynds 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Bevel 2"/>
          <p:cNvSpPr/>
          <p:nvPr/>
        </p:nvSpPr>
        <p:spPr>
          <a:xfrm>
            <a:off x="152400" y="3962400"/>
            <a:ext cx="8839200" cy="304800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33400" y="6172200"/>
            <a:ext cx="7854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19200" y="44196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 Coral Reef Watch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South Florida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Ames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UNEP-WCMC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 Colorado-CIRES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50_dhw_florida_201109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3746500" cy="2540000"/>
          </a:xfrm>
          <a:prstGeom prst="rect">
            <a:avLst/>
          </a:prstGeom>
        </p:spPr>
      </p:pic>
      <p:pic>
        <p:nvPicPr>
          <p:cNvPr id="13314" name="Picture 2" descr="C:\Users\mvega\Dropbox\DSS-CRW\dhw\2011\dhw.4km.m_n19.20110915.0725.florida.tr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89910" y="2057400"/>
            <a:ext cx="5867400" cy="4711701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690287" y="3796678"/>
            <a:ext cx="4305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66800" y="76200"/>
            <a:ext cx="5867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4617B"/>
                </a:solidFill>
              </a:rPr>
              <a:t>1 km DHW </a:t>
            </a:r>
            <a:r>
              <a:rPr lang="en-US" sz="3600" b="1" dirty="0" smtClean="0">
                <a:solidFill>
                  <a:srgbClr val="04617B"/>
                </a:solidFill>
              </a:rPr>
              <a:t>products for the West Florida </a:t>
            </a:r>
            <a:r>
              <a:rPr lang="en-US" sz="3600" b="1" dirty="0" smtClean="0">
                <a:solidFill>
                  <a:srgbClr val="04617B"/>
                </a:solidFill>
              </a:rPr>
              <a:t>Shelf from USF</a:t>
            </a:r>
          </a:p>
          <a:p>
            <a:pPr algn="l"/>
            <a:r>
              <a:rPr lang="en-US" sz="2400" b="1" dirty="0" smtClean="0">
                <a:solidFill>
                  <a:srgbClr val="04617B"/>
                </a:solidFill>
              </a:rPr>
              <a:t>                                           (September 15, 2011)</a:t>
            </a:r>
            <a:r>
              <a:rPr lang="en-US" sz="3600" b="1" dirty="0" smtClean="0">
                <a:solidFill>
                  <a:srgbClr val="04617B"/>
                </a:solidFill>
              </a:rPr>
              <a:t/>
            </a:r>
            <a:br>
              <a:rPr lang="en-US" sz="3600" b="1" dirty="0" smtClean="0">
                <a:solidFill>
                  <a:srgbClr val="04617B"/>
                </a:solidFill>
              </a:rPr>
            </a:br>
            <a:endParaRPr lang="en-US" sz="3600" b="1" dirty="0">
              <a:solidFill>
                <a:srgbClr val="04617B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8600" y="3962400"/>
            <a:ext cx="18288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</a:rPr>
              <a:t>Enhanced 50 km NOAA product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801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66800" y="76200"/>
            <a:ext cx="6019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4617B"/>
                </a:solidFill>
              </a:rPr>
              <a:t>1 km DHW </a:t>
            </a:r>
            <a:r>
              <a:rPr lang="en-US" sz="3600" b="1" dirty="0" smtClean="0">
                <a:solidFill>
                  <a:srgbClr val="04617B"/>
                </a:solidFill>
              </a:rPr>
              <a:t>product for </a:t>
            </a:r>
            <a:r>
              <a:rPr lang="en-US" sz="3600" b="1" dirty="0" smtClean="0">
                <a:solidFill>
                  <a:srgbClr val="04617B"/>
                </a:solidFill>
              </a:rPr>
              <a:t>Australia</a:t>
            </a:r>
            <a:r>
              <a:rPr lang="en-US" sz="3200" b="1" dirty="0" smtClean="0">
                <a:solidFill>
                  <a:srgbClr val="04617B"/>
                </a:solidFill>
              </a:rPr>
              <a:t>      </a:t>
            </a:r>
            <a:r>
              <a:rPr lang="en-US" sz="3200" b="1" dirty="0" smtClean="0">
                <a:solidFill>
                  <a:srgbClr val="04617B"/>
                </a:solidFill>
              </a:rPr>
              <a:t>(</a:t>
            </a:r>
            <a:r>
              <a:rPr lang="en-US" sz="2800" b="1" dirty="0" smtClean="0">
                <a:solidFill>
                  <a:srgbClr val="04617B"/>
                </a:solidFill>
              </a:rPr>
              <a:t>May 3, 2011)</a:t>
            </a:r>
            <a:endParaRPr lang="en-US" sz="3200" b="1" dirty="0">
              <a:solidFill>
                <a:srgbClr val="04617B"/>
              </a:solidFill>
            </a:endParaRPr>
          </a:p>
        </p:txBody>
      </p:sp>
      <p:pic>
        <p:nvPicPr>
          <p:cNvPr id="8" name="Picture 60" descr="C:\ljk\meetings\2011\nasa-cce\dhw_g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67543"/>
            <a:ext cx="4572000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2209800"/>
            <a:ext cx="3276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1 km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DHWs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 on May 3, 2011 for the Great Barrier Reef</a:t>
            </a:r>
          </a:p>
          <a:p>
            <a:endParaRPr lang="en-US" sz="2000" b="1" dirty="0" smtClean="0">
              <a:solidFill>
                <a:srgbClr val="000000"/>
              </a:solidFill>
              <a:latin typeface="+mn-lt"/>
              <a:ea typeface="SimSun" pitchFamily="2" charset="-122"/>
              <a:cs typeface="SimSun" pitchFamily="2" charset="-12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based on 1 km AVHRR data 4km PF climatology</a:t>
            </a:r>
          </a:p>
          <a:p>
            <a:endParaRPr lang="en-US" sz="2000" b="1" dirty="0" smtClean="0">
              <a:solidFill>
                <a:srgbClr val="000000"/>
              </a:solidFill>
              <a:latin typeface="+mn-lt"/>
              <a:ea typeface="SimSun" pitchFamily="2" charset="-122"/>
              <a:cs typeface="SimSun" pitchFamily="2" charset="-122"/>
            </a:endParaRPr>
          </a:p>
          <a:p>
            <a:endParaRPr lang="en-US" sz="2000" dirty="0" smtClean="0">
              <a:solidFill>
                <a:srgbClr val="000000"/>
              </a:solidFill>
              <a:latin typeface="+mn-lt"/>
              <a:ea typeface="SimSun" pitchFamily="2" charset="-122"/>
              <a:cs typeface="SimSun" pitchFamily="2" charset="-122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Product of Coral Reef Watch-Australia and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SimSun" pitchFamily="2" charset="-122"/>
              </a:rPr>
              <a:t>Australian Institute of Marine Science</a:t>
            </a:r>
            <a:endParaRPr lang="en-US" sz="2000" dirty="0" smtClean="0">
              <a:latin typeface="+mn-lt"/>
            </a:endParaRPr>
          </a:p>
          <a:p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894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91600" cy="1143000"/>
          </a:xfrm>
        </p:spPr>
        <p:txBody>
          <a:bodyPr/>
          <a:lstStyle/>
          <a:p>
            <a:pPr algn="ctr"/>
            <a:r>
              <a:rPr lang="en-US" b="1" i="1" dirty="0" smtClean="0"/>
              <a:t>‘So what?’</a:t>
            </a:r>
            <a:br>
              <a:rPr lang="en-US" b="1" i="1" dirty="0" smtClean="0"/>
            </a:br>
            <a:r>
              <a:rPr lang="en-US" b="1" i="1" dirty="0" smtClean="0"/>
              <a:t>Linking </a:t>
            </a:r>
            <a:r>
              <a:rPr lang="en-US" b="1" i="1" dirty="0"/>
              <a:t>science </a:t>
            </a:r>
            <a:r>
              <a:rPr lang="en-US" b="1" i="1" dirty="0" smtClean="0"/>
              <a:t>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1295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Improve</a:t>
            </a:r>
            <a:r>
              <a:rPr lang="en-US" sz="2800" b="1" dirty="0" smtClean="0"/>
              <a:t> </a:t>
            </a:r>
            <a:r>
              <a:rPr lang="en-US" sz="2800" b="1" dirty="0" smtClean="0"/>
              <a:t>alerts </a:t>
            </a:r>
            <a:r>
              <a:rPr lang="en-US" sz="2800" b="1" dirty="0"/>
              <a:t>reef </a:t>
            </a:r>
            <a:r>
              <a:rPr lang="en-US" sz="2800" b="1" dirty="0" smtClean="0"/>
              <a:t>managers around the world</a:t>
            </a:r>
            <a:r>
              <a:rPr lang="en-US" sz="2800" b="1" dirty="0" smtClean="0"/>
              <a:t> use to respond to coral bleaching events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495800"/>
            <a:ext cx="8229600" cy="66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 our Posters!!!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086350"/>
            <a:ext cx="8229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#138 Eakin et al.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#198 Vega-Rodriguez et 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246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xico - Paradise Reef - Oct"/>
          <p:cNvPicPr>
            <a:picLocks noChangeAspect="1" noChangeArrowheads="1"/>
          </p:cNvPicPr>
          <p:nvPr/>
        </p:nvPicPr>
        <p:blipFill>
          <a:blip r:embed="rId3"/>
          <a:srcRect l="1630" t="45726" r="73" b="5145"/>
          <a:stretch>
            <a:fillRect/>
          </a:stretch>
        </p:blipFill>
        <p:spPr bwMode="auto">
          <a:xfrm>
            <a:off x="4686300" y="3868738"/>
            <a:ext cx="4454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827088"/>
            <a:ext cx="7086600" cy="849312"/>
          </a:xfrm>
        </p:spPr>
        <p:txBody>
          <a:bodyPr>
            <a:noAutofit/>
          </a:bodyPr>
          <a:lstStyle/>
          <a:p>
            <a:r>
              <a:rPr kumimoji="1" lang="en-US" sz="4400" b="1" dirty="0">
                <a:solidFill>
                  <a:srgbClr val="04617B"/>
                </a:solidFill>
              </a:rPr>
              <a:t>Coral Bleaching:</a:t>
            </a:r>
            <a:r>
              <a:rPr kumimoji="1" lang="en-US" sz="4400" b="1" dirty="0" smtClean="0">
                <a:solidFill>
                  <a:srgbClr val="04617B"/>
                </a:solidFill>
              </a:rPr>
              <a:t> </a:t>
            </a:r>
            <a:br>
              <a:rPr kumimoji="1" lang="en-US" sz="4400" b="1" dirty="0" smtClean="0">
                <a:solidFill>
                  <a:srgbClr val="04617B"/>
                </a:solidFill>
              </a:rPr>
            </a:br>
            <a:r>
              <a:rPr kumimoji="1" lang="en-US" sz="4400" b="1" dirty="0" smtClean="0">
                <a:solidFill>
                  <a:srgbClr val="04617B"/>
                </a:solidFill>
              </a:rPr>
              <a:t>Impact of </a:t>
            </a:r>
            <a:r>
              <a:rPr kumimoji="1" lang="en-US" sz="4400" b="1" dirty="0">
                <a:solidFill>
                  <a:srgbClr val="04617B"/>
                </a:solidFill>
              </a:rPr>
              <a:t>Climate Change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343400" y="15240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b="0">
              <a:solidFill>
                <a:srgbClr val="FF3300"/>
              </a:solidFill>
            </a:endParaRPr>
          </a:p>
          <a:p>
            <a:endParaRPr lang="en-US" sz="2800" b="0"/>
          </a:p>
          <a:p>
            <a:endParaRPr lang="en-US" sz="2800" b="0"/>
          </a:p>
        </p:txBody>
      </p:sp>
      <p:pic>
        <p:nvPicPr>
          <p:cNvPr id="36869" name="Picture 5" descr="zooxl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1311275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0" y="3505200"/>
            <a:ext cx="2209800" cy="1066800"/>
            <a:chOff x="3984" y="2208"/>
            <a:chExt cx="1392" cy="672"/>
          </a:xfrm>
        </p:grpSpPr>
        <p:sp>
          <p:nvSpPr>
            <p:cNvPr id="36881" name="Line 8"/>
            <p:cNvSpPr>
              <a:spLocks noChangeShapeType="1"/>
            </p:cNvSpPr>
            <p:nvPr/>
          </p:nvSpPr>
          <p:spPr bwMode="auto">
            <a:xfrm flipH="1" flipV="1">
              <a:off x="3984" y="2208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Line 9"/>
            <p:cNvSpPr>
              <a:spLocks noChangeShapeType="1"/>
            </p:cNvSpPr>
            <p:nvPr/>
          </p:nvSpPr>
          <p:spPr bwMode="auto">
            <a:xfrm flipV="1">
              <a:off x="4704" y="2208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5018" name="Line 10"/>
            <p:cNvSpPr>
              <a:spLocks noChangeShapeType="1"/>
            </p:cNvSpPr>
            <p:nvPr/>
          </p:nvSpPr>
          <p:spPr bwMode="auto">
            <a:xfrm>
              <a:off x="3984" y="220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</p:grpSp>
      <p:sp>
        <p:nvSpPr>
          <p:cNvPr id="36872" name="Text Box 11"/>
          <p:cNvSpPr txBox="1">
            <a:spLocks noChangeArrowheads="1"/>
          </p:cNvSpPr>
          <p:nvPr/>
        </p:nvSpPr>
        <p:spPr bwMode="auto">
          <a:xfrm rot="-5400000">
            <a:off x="6750844" y="1608932"/>
            <a:ext cx="2819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>
                <a:solidFill>
                  <a:srgbClr val="FFFFFF"/>
                </a:solidFill>
                <a:latin typeface="Arial" charset="0"/>
              </a:rPr>
              <a:t>Scott R. Santos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6629400" y="3276600"/>
            <a:ext cx="19812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Symbiotic algae</a:t>
            </a:r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V="1">
            <a:off x="7599363" y="2552700"/>
            <a:ext cx="0" cy="709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1" y="1585913"/>
            <a:ext cx="6980238" cy="4967288"/>
            <a:chOff x="133" y="1149"/>
            <a:chExt cx="4397" cy="3129"/>
          </a:xfrm>
        </p:grpSpPr>
        <p:pic>
          <p:nvPicPr>
            <p:cNvPr id="36878" name="Picture 15" descr="bleaching closeu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9" y="1593"/>
              <a:ext cx="1700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5024" name="Line 16"/>
            <p:cNvSpPr>
              <a:spLocks noChangeShapeType="1"/>
            </p:cNvSpPr>
            <p:nvPr/>
          </p:nvSpPr>
          <p:spPr bwMode="auto">
            <a:xfrm rot="5400000">
              <a:off x="3814" y="1258"/>
              <a:ext cx="472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133" y="1149"/>
              <a:ext cx="1870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31775" indent="-231775" eaLnBrk="0" hangingPunct="0">
                <a:lnSpc>
                  <a:spcPct val="50000"/>
                </a:lnSpc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endParaRPr kumimoji="1" lang="en-US" sz="2400" dirty="0" smtClean="0">
                <a:latin typeface="Arial" charset="0"/>
              </a:endParaRPr>
            </a:p>
            <a:p>
              <a:pPr marL="231775" indent="-231775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r>
                <a:rPr kumimoji="1" lang="en-US" sz="2400" dirty="0" smtClean="0"/>
                <a:t>H</a:t>
              </a:r>
              <a:r>
                <a:rPr kumimoji="1" lang="en-US" sz="2400" dirty="0" smtClean="0">
                  <a:latin typeface="Arial" charset="0"/>
                </a:rPr>
                <a:t>igh </a:t>
              </a:r>
              <a:r>
                <a:rPr kumimoji="1" lang="en-US" sz="2400" dirty="0">
                  <a:latin typeface="Arial" charset="0"/>
                </a:rPr>
                <a:t>temperatures</a:t>
              </a:r>
              <a:r>
                <a:rPr kumimoji="1" lang="en-US" sz="2400" dirty="0" smtClean="0">
                  <a:latin typeface="Arial" charset="0"/>
                </a:rPr>
                <a:t> stress corals</a:t>
              </a:r>
            </a:p>
            <a:p>
              <a:pPr marL="231775" indent="-231775" eaLnBrk="0" hangingPunct="0">
                <a:lnSpc>
                  <a:spcPct val="50000"/>
                </a:lnSpc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endParaRPr kumimoji="1" lang="en-US" sz="2400" dirty="0">
                <a:latin typeface="Arial" charset="0"/>
              </a:endParaRPr>
            </a:p>
            <a:p>
              <a:pPr marL="231775" indent="-231775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r>
                <a:rPr kumimoji="1" lang="en-US" sz="2400" dirty="0">
                  <a:latin typeface="Arial" charset="0"/>
                </a:rPr>
                <a:t>Corals eject their algae; coral appears “</a:t>
              </a:r>
              <a:r>
                <a:rPr kumimoji="1" lang="en-US" sz="2400" dirty="0" smtClean="0">
                  <a:latin typeface="Arial" charset="0"/>
                </a:rPr>
                <a:t>bleached</a:t>
              </a:r>
            </a:p>
            <a:p>
              <a:pPr marL="231775" indent="-231775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endParaRPr kumimoji="1" lang="en-US" sz="2400" dirty="0" smtClean="0">
                <a:latin typeface="Arial" charset="0"/>
              </a:endParaRPr>
            </a:p>
            <a:p>
              <a:pPr marL="231775" indent="-231775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r>
                <a:rPr kumimoji="1" lang="en-US" sz="2400" dirty="0">
                  <a:latin typeface="Arial" charset="0"/>
                </a:rPr>
                <a:t>If stress is mild or brief, corals recover, otherwise they die</a:t>
              </a:r>
            </a:p>
            <a:p>
              <a:pPr marL="231775" indent="-231775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charset="2"/>
                <a:buChar char="l"/>
              </a:pPr>
              <a:endParaRPr kumimoji="1" lang="en-US" sz="2400" dirty="0">
                <a:latin typeface="Arial" charset="0"/>
              </a:endParaRPr>
            </a:p>
          </p:txBody>
        </p:sp>
      </p:grpSp>
      <p:sp>
        <p:nvSpPr>
          <p:cNvPr id="1835026" name="Text Box 18"/>
          <p:cNvSpPr txBox="1">
            <a:spLocks noChangeArrowheads="1"/>
          </p:cNvSpPr>
          <p:nvPr/>
        </p:nvSpPr>
        <p:spPr bwMode="auto">
          <a:xfrm>
            <a:off x="6934200" y="1066800"/>
            <a:ext cx="1073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zooxanthellae</a:t>
            </a:r>
            <a:endParaRPr lang="en-US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57950"/>
            <a:ext cx="4572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A0C03D9-FD51-0B45-BBD9-02C9F95C4A0C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0866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4617B"/>
                </a:solidFill>
              </a:rPr>
              <a:t>Coral Reef </a:t>
            </a:r>
            <a:r>
              <a:rPr lang="en-US" b="1" dirty="0" smtClean="0">
                <a:solidFill>
                  <a:srgbClr val="04617B"/>
                </a:solidFill>
              </a:rPr>
              <a:t>Watch</a:t>
            </a:r>
            <a:br>
              <a:rPr lang="en-US" b="1" dirty="0" smtClean="0">
                <a:solidFill>
                  <a:srgbClr val="04617B"/>
                </a:solidFill>
              </a:rPr>
            </a:br>
            <a:r>
              <a:rPr lang="en-US" b="1" dirty="0" smtClean="0">
                <a:solidFill>
                  <a:srgbClr val="04617B"/>
                </a:solidFill>
              </a:rPr>
              <a:t>Satellite</a:t>
            </a:r>
            <a:r>
              <a:rPr lang="en-US" b="1" dirty="0">
                <a:solidFill>
                  <a:srgbClr val="04617B"/>
                </a:solidFill>
              </a:rPr>
              <a:t>-Based Products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Primary Products: SST-based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76200" y="4419600"/>
            <a:ext cx="1382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Coral – </a:t>
            </a:r>
          </a:p>
          <a:p>
            <a:r>
              <a:rPr lang="en-US" sz="2800"/>
              <a:t>specific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5913" y="1485900"/>
            <a:ext cx="7056437" cy="2655888"/>
            <a:chOff x="315913" y="1485900"/>
            <a:chExt cx="7056953" cy="265588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15913" y="1485900"/>
              <a:ext cx="6253162" cy="2655888"/>
              <a:chOff x="0" y="1219200"/>
              <a:chExt cx="6252882" cy="2655332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109693" y="3504721"/>
                <a:ext cx="5143646" cy="369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+mn-ea"/>
                    <a:cs typeface="+mn-cs"/>
                  </a:rPr>
                  <a:t>50km Nighttime Sea Surface Temperature (SST)</a:t>
                </a:r>
              </a:p>
            </p:txBody>
          </p:sp>
          <p:pic>
            <p:nvPicPr>
              <p:cNvPr id="43037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219200"/>
                <a:ext cx="6252882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7188703" y="1485900"/>
              <a:ext cx="1841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552700" y="4130675"/>
            <a:ext cx="6667500" cy="2651125"/>
            <a:chOff x="1962150" y="3230563"/>
            <a:chExt cx="6668016" cy="2651125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962150" y="3230563"/>
              <a:ext cx="6253163" cy="2651125"/>
              <a:chOff x="1781456" y="3008313"/>
              <a:chExt cx="6252882" cy="2650718"/>
            </a:xfrm>
          </p:grpSpPr>
          <p:pic>
            <p:nvPicPr>
              <p:cNvPr id="43024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81456" y="3008313"/>
                <a:ext cx="6252882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583642" y="5289200"/>
                <a:ext cx="2451180" cy="369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+mn-ea"/>
                    <a:cs typeface="+mn-cs"/>
                  </a:rPr>
                  <a:t>Degree Heating Week</a:t>
                </a:r>
              </a:p>
            </p:txBody>
          </p:sp>
        </p:grp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8446002" y="3230563"/>
              <a:ext cx="18416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04850"/>
            <a:ext cx="7696200" cy="1143000"/>
          </a:xfrm>
        </p:spPr>
        <p:txBody>
          <a:bodyPr/>
          <a:lstStyle/>
          <a:p>
            <a:r>
              <a:rPr lang="en-US" sz="4800" dirty="0" smtClean="0"/>
              <a:t>NOAA Coral Reef Watch:</a:t>
            </a:r>
            <a:br>
              <a:rPr lang="en-US" sz="4800" dirty="0" smtClean="0"/>
            </a:br>
            <a:r>
              <a:rPr lang="en-US" sz="4800" dirty="0" smtClean="0"/>
              <a:t>New Decision Support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Approach:</a:t>
            </a:r>
          </a:p>
          <a:p>
            <a:pPr>
              <a:buNone/>
            </a:pPr>
            <a:endParaRPr lang="en-US" sz="500" b="1" dirty="0" smtClean="0"/>
          </a:p>
          <a:p>
            <a:r>
              <a:rPr lang="en-US" dirty="0" smtClean="0"/>
              <a:t>Develop and test new, high-resolution </a:t>
            </a:r>
            <a:r>
              <a:rPr lang="en-US" dirty="0" err="1" smtClean="0"/>
              <a:t>climatologies</a:t>
            </a:r>
            <a:endParaRPr lang="en-US" dirty="0" smtClean="0"/>
          </a:p>
          <a:p>
            <a:pPr lvl="1"/>
            <a:r>
              <a:rPr lang="en-US" dirty="0" smtClean="0"/>
              <a:t>Global 4 km Pathfinder daily SST data</a:t>
            </a:r>
          </a:p>
          <a:p>
            <a:pPr lvl="1"/>
            <a:r>
              <a:rPr lang="en-US" dirty="0" smtClean="0"/>
              <a:t>Application of NEX for handling large data volumes</a:t>
            </a:r>
          </a:p>
          <a:p>
            <a:endParaRPr lang="en-US" sz="500" dirty="0" smtClean="0"/>
          </a:p>
          <a:p>
            <a:r>
              <a:rPr lang="en-US" dirty="0" smtClean="0"/>
              <a:t>Develop </a:t>
            </a:r>
            <a:r>
              <a:rPr lang="en-US" b="1" dirty="0" smtClean="0"/>
              <a:t>5-</a:t>
            </a:r>
            <a:r>
              <a:rPr lang="en-US" b="1" dirty="0" smtClean="0"/>
              <a:t>11 </a:t>
            </a:r>
            <a:r>
              <a:rPr lang="en-US" b="1" dirty="0" smtClean="0"/>
              <a:t>km global </a:t>
            </a:r>
            <a:r>
              <a:rPr lang="en-US" b="1" dirty="0" smtClean="0"/>
              <a:t>products</a:t>
            </a:r>
          </a:p>
          <a:p>
            <a:pPr lvl="1"/>
            <a:r>
              <a:rPr lang="en-US" dirty="0" smtClean="0"/>
              <a:t>11 km GOES-POES Blended data (28-100 scenes/day)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b="1" dirty="0" smtClean="0"/>
              <a:t>1 km regional </a:t>
            </a:r>
            <a:r>
              <a:rPr lang="en-US" b="1" dirty="0" smtClean="0"/>
              <a:t>products</a:t>
            </a:r>
            <a:r>
              <a:rPr lang="en-US" b="1" dirty="0" smtClean="0"/>
              <a:t> </a:t>
            </a:r>
            <a:r>
              <a:rPr lang="en-US" dirty="0" smtClean="0"/>
              <a:t>(Caribbean, Australia)</a:t>
            </a:r>
            <a:endParaRPr lang="en-US" dirty="0" smtClean="0"/>
          </a:p>
          <a:p>
            <a:r>
              <a:rPr lang="en-US" dirty="0" smtClean="0"/>
              <a:t>Develop full suite of </a:t>
            </a:r>
            <a:r>
              <a:rPr lang="en-US" b="1" dirty="0" smtClean="0"/>
              <a:t>high-resolution tools </a:t>
            </a:r>
            <a:r>
              <a:rPr lang="en-US" dirty="0" smtClean="0"/>
              <a:t>for coral reef managers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FE6-EBED-4930-8710-29A75B0C69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sst_g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66775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4114"/>
            <a:ext cx="7086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617B"/>
                </a:solidFill>
                <a:latin typeface="+mj-lt"/>
              </a:rPr>
              <a:t>SST Coverage </a:t>
            </a:r>
            <a:r>
              <a:rPr lang="en-US" sz="2400" b="1" dirty="0" smtClean="0">
                <a:solidFill>
                  <a:srgbClr val="04617B"/>
                </a:solidFill>
                <a:latin typeface="+mj-lt"/>
              </a:rPr>
              <a:t>(August 10 2002</a:t>
            </a:r>
            <a:r>
              <a:rPr lang="en-US" sz="2400" b="1" dirty="0" smtClean="0">
                <a:solidFill>
                  <a:srgbClr val="04617B"/>
                </a:solidFill>
                <a:latin typeface="+mj-lt"/>
              </a:rPr>
              <a:t>)</a:t>
            </a:r>
          </a:p>
          <a:p>
            <a:r>
              <a:rPr lang="en-US" sz="2400" b="1" dirty="0" smtClean="0">
                <a:solidFill>
                  <a:srgbClr val="04617B"/>
                </a:solidFill>
              </a:rPr>
              <a:t>Pathfinder </a:t>
            </a:r>
            <a:r>
              <a:rPr lang="en-US" sz="2400" b="1" dirty="0" smtClean="0">
                <a:solidFill>
                  <a:srgbClr val="04617B"/>
                </a:solidFill>
              </a:rPr>
              <a:t>v5.0</a:t>
            </a:r>
            <a:r>
              <a:rPr lang="en-US" sz="2400" b="1" dirty="0" smtClean="0">
                <a:solidFill>
                  <a:srgbClr val="04617B"/>
                </a:solidFill>
              </a:rPr>
              <a:t> Daily </a:t>
            </a:r>
            <a:r>
              <a:rPr lang="en-US" sz="2400" b="1" dirty="0" smtClean="0">
                <a:solidFill>
                  <a:srgbClr val="04617B"/>
                </a:solidFill>
              </a:rPr>
              <a:t>Nighttime only</a:t>
            </a:r>
            <a:r>
              <a:rPr lang="en-US" sz="2800" b="1" dirty="0" smtClean="0">
                <a:solidFill>
                  <a:srgbClr val="04617B"/>
                </a:solidFill>
              </a:rPr>
              <a:t> </a:t>
            </a:r>
            <a:r>
              <a:rPr lang="en-US" sz="2400" b="1" dirty="0" smtClean="0">
                <a:solidFill>
                  <a:srgbClr val="04617B"/>
                </a:solidFill>
              </a:rPr>
              <a:t>SST</a:t>
            </a:r>
            <a:endParaRPr lang="en-US" sz="2800" b="1" dirty="0" smtClean="0">
              <a:solidFill>
                <a:srgbClr val="04617B"/>
              </a:solidFill>
            </a:endParaRPr>
          </a:p>
          <a:p>
            <a:endParaRPr lang="en-US" sz="2400" b="1" dirty="0">
              <a:solidFill>
                <a:srgbClr val="04617B"/>
              </a:solidFill>
              <a:latin typeface="+mj-lt"/>
            </a:endParaRPr>
          </a:p>
        </p:txBody>
      </p:sp>
      <p:pic>
        <p:nvPicPr>
          <p:cNvPr id="13" name="Picture 12" descr="template_colorlegend_ss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6324600"/>
            <a:ext cx="4648200" cy="25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percentage_bleaching.gif"/>
          <p:cNvPicPr>
            <a:picLocks noChangeAspect="1"/>
          </p:cNvPicPr>
          <p:nvPr/>
        </p:nvPicPr>
        <p:blipFill>
          <a:blip r:embed="rId3" cstate="print"/>
          <a:srcRect t="23798"/>
          <a:stretch>
            <a:fillRect/>
          </a:stretch>
        </p:blipFill>
        <p:spPr>
          <a:xfrm>
            <a:off x="4572000" y="4525055"/>
            <a:ext cx="4572000" cy="195194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28600" y="1523999"/>
            <a:ext cx="3244662" cy="2514601"/>
            <a:chOff x="228600" y="1524000"/>
            <a:chExt cx="3244662" cy="2514601"/>
          </a:xfrm>
        </p:grpSpPr>
        <p:pic>
          <p:nvPicPr>
            <p:cNvPr id="9" name="Picture 8" descr="distribution_90_9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0"/>
              <a:ext cx="3244662" cy="251460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66800" y="2819401"/>
              <a:ext cx="1697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Data </a:t>
              </a:r>
              <a:r>
                <a:rPr lang="en-US" dirty="0" smtClean="0">
                  <a:solidFill>
                    <a:schemeClr val="bg1"/>
                  </a:solidFill>
                </a:rPr>
                <a:t>Gaps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&gt; 90% globally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 descr="percentage_dat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92331"/>
            <a:ext cx="4572000" cy="25646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14400" y="-152400"/>
            <a:ext cx="731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617B"/>
                </a:solidFill>
                <a:latin typeface="+mj-lt"/>
              </a:rPr>
              <a:t>Data Density</a:t>
            </a:r>
          </a:p>
          <a:p>
            <a:r>
              <a:rPr lang="en-US" sz="3200" b="1" dirty="0" smtClean="0">
                <a:solidFill>
                  <a:srgbClr val="04617B"/>
                </a:solidFill>
              </a:rPr>
              <a:t>4km-Resolution PF v5.0 </a:t>
            </a:r>
          </a:p>
          <a:p>
            <a:r>
              <a:rPr lang="en-US" sz="3200" b="1" dirty="0" smtClean="0">
                <a:solidFill>
                  <a:srgbClr val="04617B"/>
                </a:solidFill>
              </a:rPr>
              <a:t>Daily Nighttime only</a:t>
            </a:r>
            <a:r>
              <a:rPr lang="en-US" sz="3600" b="1" dirty="0" smtClean="0">
                <a:solidFill>
                  <a:srgbClr val="04617B"/>
                </a:solidFill>
              </a:rPr>
              <a:t> </a:t>
            </a:r>
            <a:r>
              <a:rPr lang="en-US" sz="3200" b="1" dirty="0" smtClean="0">
                <a:solidFill>
                  <a:srgbClr val="04617B"/>
                </a:solidFill>
              </a:rPr>
              <a:t>SST</a:t>
            </a:r>
            <a:endParaRPr lang="en-US" sz="3600" b="1" dirty="0">
              <a:solidFill>
                <a:srgbClr val="04617B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4552046"/>
            <a:ext cx="457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48081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1680" y="1524000"/>
            <a:ext cx="3246120" cy="2406033"/>
            <a:chOff x="5105400" y="1676400"/>
            <a:chExt cx="3701012" cy="2743200"/>
          </a:xfrm>
        </p:grpSpPr>
        <p:pic>
          <p:nvPicPr>
            <p:cNvPr id="26" name="Picture 25" descr="distribution_35_35_ts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5400" y="1676400"/>
              <a:ext cx="3701012" cy="27432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39431" y="2197669"/>
              <a:ext cx="2038796" cy="1368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</a:t>
              </a:r>
              <a:r>
                <a:rPr lang="en-US" dirty="0" smtClean="0"/>
                <a:t>Gap</a:t>
              </a:r>
            </a:p>
            <a:p>
              <a:r>
                <a:rPr lang="en-US" dirty="0" smtClean="0"/>
                <a:t>96% in ”tropics”</a:t>
              </a:r>
            </a:p>
            <a:p>
              <a:endParaRPr lang="en-US" dirty="0" smtClean="0"/>
            </a:p>
            <a:p>
              <a:r>
                <a:rPr lang="en-US" dirty="0" smtClean="0"/>
                <a:t>35°N-35°S</a:t>
              </a:r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572000" y="5410200"/>
            <a:ext cx="45720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6172200"/>
            <a:ext cx="4572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0697" y="6356350"/>
            <a:ext cx="762000" cy="365125"/>
          </a:xfrm>
        </p:spPr>
        <p:txBody>
          <a:bodyPr/>
          <a:lstStyle/>
          <a:p>
            <a:fld id="{E1749FE6-EBED-4930-8710-29A75B0C69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60870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60870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60870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60870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60870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80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608707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</a:t>
            </a:r>
            <a:endParaRPr lang="en-US" sz="1200" dirty="0"/>
          </a:p>
        </p:txBody>
      </p:sp>
      <p:pic>
        <p:nvPicPr>
          <p:cNvPr id="28" name="Picture 27" descr="data_ts.bmp"/>
          <p:cNvPicPr>
            <a:picLocks noChangeAspect="1"/>
          </p:cNvPicPr>
          <p:nvPr/>
        </p:nvPicPr>
        <p:blipFill>
          <a:blip r:embed="rId7" cstate="print"/>
          <a:srcRect l="16650" t="90750" r="15709"/>
          <a:stretch>
            <a:fillRect/>
          </a:stretch>
        </p:blipFill>
        <p:spPr>
          <a:xfrm>
            <a:off x="2209800" y="6059269"/>
            <a:ext cx="4953000" cy="381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2200" y="6211669"/>
            <a:ext cx="486770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0          20          40          60          80         100                 </a:t>
            </a:r>
          </a:p>
          <a:p>
            <a:pPr algn="ctr"/>
            <a:r>
              <a:rPr lang="en-US" dirty="0" smtClean="0"/>
              <a:t>% Data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 txBox="1">
            <a:spLocks noGrp="1"/>
          </p:cNvSpPr>
          <p:nvPr/>
        </p:nvSpPr>
        <p:spPr bwMode="auto">
          <a:xfrm>
            <a:off x="8305800" y="6556375"/>
            <a:ext cx="838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350E9B-0869-4A06-AB08-85263C9A2F78}" type="slidenum">
              <a:rPr lang="en-US" sz="1400" i="1">
                <a:latin typeface="Calibri" charset="0"/>
              </a:rPr>
              <a:pPr algn="r"/>
              <a:t>7</a:t>
            </a:fld>
            <a:endParaRPr lang="en-US" sz="1400" i="1">
              <a:latin typeface="Calibri" charset="0"/>
            </a:endParaRPr>
          </a:p>
        </p:txBody>
      </p:sp>
      <p:sp>
        <p:nvSpPr>
          <p:cNvPr id="2058" name="TextBox 20"/>
          <p:cNvSpPr txBox="1">
            <a:spLocks noChangeArrowheads="1"/>
          </p:cNvSpPr>
          <p:nvPr/>
        </p:nvSpPr>
        <p:spPr bwMode="auto">
          <a:xfrm>
            <a:off x="1066800" y="3595627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SST</a:t>
            </a:r>
            <a:endParaRPr lang="en-US" sz="2000" dirty="0"/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5029200" y="3595627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dirty="0" smtClean="0"/>
              <a:t>SST Anomaly</a:t>
            </a:r>
            <a:endParaRPr lang="en-US" sz="2000" dirty="0"/>
          </a:p>
        </p:txBody>
      </p:sp>
      <p:sp>
        <p:nvSpPr>
          <p:cNvPr id="2060" name="TextBox 20"/>
          <p:cNvSpPr txBox="1">
            <a:spLocks noChangeArrowheads="1"/>
          </p:cNvSpPr>
          <p:nvPr/>
        </p:nvSpPr>
        <p:spPr bwMode="auto">
          <a:xfrm>
            <a:off x="914400" y="630549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 smtClean="0"/>
              <a:t>HotSpot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63" name="Picture 27" descr="template_colorlegend_ss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43227"/>
            <a:ext cx="3810000" cy="21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8" descr="template_colorlegend_sstano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39217"/>
            <a:ext cx="3657600" cy="2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4724400" y="6262628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DHW</a:t>
            </a:r>
            <a:endParaRPr lang="en-US" sz="2000" dirty="0"/>
          </a:p>
        </p:txBody>
      </p:sp>
      <p:pic>
        <p:nvPicPr>
          <p:cNvPr id="2068" name="Picture 2" descr="C:\ljk\meetings\2010_12_dss_sf\template_colorlegend_hotspo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23" y="6122455"/>
            <a:ext cx="3881577" cy="21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3" descr="template_colorlegend_small_dhw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6186426"/>
            <a:ext cx="3657601" cy="1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st_201126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385827"/>
            <a:ext cx="3886200" cy="1943100"/>
          </a:xfrm>
          <a:prstGeom prst="rect">
            <a:avLst/>
          </a:prstGeom>
        </p:spPr>
      </p:pic>
      <p:pic>
        <p:nvPicPr>
          <p:cNvPr id="21" name="Picture 20" descr="anomaly_201126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1385827"/>
            <a:ext cx="3886200" cy="1943100"/>
          </a:xfrm>
          <a:prstGeom prst="rect">
            <a:avLst/>
          </a:prstGeom>
        </p:spPr>
      </p:pic>
      <p:pic>
        <p:nvPicPr>
          <p:cNvPr id="22" name="Picture 21" descr="gp_2011268_hotspo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4014727"/>
            <a:ext cx="3886200" cy="1943100"/>
          </a:xfrm>
          <a:prstGeom prst="rect">
            <a:avLst/>
          </a:prstGeom>
        </p:spPr>
      </p:pic>
      <p:pic>
        <p:nvPicPr>
          <p:cNvPr id="23" name="Picture 22" descr="dhw_201126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014727"/>
            <a:ext cx="3886200" cy="1943100"/>
          </a:xfrm>
          <a:prstGeom prst="rect">
            <a:avLst/>
          </a:prstGeom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990600" y="0"/>
            <a:ext cx="716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4617B"/>
                </a:solidFill>
              </a:rPr>
              <a:t>11 km </a:t>
            </a:r>
            <a:r>
              <a:rPr lang="en-US" sz="2800" b="1" dirty="0" smtClean="0">
                <a:solidFill>
                  <a:srgbClr val="04617B"/>
                </a:solidFill>
              </a:rPr>
              <a:t>– Resolution, </a:t>
            </a:r>
            <a:r>
              <a:rPr lang="en-US" sz="2800" b="1" dirty="0">
                <a:solidFill>
                  <a:srgbClr val="04617B"/>
                </a:solidFill>
              </a:rPr>
              <a:t>G</a:t>
            </a:r>
            <a:r>
              <a:rPr lang="en-US" sz="2800" b="1" dirty="0" smtClean="0">
                <a:solidFill>
                  <a:srgbClr val="04617B"/>
                </a:solidFill>
              </a:rPr>
              <a:t>lobal </a:t>
            </a:r>
          </a:p>
          <a:p>
            <a:r>
              <a:rPr lang="en-US" sz="2800" b="1" dirty="0" smtClean="0">
                <a:solidFill>
                  <a:srgbClr val="04617B"/>
                </a:solidFill>
              </a:rPr>
              <a:t>Coral Thermal Stress Products</a:t>
            </a:r>
          </a:p>
          <a:p>
            <a:r>
              <a:rPr lang="en-US" sz="2000" dirty="0" smtClean="0">
                <a:solidFill>
                  <a:srgbClr val="04617B"/>
                </a:solidFill>
              </a:rPr>
              <a:t>Based on NOAA Operational GOES-POES SST, 09/25/11</a:t>
            </a:r>
            <a:endParaRPr lang="en-US" sz="2000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 txBox="1">
            <a:spLocks noGrp="1"/>
          </p:cNvSpPr>
          <p:nvPr/>
        </p:nvSpPr>
        <p:spPr bwMode="auto">
          <a:xfrm>
            <a:off x="8305800" y="6556375"/>
            <a:ext cx="838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350E9B-0869-4A06-AB08-85263C9A2F78}" type="slidenum">
              <a:rPr lang="en-US" sz="1400" i="1">
                <a:latin typeface="Calibri" charset="0"/>
              </a:rPr>
              <a:pPr algn="r"/>
              <a:t>8</a:t>
            </a:fld>
            <a:endParaRPr lang="en-US" sz="1400" i="1">
              <a:latin typeface="Calibri" charset="0"/>
            </a:endParaRPr>
          </a:p>
        </p:txBody>
      </p:sp>
      <p:sp>
        <p:nvSpPr>
          <p:cNvPr id="2060" name="TextBox 20"/>
          <p:cNvSpPr txBox="1">
            <a:spLocks noChangeArrowheads="1"/>
          </p:cNvSpPr>
          <p:nvPr/>
        </p:nvSpPr>
        <p:spPr bwMode="auto">
          <a:xfrm>
            <a:off x="1066800" y="6291263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/>
              <a:t>HotSpot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4724400" y="6248401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DHW</a:t>
            </a:r>
            <a:endParaRPr lang="en-US" sz="2400" dirty="0"/>
          </a:p>
        </p:txBody>
      </p:sp>
      <p:pic>
        <p:nvPicPr>
          <p:cNvPr id="2068" name="Picture 2" descr="C:\ljk\meetings\2010_12_dss_sf\template_colorlegend_hotspo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23" y="6032028"/>
            <a:ext cx="3881577" cy="21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3" descr="template_colorlegend_small_dhw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6095999"/>
            <a:ext cx="3657601" cy="1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rw_opertwwk_dhw_current_florid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0"/>
            <a:ext cx="3657600" cy="2479729"/>
          </a:xfrm>
          <a:prstGeom prst="rect">
            <a:avLst/>
          </a:prstGeom>
        </p:spPr>
      </p:pic>
      <p:pic>
        <p:nvPicPr>
          <p:cNvPr id="32" name="Picture 31" descr="crw_opertwwk_hotspot_current_flori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524000"/>
            <a:ext cx="3657600" cy="2479729"/>
          </a:xfrm>
          <a:prstGeom prst="rect">
            <a:avLst/>
          </a:prstGeom>
        </p:spPr>
      </p:pic>
      <p:pic>
        <p:nvPicPr>
          <p:cNvPr id="27" name="Picture 26" descr="blended_geopolar_dn_daily_hotspot_20110925_florid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3810000"/>
            <a:ext cx="3657600" cy="2479729"/>
          </a:xfrm>
          <a:prstGeom prst="rect">
            <a:avLst/>
          </a:prstGeom>
        </p:spPr>
      </p:pic>
      <p:pic>
        <p:nvPicPr>
          <p:cNvPr id="26" name="Picture 25" descr="blended_geopolar_dn_daily_dhw_20110925_florid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3810000"/>
            <a:ext cx="3657600" cy="2479729"/>
          </a:xfrm>
          <a:prstGeom prst="rect">
            <a:avLst/>
          </a:prstGeom>
        </p:spPr>
      </p:pic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76200" y="2210812"/>
            <a:ext cx="106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50 km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11 km</a:t>
            </a:r>
            <a:endParaRPr lang="en-US" sz="2400" dirty="0"/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990600" y="0"/>
            <a:ext cx="716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4617B"/>
                </a:solidFill>
              </a:rPr>
              <a:t>11 km </a:t>
            </a:r>
            <a:r>
              <a:rPr lang="en-US" sz="2800" b="1" dirty="0" smtClean="0">
                <a:solidFill>
                  <a:srgbClr val="04617B"/>
                </a:solidFill>
              </a:rPr>
              <a:t>– Resolution, </a:t>
            </a:r>
            <a:r>
              <a:rPr lang="en-US" sz="2800" b="1" dirty="0">
                <a:solidFill>
                  <a:srgbClr val="04617B"/>
                </a:solidFill>
              </a:rPr>
              <a:t>G</a:t>
            </a:r>
            <a:r>
              <a:rPr lang="en-US" sz="2800" b="1" dirty="0" smtClean="0">
                <a:solidFill>
                  <a:srgbClr val="04617B"/>
                </a:solidFill>
              </a:rPr>
              <a:t>lobal </a:t>
            </a:r>
          </a:p>
          <a:p>
            <a:r>
              <a:rPr lang="en-US" sz="2800" b="1" dirty="0" smtClean="0">
                <a:solidFill>
                  <a:srgbClr val="04617B"/>
                </a:solidFill>
              </a:rPr>
              <a:t>Coral Thermal Stress Products</a:t>
            </a:r>
          </a:p>
          <a:p>
            <a:r>
              <a:rPr lang="en-US" sz="2000" dirty="0" smtClean="0">
                <a:solidFill>
                  <a:srgbClr val="04617B"/>
                </a:solidFill>
              </a:rPr>
              <a:t>Based on NOAA Operational GOES-POES SST, 09/25/11</a:t>
            </a:r>
            <a:endParaRPr lang="en-US" sz="2000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76200"/>
            <a:ext cx="5867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4617B"/>
                </a:solidFill>
              </a:rPr>
              <a:t>1 km </a:t>
            </a:r>
            <a:r>
              <a:rPr lang="en-US" sz="3600" b="1" dirty="0" err="1" smtClean="0">
                <a:solidFill>
                  <a:srgbClr val="04617B"/>
                </a:solidFill>
              </a:rPr>
              <a:t>HotSpot</a:t>
            </a:r>
            <a:r>
              <a:rPr lang="en-US" sz="3600" b="1" dirty="0" smtClean="0">
                <a:solidFill>
                  <a:srgbClr val="04617B"/>
                </a:solidFill>
              </a:rPr>
              <a:t> </a:t>
            </a:r>
            <a:r>
              <a:rPr lang="en-US" sz="3600" b="1" dirty="0" smtClean="0">
                <a:solidFill>
                  <a:srgbClr val="04617B"/>
                </a:solidFill>
              </a:rPr>
              <a:t>products for the West Florida </a:t>
            </a:r>
            <a:r>
              <a:rPr lang="en-US" sz="3600" b="1" dirty="0" smtClean="0">
                <a:solidFill>
                  <a:srgbClr val="04617B"/>
                </a:solidFill>
              </a:rPr>
              <a:t>Shelf from USF                     </a:t>
            </a:r>
            <a:r>
              <a:rPr lang="en-US" sz="2400" b="1" dirty="0" smtClean="0">
                <a:solidFill>
                  <a:srgbClr val="04617B"/>
                </a:solidFill>
              </a:rPr>
              <a:t>(</a:t>
            </a:r>
            <a:r>
              <a:rPr lang="en-US" sz="2400" b="1" dirty="0" smtClean="0">
                <a:solidFill>
                  <a:srgbClr val="04617B"/>
                </a:solidFill>
              </a:rPr>
              <a:t>August 29, 2011)</a:t>
            </a:r>
            <a:r>
              <a:rPr lang="en-US" sz="3600" b="1" dirty="0" smtClean="0">
                <a:solidFill>
                  <a:srgbClr val="04617B"/>
                </a:solidFill>
              </a:rPr>
              <a:t/>
            </a:r>
            <a:br>
              <a:rPr lang="en-US" sz="3600" b="1" dirty="0" smtClean="0">
                <a:solidFill>
                  <a:srgbClr val="04617B"/>
                </a:solidFill>
              </a:rPr>
            </a:br>
            <a:endParaRPr lang="en-US" sz="3600" b="1" dirty="0">
              <a:solidFill>
                <a:srgbClr val="04617B"/>
              </a:solidFill>
            </a:endParaRPr>
          </a:p>
        </p:txBody>
      </p:sp>
      <p:pic>
        <p:nvPicPr>
          <p:cNvPr id="9218" name="Picture 2" descr="C:\Users\mvega\Dropbox\hotspots\Modis_hotspot.2011241.4km_mm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42250" b="34995"/>
          <a:stretch/>
        </p:blipFill>
        <p:spPr bwMode="auto">
          <a:xfrm>
            <a:off x="76200" y="2164246"/>
            <a:ext cx="4419600" cy="3398354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776191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NASA MODIS SST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Based on Pathfinder 4km MMM </a:t>
            </a:r>
            <a:endParaRPr lang="en-US" sz="1200" dirty="0"/>
          </a:p>
        </p:txBody>
      </p:sp>
      <p:pic>
        <p:nvPicPr>
          <p:cNvPr id="9220" name="Picture 4" descr="C:\Users\mvega\Dropbox\DSS-CRW\hotspots\for_jianke\hotspot_4km_n19.20110829.0844.florida.tr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5927"/>
            <a:ext cx="4495800" cy="3610264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0700" y="5776191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USF AVHRR SST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Based on Pathfinder 4km MMM </a:t>
            </a:r>
            <a:endParaRPr lang="en-US" sz="12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2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PMC Nov 2001">
  <a:themeElements>
    <a:clrScheme name="GPMC Nov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SA_CCE_mtg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9333</TotalTime>
  <Words>524</Words>
  <Application>Microsoft Macintosh PowerPoint</Application>
  <PresentationFormat>On-screen Show (4:3)</PresentationFormat>
  <Paragraphs>107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Flow</vt:lpstr>
      <vt:lpstr>GPMC Nov 2001</vt:lpstr>
      <vt:lpstr>NASA_CCE_mtg</vt:lpstr>
      <vt:lpstr>A Decision Support System for Ecosystem-Based Management of Tropical Coral Reef Environments</vt:lpstr>
      <vt:lpstr>Coral Bleaching:  Impact of Climate Change</vt:lpstr>
      <vt:lpstr>Coral Reef Watch Satellite-Based Products</vt:lpstr>
      <vt:lpstr>NOAA Coral Reef Watch: New Decision Support System</vt:lpstr>
      <vt:lpstr>Slide 5</vt:lpstr>
      <vt:lpstr>Slide 6</vt:lpstr>
      <vt:lpstr>Slide 7</vt:lpstr>
      <vt:lpstr>Slide 8</vt:lpstr>
      <vt:lpstr>Slide 9</vt:lpstr>
      <vt:lpstr>Slide 10</vt:lpstr>
      <vt:lpstr>Slide 11</vt:lpstr>
      <vt:lpstr>‘So what?’ Linking science and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Decision Support System for Ecosystem-Based Management of Tropical Coral Reef Environments</dc:title>
  <dc:creator>Frank Muller-Karger</dc:creator>
  <cp:lastModifiedBy>Mark Eakin</cp:lastModifiedBy>
  <cp:revision>129</cp:revision>
  <dcterms:created xsi:type="dcterms:W3CDTF">2011-10-04T15:17:02Z</dcterms:created>
  <dcterms:modified xsi:type="dcterms:W3CDTF">2011-10-04T18:25:39Z</dcterms:modified>
</cp:coreProperties>
</file>