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2"/>
  </p:notesMasterIdLst>
  <p:sldIdLst>
    <p:sldId id="261" r:id="rId2"/>
    <p:sldId id="268" r:id="rId3"/>
    <p:sldId id="262" r:id="rId4"/>
    <p:sldId id="270" r:id="rId5"/>
    <p:sldId id="258" r:id="rId6"/>
    <p:sldId id="264" r:id="rId7"/>
    <p:sldId id="267" r:id="rId8"/>
    <p:sldId id="266" r:id="rId9"/>
    <p:sldId id="263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856" y="-112"/>
      </p:cViewPr>
      <p:guideLst>
        <p:guide orient="horz" pos="2160"/>
        <p:guide pos="239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-2539" y="-6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C103A-D898-42FC-A754-BF9E610021E1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4EEA6-237A-4E36-95D6-433EE21D9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B6A1C-F794-A24F-B8BD-994C995100F2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ECE080-61B4-4217-A75A-CB9E8932DDC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1" y="4342464"/>
            <a:ext cx="5486711" cy="41144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Rectangle 81"/>
          <p:cNvSpPr>
            <a:spLocks noChangeArrowheads="1"/>
          </p:cNvSpPr>
          <p:nvPr/>
        </p:nvSpPr>
        <p:spPr bwMode="auto">
          <a:xfrm>
            <a:off x="228600" y="0"/>
            <a:ext cx="703263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368675"/>
            <a:ext cx="7743825" cy="914400"/>
          </a:xfrm>
        </p:spPr>
        <p:txBody>
          <a:bodyPr/>
          <a:lstStyle>
            <a:lvl1pPr marL="0" indent="0">
              <a:buFont typeface="Wingdings" pitchFamily="2" charset="2"/>
              <a:buNone/>
              <a:defRPr i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133600"/>
            <a:ext cx="7743825" cy="1219200"/>
          </a:xfrm>
        </p:spPr>
        <p:txBody>
          <a:bodyPr anchor="t"/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47" name="Text Box 75"/>
          <p:cNvSpPr txBox="1">
            <a:spLocks noChangeArrowheads="1"/>
          </p:cNvSpPr>
          <p:nvPr/>
        </p:nvSpPr>
        <p:spPr bwMode="auto">
          <a:xfrm>
            <a:off x="990600" y="6400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1066800" y="889000"/>
            <a:ext cx="1143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2" name="Text Box 80"/>
          <p:cNvSpPr txBox="1">
            <a:spLocks noChangeArrowheads="1"/>
          </p:cNvSpPr>
          <p:nvPr/>
        </p:nvSpPr>
        <p:spPr bwMode="auto">
          <a:xfrm>
            <a:off x="3721100" y="6507163"/>
            <a:ext cx="167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www.mtri.org</a:t>
            </a:r>
          </a:p>
        </p:txBody>
      </p:sp>
      <p:sp>
        <p:nvSpPr>
          <p:cNvPr id="3165" name="Line 93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-7938" y="0"/>
            <a:ext cx="703263" cy="6858000"/>
          </a:xfrm>
          <a:prstGeom prst="rect">
            <a:avLst/>
          </a:prstGeom>
          <a:gradFill rotWithShape="0">
            <a:gsLst>
              <a:gs pos="0">
                <a:srgbClr val="FFD629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68" name="Picture 9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90613" y="228600"/>
            <a:ext cx="3786187" cy="749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169" name="Rectangle 97"/>
          <p:cNvSpPr>
            <a:spLocks noChangeAspect="1" noChangeArrowheads="1"/>
          </p:cNvSpPr>
          <p:nvPr/>
        </p:nvSpPr>
        <p:spPr bwMode="auto">
          <a:xfrm>
            <a:off x="6350000" y="752475"/>
            <a:ext cx="26273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/>
            <a:endParaRPr lang="en-US" sz="900" b="1">
              <a:solidFill>
                <a:srgbClr val="322800"/>
              </a:solidFill>
              <a:latin typeface="Arial" charset="0"/>
            </a:endParaRPr>
          </a:p>
        </p:txBody>
      </p:sp>
      <p:sp>
        <p:nvSpPr>
          <p:cNvPr id="3171" name="WordArt 99"/>
          <p:cNvSpPr>
            <a:spLocks noChangeAspect="1" noChangeArrowheads="1" noChangeShapeType="1" noTextEdit="1"/>
          </p:cNvSpPr>
          <p:nvPr/>
        </p:nvSpPr>
        <p:spPr bwMode="auto">
          <a:xfrm>
            <a:off x="4945063" y="469900"/>
            <a:ext cx="3894137" cy="265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i="1" kern="10">
                <a:ln w="12700">
                  <a:solidFill>
                    <a:srgbClr val="FFDC45"/>
                  </a:solidFill>
                  <a:round/>
                  <a:headEnd/>
                  <a:tailEnd/>
                </a:ln>
                <a:solidFill>
                  <a:srgbClr val="261F00"/>
                </a:solidFill>
                <a:latin typeface="Arial Black"/>
              </a:rPr>
              <a:t>Research Institute</a:t>
            </a:r>
          </a:p>
        </p:txBody>
      </p:sp>
      <p:sp>
        <p:nvSpPr>
          <p:cNvPr id="3172" name="Line 100"/>
          <p:cNvSpPr>
            <a:spLocks noChangeAspect="1" noChangeShapeType="1"/>
          </p:cNvSpPr>
          <p:nvPr/>
        </p:nvSpPr>
        <p:spPr bwMode="auto">
          <a:xfrm flipV="1">
            <a:off x="4870450" y="831850"/>
            <a:ext cx="4044950" cy="0"/>
          </a:xfrm>
          <a:prstGeom prst="line">
            <a:avLst/>
          </a:prstGeom>
          <a:noFill/>
          <a:ln w="19050">
            <a:solidFill>
              <a:srgbClr val="4437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3" name="Line 101"/>
          <p:cNvSpPr>
            <a:spLocks noChangeAspect="1" noChangeShapeType="1"/>
          </p:cNvSpPr>
          <p:nvPr/>
        </p:nvSpPr>
        <p:spPr bwMode="auto">
          <a:xfrm flipV="1">
            <a:off x="4870450" y="374650"/>
            <a:ext cx="4044950" cy="0"/>
          </a:xfrm>
          <a:prstGeom prst="line">
            <a:avLst/>
          </a:prstGeom>
          <a:noFill/>
          <a:ln w="19050">
            <a:solidFill>
              <a:srgbClr val="4437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49287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947FCA-2A27-493D-B26B-67ED24EFFD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970" descr="USFS_ne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649288" cy="69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626427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947FCA-2A27-493D-B26B-67ED24EFFD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970" descr="USFS_ne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649288" cy="69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947FCA-2A27-493D-B26B-67ED24EFFD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970" descr="USFS_ne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649288" cy="69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947FCA-2A27-493D-B26B-67ED24EFF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947FCA-2A27-493D-B26B-67ED24EFF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947FCA-2A27-493D-B26B-67ED24EFF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8800" y="228600"/>
            <a:ext cx="2098675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6146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947FCA-2A27-493D-B26B-67ED24EFF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063" y="277813"/>
            <a:ext cx="7491412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04938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729038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47FCA-2A27-493D-B26B-67ED24EFF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76200" y="0"/>
            <a:ext cx="238125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7254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6341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fld id="{9C947FCA-2A27-493D-B26B-67ED24EFFD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500063" y="66341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endParaRPr lang="en-US" sz="900">
              <a:solidFill>
                <a:schemeClr val="bg1"/>
              </a:solidFill>
              <a:latin typeface="Arial" charset="0"/>
            </a:endParaRPr>
          </a:p>
          <a:p>
            <a:pPr algn="l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4" name="Line 9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5" name="Line 91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238125" cy="6858000"/>
          </a:xfrm>
          <a:prstGeom prst="rect">
            <a:avLst/>
          </a:prstGeom>
          <a:gradFill rotWithShape="0">
            <a:gsLst>
              <a:gs pos="0">
                <a:srgbClr val="FFDA3B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0" name="Picture 96" descr="MTRI_logo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33375" y="38100"/>
            <a:ext cx="1524000" cy="993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39725" indent="-339725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Blip>
          <a:blip r:embed="rId12"/>
        </a:buBlip>
        <a:tabLst>
          <a:tab pos="339725" algn="l"/>
          <a:tab pos="687388" algn="l"/>
          <a:tab pos="1141413" algn="l"/>
          <a:tab pos="1601788" algn="l"/>
          <a:tab pos="2055813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23838" algn="l" rtl="0" eaLnBrk="1" fontAlgn="base" hangingPunct="1">
        <a:spcBef>
          <a:spcPct val="20000"/>
        </a:spcBef>
        <a:spcAft>
          <a:spcPct val="0"/>
        </a:spcAft>
        <a:buChar char="–"/>
        <a:tabLst>
          <a:tab pos="339725" algn="l"/>
          <a:tab pos="687388" algn="l"/>
          <a:tab pos="1141413" algn="l"/>
          <a:tab pos="1601788" algn="l"/>
          <a:tab pos="2055813" algn="l"/>
        </a:tabLs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tabLst>
          <a:tab pos="339725" algn="l"/>
          <a:tab pos="687388" algn="l"/>
          <a:tab pos="1141413" algn="l"/>
          <a:tab pos="1601788" algn="l"/>
          <a:tab pos="2055813" algn="l"/>
        </a:tabLs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339725" algn="l"/>
          <a:tab pos="687388" algn="l"/>
          <a:tab pos="1141413" algn="l"/>
          <a:tab pos="1601788" algn="l"/>
          <a:tab pos="2055813" algn="l"/>
        </a:tabLs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339725" algn="l"/>
          <a:tab pos="687388" algn="l"/>
          <a:tab pos="1141413" algn="l"/>
          <a:tab pos="1601788" algn="l"/>
          <a:tab pos="2055813" algn="l"/>
        </a:tabLst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339725" algn="l"/>
          <a:tab pos="687388" algn="l"/>
          <a:tab pos="1141413" algn="l"/>
          <a:tab pos="1601788" algn="l"/>
          <a:tab pos="2055813" algn="l"/>
        </a:tabLst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339725" algn="l"/>
          <a:tab pos="687388" algn="l"/>
          <a:tab pos="1141413" algn="l"/>
          <a:tab pos="1601788" algn="l"/>
          <a:tab pos="2055813" algn="l"/>
        </a:tabLst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339725" algn="l"/>
          <a:tab pos="687388" algn="l"/>
          <a:tab pos="1141413" algn="l"/>
          <a:tab pos="1601788" algn="l"/>
          <a:tab pos="2055813" algn="l"/>
        </a:tabLst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339725" algn="l"/>
          <a:tab pos="687388" algn="l"/>
          <a:tab pos="1141413" algn="l"/>
          <a:tab pos="1601788" algn="l"/>
          <a:tab pos="205581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3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4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wmf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Nancy HF French, Don McKenzie, Tyler Erickson</a:t>
            </a:r>
          </a:p>
          <a:p>
            <a:r>
              <a:rPr lang="en-US" dirty="0" smtClean="0"/>
              <a:t>Poster # 301 with on-line demo – Wednesday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6800" y="1365087"/>
            <a:ext cx="7743825" cy="1913133"/>
          </a:xfrm>
        </p:spPr>
        <p:txBody>
          <a:bodyPr/>
          <a:lstStyle/>
          <a:p>
            <a:r>
              <a:rPr lang="en-US" dirty="0" smtClean="0"/>
              <a:t>Development and use of the Wildland Fire Emissions Information System for quantifying and mapping fire emissions for North America</a:t>
            </a:r>
            <a:endParaRPr lang="en-US" dirty="0"/>
          </a:p>
        </p:txBody>
      </p:sp>
      <p:pic>
        <p:nvPicPr>
          <p:cNvPr id="4" name="Picture 1221" descr="logo-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0054" y="4649820"/>
            <a:ext cx="2008433" cy="174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70" descr="USFS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196" y="4672518"/>
            <a:ext cx="1567978" cy="166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erritts_firePhoto1"/>
          <p:cNvPicPr>
            <a:picLocks noChangeAspect="1" noChangeArrowheads="1"/>
          </p:cNvPicPr>
          <p:nvPr/>
        </p:nvPicPr>
        <p:blipFill>
          <a:blip r:embed="rId4"/>
          <a:srcRect l="1164" t="30312" r="1186" b="6686"/>
          <a:stretch>
            <a:fillRect/>
          </a:stretch>
        </p:blipFill>
        <p:spPr bwMode="auto">
          <a:xfrm>
            <a:off x="923601" y="0"/>
            <a:ext cx="8220399" cy="129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6" descr="MTRI_logo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97212" y="167974"/>
            <a:ext cx="1524000" cy="99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Models</a:t>
            </a:r>
            <a:endParaRPr lang="en-US" dirty="0"/>
          </a:p>
        </p:txBody>
      </p:sp>
      <p:pic>
        <p:nvPicPr>
          <p:cNvPr id="3" name="Picture 66" descr="fire_over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555" y="2666999"/>
            <a:ext cx="267033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/>
          </a:sp3d>
        </p:spPr>
      </p:pic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533400" y="1118190"/>
            <a:ext cx="5340118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 dirty="0"/>
              <a:t>Five</a:t>
            </a:r>
            <a:r>
              <a:rPr lang="en-US" u="sng" dirty="0" smtClean="0"/>
              <a:t> fire </a:t>
            </a:r>
            <a:r>
              <a:rPr lang="en-US" u="sng" dirty="0"/>
              <a:t>events: </a:t>
            </a:r>
          </a:p>
          <a:p>
            <a:r>
              <a:rPr lang="en-US" b="0" dirty="0"/>
              <a:t>-- 2002 Biscuit fire in southern Oregon</a:t>
            </a:r>
          </a:p>
          <a:p>
            <a:r>
              <a:rPr lang="en-US" b="0" dirty="0"/>
              <a:t>-- 2003 Montreal </a:t>
            </a:r>
            <a:r>
              <a:rPr lang="en-US" b="0" dirty="0" smtClean="0"/>
              <a:t>Lake central Saskatchewan</a:t>
            </a:r>
            <a:endParaRPr lang="en-US" b="0" dirty="0"/>
          </a:p>
          <a:p>
            <a:r>
              <a:rPr lang="en-US" b="0" dirty="0"/>
              <a:t>-- 2004 Boundary fire in interior Alaska</a:t>
            </a:r>
          </a:p>
          <a:p>
            <a:r>
              <a:rPr lang="en-US" b="0" dirty="0"/>
              <a:t>-- </a:t>
            </a:r>
            <a:r>
              <a:rPr lang="en-US" b="0" dirty="0" smtClean="0"/>
              <a:t>San </a:t>
            </a:r>
            <a:r>
              <a:rPr lang="en-US" b="0" dirty="0"/>
              <a:t>Diego </a:t>
            </a:r>
            <a:r>
              <a:rPr lang="en-US" b="0" dirty="0" smtClean="0"/>
              <a:t>County</a:t>
            </a:r>
            <a:r>
              <a:rPr lang="en-US" b="0" dirty="0"/>
              <a:t>, California </a:t>
            </a:r>
            <a:r>
              <a:rPr lang="en-US" b="0" dirty="0" smtClean="0"/>
              <a:t>2003 and </a:t>
            </a:r>
            <a:r>
              <a:rPr lang="en-US" b="0" dirty="0"/>
              <a:t>2007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91342" y="3846960"/>
            <a:ext cx="55621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Results:</a:t>
            </a:r>
          </a:p>
          <a:p>
            <a:pPr marL="111125" indent="-111125"/>
            <a:r>
              <a:rPr lang="en-US" b="0" dirty="0" smtClean="0"/>
              <a:t>-- Models generally agree (within 25% of each other) but vary due to model assumptions</a:t>
            </a:r>
          </a:p>
          <a:p>
            <a:pPr marL="111125" indent="-111125"/>
            <a:r>
              <a:rPr lang="en-US" b="0" dirty="0" smtClean="0"/>
              <a:t>-- Vegetation fuel density, structure, and condition (fuel moisture) are important drivers of emissions variability</a:t>
            </a:r>
          </a:p>
          <a:p>
            <a:pPr marL="111125" indent="-111125"/>
            <a:r>
              <a:rPr lang="en-US" b="0" dirty="0" smtClean="0"/>
              <a:t>-- Global-scale GFED modeled emissions are consistent with landscape/regional-scale estimates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b="3846"/>
          <a:stretch>
            <a:fillRect/>
          </a:stretch>
        </p:blipFill>
        <p:spPr bwMode="auto">
          <a:xfrm>
            <a:off x="6096000" y="1277203"/>
            <a:ext cx="2466848" cy="276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/>
          </a:sp3d>
        </p:spPr>
      </p:pic>
      <p:sp>
        <p:nvSpPr>
          <p:cNvPr id="16" name="TextBox 15"/>
          <p:cNvSpPr txBox="1"/>
          <p:nvPr/>
        </p:nvSpPr>
        <p:spPr>
          <a:xfrm>
            <a:off x="457200" y="6172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French, N.H.F. et al. (2011), "Model comparisons for estimating carbon emissions from North American wildland fire," </a:t>
            </a:r>
            <a:r>
              <a:rPr lang="en-US" sz="1400" i="1" dirty="0" smtClean="0"/>
              <a:t>Journal of Geophysical Research, 116, G00K05.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Fire &amp; Carbon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336" y="1193010"/>
            <a:ext cx="8440477" cy="43410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 smtClean="0"/>
              <a:t>GFED:</a:t>
            </a:r>
            <a:r>
              <a:rPr lang="en-US" dirty="0" smtClean="0"/>
              <a:t> The global amount of carbon combusted through fires is about 2.0 Pg C year</a:t>
            </a:r>
            <a:r>
              <a:rPr lang="en-US" baseline="30000" dirty="0" smtClean="0"/>
              <a:t>-1</a:t>
            </a:r>
            <a:r>
              <a:rPr lang="en-US" dirty="0" smtClean="0"/>
              <a:t>, or about 22% of global fossil fuel emissions.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sz="2000" i="1" dirty="0" smtClean="0">
                <a:ea typeface="ＭＳ Ｐゴシック" pitchFamily="-112" charset="-128"/>
              </a:rPr>
              <a:t>van </a:t>
            </a:r>
            <a:r>
              <a:rPr lang="en-US" sz="2000" i="1" dirty="0" err="1" smtClean="0">
                <a:ea typeface="ＭＳ Ｐゴシック" pitchFamily="-112" charset="-128"/>
              </a:rPr>
              <a:t>der</a:t>
            </a:r>
            <a:r>
              <a:rPr lang="en-US" sz="2000" i="1" dirty="0" smtClean="0">
                <a:ea typeface="ＭＳ Ｐゴシック" pitchFamily="-112" charset="-128"/>
              </a:rPr>
              <a:t> </a:t>
            </a:r>
            <a:r>
              <a:rPr lang="en-US" sz="2000" i="1" dirty="0" err="1" smtClean="0">
                <a:ea typeface="ＭＳ Ｐゴシック" pitchFamily="-112" charset="-128"/>
              </a:rPr>
              <a:t>Werf</a:t>
            </a:r>
            <a:r>
              <a:rPr lang="en-US" sz="2000" i="1" dirty="0" smtClean="0">
                <a:ea typeface="ＭＳ Ｐゴシック" pitchFamily="-112" charset="-128"/>
              </a:rPr>
              <a:t> et al. 2010. </a:t>
            </a:r>
            <a:r>
              <a:rPr lang="en-US" sz="2000" i="1" dirty="0" smtClean="0"/>
              <a:t>Atmos. Chem. Phys. Discuss.,10:16153-16230, www.atmos-chem-phys-discuss.net/10/16153/2010/</a:t>
            </a:r>
            <a:endParaRPr lang="en-US" i="1" dirty="0" smtClean="0">
              <a:ea typeface="ＭＳ Ｐゴシック" pitchFamily="-112" charset="-128"/>
            </a:endParaRPr>
          </a:p>
          <a:p>
            <a:pPr>
              <a:lnSpc>
                <a:spcPct val="90000"/>
              </a:lnSpc>
            </a:pPr>
            <a:r>
              <a:rPr lang="en-US" i="1" dirty="0" smtClean="0">
                <a:ea typeface="ＭＳ Ｐゴシック" pitchFamily="-112" charset="-128"/>
              </a:rPr>
              <a:t>CBM-CFS3:</a:t>
            </a:r>
            <a:r>
              <a:rPr lang="en-US" dirty="0" smtClean="0">
                <a:ea typeface="ＭＳ Ｐゴシック" pitchFamily="-112" charset="-128"/>
              </a:rPr>
              <a:t> From 1990 to 2006 Canada’s managed forest was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2" charset="-128"/>
              </a:rPr>
              <a:t>Carbon Sink</a:t>
            </a:r>
            <a:r>
              <a:rPr lang="en-US" dirty="0" smtClean="0">
                <a:ea typeface="ＭＳ Ｐゴシック" pitchFamily="-112" charset="-128"/>
              </a:rPr>
              <a:t> on 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average, but it was a 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2" charset="-128"/>
              </a:rPr>
              <a:t>Carbon Source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2" charset="-12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in years with large 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burned area. 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sz="2000" i="1" dirty="0" err="1" smtClean="0"/>
              <a:t>Kurz</a:t>
            </a:r>
            <a:r>
              <a:rPr lang="en-US" sz="2000" i="1" dirty="0" smtClean="0"/>
              <a:t>, W.A. et al. 2008. </a:t>
            </a:r>
            <a:br>
              <a:rPr lang="en-US" sz="2000" i="1" dirty="0" smtClean="0"/>
            </a:br>
            <a:r>
              <a:rPr lang="en-US" sz="2000" i="1" dirty="0" smtClean="0"/>
              <a:t>PNAS 105:1551-1555.</a:t>
            </a: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pitchFamily="-112" charset="-128"/>
            </a:endParaRPr>
          </a:p>
        </p:txBody>
      </p:sp>
      <p:pic>
        <p:nvPicPr>
          <p:cNvPr id="5" name="Picture 8" descr="wildf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818" y="3459227"/>
            <a:ext cx="4895995" cy="2985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Emissions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9450"/>
            <a:ext cx="8001000" cy="5255285"/>
          </a:xfr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 smtClean="0">
                <a:ea typeface="ＭＳ Ｐゴシック" pitchFamily="-112" charset="-128"/>
              </a:rPr>
              <a:t>Purpose: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2000" dirty="0" smtClean="0">
                <a:ea typeface="ＭＳ Ｐゴシック" pitchFamily="-112" charset="-128"/>
              </a:rPr>
              <a:t>Improve access to emissions model inputs and </a:t>
            </a:r>
            <a:r>
              <a:rPr lang="en-US" sz="2000" dirty="0" smtClean="0">
                <a:ea typeface="ＭＳ Ｐゴシック" pitchFamily="-112" charset="-128"/>
              </a:rPr>
              <a:t>results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2000" dirty="0" smtClean="0">
                <a:ea typeface="ＭＳ Ｐゴシック" pitchFamily="-112" charset="-128"/>
              </a:rPr>
              <a:t>Provide best estimates of total carbon emissions</a:t>
            </a:r>
            <a:r>
              <a:rPr lang="en-US" sz="2000" dirty="0" smtClean="0">
                <a:ea typeface="ＭＳ Ｐゴシック" pitchFamily="-112" charset="-128"/>
              </a:rPr>
              <a:t> to </a:t>
            </a:r>
            <a:r>
              <a:rPr lang="en-US" sz="2000" dirty="0" smtClean="0">
                <a:ea typeface="ＭＳ Ｐゴシック" pitchFamily="-112" charset="-128"/>
              </a:rPr>
              <a:t>user community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-112" charset="-128"/>
              </a:rPr>
              <a:t>Geospatially at 1km resolution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-112" charset="-128"/>
              </a:rPr>
              <a:t>At daily to annual temporal resolution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dirty="0" smtClean="0">
                <a:ea typeface="ＭＳ Ｐゴシック" pitchFamily="-112" charset="-128"/>
              </a:rPr>
              <a:t>For recent fire years (1980’s to 2009)</a:t>
            </a:r>
          </a:p>
          <a:p>
            <a:pPr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 smtClean="0"/>
              <a:t>Result: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2000" dirty="0" smtClean="0">
                <a:ea typeface="ＭＳ Ｐゴシック" pitchFamily="-112" charset="-128"/>
              </a:rPr>
              <a:t>Improvement in data sets &amp; model for emissions estimation 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2000" dirty="0" smtClean="0">
                <a:ea typeface="ＭＳ Ｐゴシック" pitchFamily="-112" charset="-128"/>
              </a:rPr>
              <a:t>Development of a prototype web-based system (WFEIS)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2000" dirty="0" smtClean="0">
                <a:ea typeface="ＭＳ Ｐゴシック" pitchFamily="-112" charset="-128"/>
              </a:rPr>
              <a:t>Regional-scale estimates of emissions based on two burn area data </a:t>
            </a:r>
            <a:r>
              <a:rPr lang="en-US" sz="2000" dirty="0" smtClean="0">
                <a:ea typeface="ＭＳ Ｐゴシック" pitchFamily="-112" charset="-128"/>
              </a:rPr>
              <a:t>sets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endParaRPr lang="en-US" sz="2000" dirty="0" smtClean="0">
              <a:ea typeface="ＭＳ Ｐゴシック" pitchFamily="-112" charset="-128"/>
            </a:endParaRPr>
          </a:p>
          <a:p>
            <a:pPr marL="692150" indent="-69215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dirty="0" smtClean="0"/>
              <a:t>         Supported by a 3-year grant from NASA Carbon Cycle Science Program – Applied Sciences Program</a:t>
            </a:r>
          </a:p>
        </p:txBody>
      </p:sp>
      <p:pic>
        <p:nvPicPr>
          <p:cNvPr id="4" name="Picture 1221" descr="logo-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72" y="5892575"/>
            <a:ext cx="608276" cy="52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79F4AB-7CC3-F148-9573-18A71D30B221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6106459" cy="685800"/>
          </a:xfrm>
        </p:spPr>
        <p:txBody>
          <a:bodyPr/>
          <a:lstStyle/>
          <a:p>
            <a:r>
              <a:rPr lang="en-US" dirty="0" smtClean="0"/>
              <a:t>WFEIS Project Team</a:t>
            </a:r>
            <a:endParaRPr lang="en-US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269" y="1219200"/>
            <a:ext cx="7932331" cy="5334000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i="1" dirty="0" smtClean="0"/>
              <a:t>Nancy French, Mike </a:t>
            </a:r>
            <a:r>
              <a:rPr lang="en-US" sz="2800" i="1" dirty="0" err="1" smtClean="0"/>
              <a:t>Billmire</a:t>
            </a:r>
            <a:endParaRPr lang="en-US" sz="2800" i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i="1" dirty="0" smtClean="0"/>
              <a:t>Tyler Erickson, Ben </a:t>
            </a:r>
            <a:r>
              <a:rPr lang="en-US" sz="2800" i="1" dirty="0" err="1" smtClean="0"/>
              <a:t>Koziol</a:t>
            </a:r>
            <a:endParaRPr lang="en-US" sz="2800" i="1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800" i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i="1" dirty="0"/>
              <a:t>Don McKenzie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i="1" dirty="0"/>
              <a:t>Roger D. </a:t>
            </a:r>
            <a:r>
              <a:rPr lang="en-US" sz="2800" i="1" dirty="0" err="1"/>
              <a:t>Ottmar</a:t>
            </a:r>
            <a:endParaRPr lang="en-US" sz="2800" i="1" dirty="0"/>
          </a:p>
          <a:p>
            <a:pPr marL="0" indent="0">
              <a:spcBef>
                <a:spcPts val="600"/>
              </a:spcBef>
              <a:buNone/>
            </a:pPr>
            <a:r>
              <a:rPr lang="de-DE" sz="2800" i="1" dirty="0"/>
              <a:t>Ernesto </a:t>
            </a:r>
            <a:r>
              <a:rPr lang="de-DE" sz="2800" i="1" dirty="0" err="1" smtClean="0"/>
              <a:t>Alvarado</a:t>
            </a:r>
            <a:endParaRPr lang="de-DE" sz="1800" i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800" i="1" dirty="0" smtClean="0"/>
              <a:t>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i="1" dirty="0"/>
              <a:t>William de </a:t>
            </a:r>
            <a:r>
              <a:rPr lang="en-US" sz="2800" i="1" dirty="0" err="1" smtClean="0"/>
              <a:t>Groot</a:t>
            </a:r>
            <a:endParaRPr lang="en-US" sz="2800" i="1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800" i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de-DE" sz="2800" i="1" dirty="0" smtClean="0"/>
              <a:t>Eric S. </a:t>
            </a:r>
            <a:r>
              <a:rPr lang="de-DE" sz="2800" i="1" dirty="0" err="1" smtClean="0"/>
              <a:t>Kasischke</a:t>
            </a:r>
            <a:endParaRPr lang="en-US" sz="2800" i="1" dirty="0" smtClean="0"/>
          </a:p>
          <a:p>
            <a:pPr>
              <a:lnSpc>
                <a:spcPct val="80000"/>
              </a:lnSpc>
              <a:buNone/>
            </a:pPr>
            <a:endParaRPr lang="en-US" sz="2800" i="1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5329" y="5602941"/>
            <a:ext cx="1770055" cy="43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 descr="MTRI_log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7915" y="1307632"/>
            <a:ext cx="1564882" cy="102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806825" y="2967335"/>
            <a:ext cx="2435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kern="0" dirty="0" smtClean="0">
                <a:solidFill>
                  <a:srgbClr val="000000"/>
                </a:solidFill>
              </a:rPr>
              <a:t>Pacific Northwest Research Station, USDA Forest Service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06825" y="5418488"/>
            <a:ext cx="2973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kern="0" dirty="0" smtClean="0">
                <a:solidFill>
                  <a:srgbClr val="000000"/>
                </a:solidFill>
              </a:rPr>
              <a:t>Department of Geography, University of Maryland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06825" y="4492827"/>
            <a:ext cx="3138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kern="0" dirty="0" smtClean="0">
                <a:solidFill>
                  <a:srgbClr val="000000"/>
                </a:solidFill>
              </a:rPr>
              <a:t>Great Lakes Forestry Centre, Canadian Forest Service</a:t>
            </a:r>
            <a:endParaRPr lang="en-US" dirty="0"/>
          </a:p>
        </p:txBody>
      </p:sp>
      <p:pic>
        <p:nvPicPr>
          <p:cNvPr id="14" name="Picture 1221" descr="logo-na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3224" y="210887"/>
            <a:ext cx="876949" cy="76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70" descr="USFS_n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6756" y="2977861"/>
            <a:ext cx="847200" cy="90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6829062" y="4556218"/>
            <a:ext cx="1882588" cy="777781"/>
            <a:chOff x="0" y="2544"/>
            <a:chExt cx="816" cy="291"/>
          </a:xfrm>
        </p:grpSpPr>
        <p:pic>
          <p:nvPicPr>
            <p:cNvPr id="19" name="Picture 8" descr="cfs_logo"/>
            <p:cNvPicPr>
              <a:picLocks noChangeAspect="1" noChangeArrowheads="1"/>
            </p:cNvPicPr>
            <p:nvPr/>
          </p:nvPicPr>
          <p:blipFill>
            <a:blip r:embed="rId7"/>
            <a:srcRect t="5229" r="12195" b="11111"/>
            <a:stretch>
              <a:fillRect/>
            </a:stretch>
          </p:blipFill>
          <p:spPr bwMode="auto">
            <a:xfrm>
              <a:off x="0" y="2688"/>
              <a:ext cx="816" cy="147"/>
            </a:xfrm>
            <a:prstGeom prst="rect">
              <a:avLst/>
            </a:prstGeom>
            <a:solidFill>
              <a:srgbClr val="D5E7FB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9" descr="NRC_logo"/>
            <p:cNvPicPr>
              <a:picLocks noChangeAspect="1" noChangeArrowheads="1"/>
            </p:cNvPicPr>
            <p:nvPr/>
          </p:nvPicPr>
          <p:blipFill>
            <a:blip r:embed="rId8"/>
            <a:srcRect l="18562" r="68076" b="-69312"/>
            <a:stretch>
              <a:fillRect/>
            </a:stretch>
          </p:blipFill>
          <p:spPr bwMode="auto">
            <a:xfrm>
              <a:off x="0" y="2544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WFEIS Estimation of Fire Emissions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4465" b="18295"/>
          <a:stretch>
            <a:fillRect/>
          </a:stretch>
        </p:blipFill>
        <p:spPr bwMode="auto">
          <a:xfrm>
            <a:off x="381000" y="18288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:\project\EmissionsProducts\EmissionsPaper\wfeis_example\biscuit_FCCS_revi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267200"/>
            <a:ext cx="140591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600200"/>
            <a:ext cx="1013673" cy="106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7400" y="2590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Daily weather </a:t>
            </a:r>
            <a:br>
              <a:rPr lang="en-US" dirty="0" smtClean="0"/>
            </a:br>
            <a:r>
              <a:rPr lang="en-US" dirty="0" smtClean="0"/>
              <a:t>→ Fuel moisture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3973075">
            <a:off x="846903" y="3666303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989904" y="1989903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295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Location and day of fire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867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Fuel (</a:t>
            </a:r>
            <a:r>
              <a:rPr lang="en-US" dirty="0"/>
              <a:t>v</a:t>
            </a:r>
            <a:r>
              <a:rPr lang="en-US" dirty="0" smtClean="0"/>
              <a:t>egetation) type (FCCS)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9035125">
            <a:off x="4148779" y="316642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38599" y="1989903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989904" y="4495801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208"/>
          <p:cNvPicPr>
            <a:picLocks noChangeArrowheads="1"/>
          </p:cNvPicPr>
          <p:nvPr/>
        </p:nvPicPr>
        <p:blipFill>
          <a:blip r:embed="rId5" cstate="print"/>
          <a:srcRect l="4053"/>
          <a:stretch>
            <a:fillRect/>
          </a:stretch>
        </p:blipFill>
        <p:spPr bwMode="auto">
          <a:xfrm>
            <a:off x="2590800" y="4488664"/>
            <a:ext cx="1600200" cy="1159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590800" y="3581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Fuel load (biomass) and fire behavior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648200" y="1371600"/>
            <a:ext cx="3048000" cy="1752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Consumption &amp; Emissions model (Consume)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2901" y="3810000"/>
            <a:ext cx="4532499" cy="2819400"/>
          </a:xfrm>
          <a:prstGeom prst="rect">
            <a:avLst/>
          </a:prstGeom>
          <a:noFill/>
          <a:ln w="19050" cmpd="dbl">
            <a:solidFill>
              <a:schemeClr val="tx1"/>
            </a:solidFill>
            <a:round/>
            <a:headEnd/>
            <a:tailEnd/>
          </a:ln>
        </p:spPr>
      </p:pic>
      <p:sp>
        <p:nvSpPr>
          <p:cNvPr id="29" name="Right Arrow 28"/>
          <p:cNvSpPr/>
          <p:nvPr/>
        </p:nvSpPr>
        <p:spPr>
          <a:xfrm rot="3973075">
            <a:off x="6484078" y="3191697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10401" y="2895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Output: Spatial representation of emissions</a:t>
            </a:r>
            <a:endParaRPr lang="en-US" dirty="0"/>
          </a:p>
        </p:txBody>
      </p:sp>
      <p:pic>
        <p:nvPicPr>
          <p:cNvPr id="21" name="Picture 970" descr="USFS_n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646" y="1219200"/>
            <a:ext cx="7154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221" descr="logo-nas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2895600"/>
            <a:ext cx="693868" cy="60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21" descr="logo-nas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1342416"/>
            <a:ext cx="693868" cy="60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70" descr="USFS_n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371600"/>
            <a:ext cx="5008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70" descr="USFS_n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4221" y="5064868"/>
            <a:ext cx="653240" cy="69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221" descr="logo-nas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3143" y="3936459"/>
            <a:ext cx="693868" cy="60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0" descr="USFS_n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6825" y="4410060"/>
            <a:ext cx="5008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WFEIS Web-accessible Framework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652" y="1891144"/>
            <a:ext cx="8001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60333" y="2371108"/>
            <a:ext cx="23675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Method #1:</a:t>
            </a:r>
          </a:p>
          <a:p>
            <a:r>
              <a:rPr lang="en-US" sz="2000" dirty="0" smtClean="0"/>
              <a:t>WFEIS Emissions Calculator:</a:t>
            </a:r>
          </a:p>
          <a:p>
            <a:r>
              <a:rPr lang="en-US" sz="2000" dirty="0" smtClean="0"/>
              <a:t>http://</a:t>
            </a:r>
            <a:r>
              <a:rPr lang="en-US" sz="2000" dirty="0" err="1" smtClean="0"/>
              <a:t>wfeis.mtri.org</a:t>
            </a:r>
            <a:r>
              <a:rPr lang="en-US" sz="2000" dirty="0" smtClean="0"/>
              <a:t>/</a:t>
            </a:r>
          </a:p>
          <a:p>
            <a:endParaRPr lang="en-US" sz="2000" dirty="0" smtClean="0"/>
          </a:p>
          <a:p>
            <a:r>
              <a:rPr lang="en-US" sz="2000" i="1" dirty="0" smtClean="0"/>
              <a:t>Method #2:</a:t>
            </a:r>
          </a:p>
          <a:p>
            <a:r>
              <a:rPr lang="en-US" sz="2000" dirty="0" smtClean="0"/>
              <a:t>WFEIS responds to queries submitted via properly encoded URL requests (it implements a RESTful Web API).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83660" y="1080164"/>
            <a:ext cx="8093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smtClean="0"/>
              <a:t>The WFEIS website allows for two approaches for making fuel consumption and emissions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30759" y="1494114"/>
            <a:ext cx="6299200" cy="5164137"/>
            <a:chOff x="930759" y="1328738"/>
            <a:chExt cx="6299200" cy="5164137"/>
          </a:xfrm>
        </p:grpSpPr>
        <p:sp>
          <p:nvSpPr>
            <p:cNvPr id="26626" name="Rectangle 1"/>
            <p:cNvSpPr>
              <a:spLocks noChangeArrowheads="1"/>
            </p:cNvSpPr>
            <p:nvPr/>
          </p:nvSpPr>
          <p:spPr bwMode="auto">
            <a:xfrm>
              <a:off x="930759" y="2214563"/>
              <a:ext cx="4148137" cy="31972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1639" tIns="55221" rIns="81639" bIns="40820" anchor="b"/>
            <a:lstStyle/>
            <a:p>
              <a:pPr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</a:tabLst>
              </a:pPr>
              <a:r>
                <a:rPr lang="en-US">
                  <a:solidFill>
                    <a:srgbClr val="000000"/>
                  </a:solidFill>
                </a:rPr>
                <a:t>Django Web Framework</a:t>
              </a:r>
            </a:p>
          </p:txBody>
        </p:sp>
        <p:sp>
          <p:nvSpPr>
            <p:cNvPr id="26627" name="AutoShape 2"/>
            <p:cNvSpPr>
              <a:spLocks noChangeArrowheads="1"/>
            </p:cNvSpPr>
            <p:nvPr/>
          </p:nvSpPr>
          <p:spPr bwMode="auto">
            <a:xfrm>
              <a:off x="2589696" y="5664200"/>
              <a:ext cx="2073275" cy="828675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1639" tIns="55221" rIns="81639" bIns="40820" anchor="ctr"/>
            <a:lstStyle/>
            <a:p>
              <a:pPr algn="ctr"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US">
                  <a:solidFill>
                    <a:srgbClr val="000000"/>
                  </a:solidFill>
                </a:rPr>
                <a:t>Spatial Database</a:t>
              </a:r>
            </a:p>
          </p:txBody>
        </p:sp>
        <p:sp>
          <p:nvSpPr>
            <p:cNvPr id="26628" name="AutoShape 3"/>
            <p:cNvSpPr>
              <a:spLocks noChangeArrowheads="1"/>
            </p:cNvSpPr>
            <p:nvPr/>
          </p:nvSpPr>
          <p:spPr bwMode="auto">
            <a:xfrm>
              <a:off x="2578584" y="4081463"/>
              <a:ext cx="2073275" cy="82867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1639" tIns="55221" rIns="81639" bIns="40820" anchor="ctr"/>
            <a:lstStyle/>
            <a:p>
              <a:pPr algn="ctr">
                <a:tabLst>
                  <a:tab pos="655638" algn="l"/>
                  <a:tab pos="1312863" algn="l"/>
                  <a:tab pos="1968500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Backend</a:t>
              </a:r>
            </a:p>
          </p:txBody>
        </p:sp>
        <p:sp>
          <p:nvSpPr>
            <p:cNvPr id="26629" name="AutoShape 4"/>
            <p:cNvSpPr>
              <a:spLocks noChangeArrowheads="1"/>
            </p:cNvSpPr>
            <p:nvPr/>
          </p:nvSpPr>
          <p:spPr bwMode="auto">
            <a:xfrm>
              <a:off x="1670534" y="3251200"/>
              <a:ext cx="2979737" cy="83026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1639" tIns="55221" rIns="81639" bIns="40820" anchor="ctr"/>
            <a:lstStyle/>
            <a:p>
              <a:pPr algn="ctr">
                <a:tabLst>
                  <a:tab pos="655638" algn="l"/>
                  <a:tab pos="1312863" algn="l"/>
                  <a:tab pos="1968500" algn="l"/>
                  <a:tab pos="2625725" algn="l"/>
                </a:tabLst>
              </a:pPr>
              <a:r>
                <a:rPr lang="en-US">
                  <a:solidFill>
                    <a:srgbClr val="000000"/>
                  </a:solidFill>
                </a:rPr>
                <a:t>RESTful Interface</a:t>
              </a:r>
            </a:p>
          </p:txBody>
        </p:sp>
        <p:sp>
          <p:nvSpPr>
            <p:cNvPr id="26630" name="AutoShape 5"/>
            <p:cNvSpPr>
              <a:spLocks noChangeArrowheads="1"/>
            </p:cNvSpPr>
            <p:nvPr/>
          </p:nvSpPr>
          <p:spPr bwMode="auto">
            <a:xfrm>
              <a:off x="1670534" y="2422525"/>
              <a:ext cx="2979737" cy="82867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1639" tIns="55221" rIns="81639" bIns="40820" anchor="ctr"/>
            <a:lstStyle/>
            <a:p>
              <a:pPr algn="ctr">
                <a:tabLst>
                  <a:tab pos="655638" algn="l"/>
                  <a:tab pos="1312863" algn="l"/>
                  <a:tab pos="1968500" algn="l"/>
                  <a:tab pos="2625725" algn="l"/>
                </a:tabLst>
              </a:pPr>
              <a:r>
                <a:rPr lang="en-US">
                  <a:solidFill>
                    <a:srgbClr val="000000"/>
                  </a:solidFill>
                </a:rPr>
                <a:t>User Interface</a:t>
              </a:r>
            </a:p>
          </p:txBody>
        </p:sp>
        <p:cxnSp>
          <p:nvCxnSpPr>
            <p:cNvPr id="26631" name="AutoShape 6"/>
            <p:cNvCxnSpPr>
              <a:cxnSpLocks noChangeShapeType="1"/>
              <a:stCxn id="26627" idx="1"/>
              <a:endCxn id="26628" idx="2"/>
            </p:cNvCxnSpPr>
            <p:nvPr/>
          </p:nvCxnSpPr>
          <p:spPr bwMode="auto">
            <a:xfrm flipH="1" flipV="1">
              <a:off x="3615221" y="4910138"/>
              <a:ext cx="11113" cy="7556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6632" name="AutoShape 7"/>
            <p:cNvCxnSpPr>
              <a:cxnSpLocks noChangeShapeType="1"/>
              <a:stCxn id="26633" idx="1"/>
              <a:endCxn id="26628" idx="3"/>
            </p:cNvCxnSpPr>
            <p:nvPr/>
          </p:nvCxnSpPr>
          <p:spPr bwMode="auto">
            <a:xfrm flipH="1" flipV="1">
              <a:off x="4651859" y="4495800"/>
              <a:ext cx="919162" cy="63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6633" name="AutoShape 8"/>
            <p:cNvSpPr>
              <a:spLocks noChangeArrowheads="1"/>
            </p:cNvSpPr>
            <p:nvPr/>
          </p:nvSpPr>
          <p:spPr bwMode="auto">
            <a:xfrm>
              <a:off x="5571021" y="4189413"/>
              <a:ext cx="1658938" cy="6223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1639" tIns="55221" rIns="81639" bIns="40820" anchor="ctr"/>
            <a:lstStyle/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US">
                  <a:solidFill>
                    <a:srgbClr val="000000"/>
                  </a:solidFill>
                </a:rPr>
                <a:t>Python Scripts</a:t>
              </a:r>
            </a:p>
          </p:txBody>
        </p:sp>
        <p:sp>
          <p:nvSpPr>
            <p:cNvPr id="26634" name="AutoShape 9"/>
            <p:cNvSpPr>
              <a:spLocks noChangeArrowheads="1"/>
            </p:cNvSpPr>
            <p:nvPr/>
          </p:nvSpPr>
          <p:spPr bwMode="auto">
            <a:xfrm>
              <a:off x="5547209" y="3349625"/>
              <a:ext cx="1658937" cy="6223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1639" tIns="55221" rIns="81639" bIns="40820" anchor="ctr"/>
            <a:lstStyle/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US">
                  <a:solidFill>
                    <a:srgbClr val="000000"/>
                  </a:solidFill>
                </a:rPr>
                <a:t>HTTP Access</a:t>
              </a:r>
            </a:p>
          </p:txBody>
        </p:sp>
        <p:cxnSp>
          <p:nvCxnSpPr>
            <p:cNvPr id="26635" name="AutoShape 10"/>
            <p:cNvCxnSpPr>
              <a:cxnSpLocks noChangeShapeType="1"/>
              <a:stCxn id="26634" idx="1"/>
              <a:endCxn id="26629" idx="3"/>
            </p:cNvCxnSpPr>
            <p:nvPr/>
          </p:nvCxnSpPr>
          <p:spPr bwMode="auto">
            <a:xfrm flipH="1">
              <a:off x="4651859" y="3659188"/>
              <a:ext cx="895350" cy="63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6636" name="AutoShape 11"/>
            <p:cNvSpPr>
              <a:spLocks noChangeArrowheads="1"/>
            </p:cNvSpPr>
            <p:nvPr/>
          </p:nvSpPr>
          <p:spPr bwMode="auto">
            <a:xfrm>
              <a:off x="1353371" y="1328738"/>
              <a:ext cx="1658938" cy="6223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1639" tIns="55221" rIns="81639" bIns="40820" anchor="ctr"/>
            <a:lstStyle/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Web Browser</a:t>
              </a:r>
            </a:p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Access</a:t>
              </a:r>
            </a:p>
          </p:txBody>
        </p:sp>
        <p:cxnSp>
          <p:nvCxnSpPr>
            <p:cNvPr id="26637" name="AutoShape 12"/>
            <p:cNvCxnSpPr>
              <a:cxnSpLocks noChangeShapeType="1"/>
              <a:stCxn id="26636" idx="2"/>
              <a:endCxn id="26630" idx="0"/>
            </p:cNvCxnSpPr>
            <p:nvPr/>
          </p:nvCxnSpPr>
          <p:spPr bwMode="auto">
            <a:xfrm>
              <a:off x="2182840" y="1951038"/>
              <a:ext cx="977563" cy="4714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6638" name="AutoShape 13"/>
            <p:cNvSpPr>
              <a:spLocks noChangeArrowheads="1"/>
            </p:cNvSpPr>
            <p:nvPr/>
          </p:nvSpPr>
          <p:spPr bwMode="auto">
            <a:xfrm>
              <a:off x="1127609" y="4089400"/>
              <a:ext cx="1450975" cy="83026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1639" tIns="55221" rIns="81639" bIns="40820" anchor="ctr"/>
            <a:lstStyle/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US">
                  <a:solidFill>
                    <a:srgbClr val="000000"/>
                  </a:solidFill>
                </a:rPr>
                <a:t>CONSUME</a:t>
              </a:r>
            </a:p>
          </p:txBody>
        </p:sp>
      </p:grp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>
          <a:xfrm>
            <a:off x="1828800" y="314325"/>
            <a:ext cx="6856413" cy="600075"/>
          </a:xfrm>
        </p:spPr>
        <p:txBody>
          <a:bodyPr tIns="35203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smtClean="0">
                <a:ea typeface="ＭＳ Ｐゴシック" pitchFamily="34" charset="-128"/>
              </a:rPr>
              <a:t>WFEIS Framework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764855" y="1168854"/>
            <a:ext cx="8196949" cy="3044794"/>
          </a:xfrm>
          <a:prstGeom prst="roundRect">
            <a:avLst/>
          </a:prstGeom>
          <a:solidFill>
            <a:schemeClr val="bg2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C00000"/>
                </a:solidFill>
              </a:rPr>
              <a:t>                                                URL-formatted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QUERY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83668" y="1172937"/>
            <a:ext cx="592414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C00000"/>
                </a:solidFill>
                <a:latin typeface="Arial Unicode MS" pitchFamily="34" charset="-128"/>
                <a:cs typeface="Arial" pitchFamily="34" charset="0"/>
              </a:rPr>
              <a:t>http://wfeis.mtri.org/api/emissions/fuelbed=fccs1km/burnedarea=mtbs/ecoregion=western/1000hr_FM=None/Duff_FM=None/CanopyPerConsume=None/PercentBlack=50/combustion_stage=total/stratum=total/output_units=tonnes/emistype=carbon/map.kml?DRNG=2002-07-01,2002-07-31&amp;ROI=StateProvince,usa-OR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  <p:bldP spid="307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WFEIS Output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91" y="1313237"/>
            <a:ext cx="8557277" cy="517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Models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895600"/>
            <a:ext cx="8001000" cy="3429000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US" dirty="0" smtClean="0"/>
              <a:t>Non-spatial, plot-level</a:t>
            </a:r>
            <a:br>
              <a:rPr lang="en-US" dirty="0" smtClean="0"/>
            </a:br>
            <a:r>
              <a:rPr lang="en-US" dirty="0" smtClean="0"/>
              <a:t>(Consume 3.0, FOFEM 5.7)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Semi- or Pseudo-spatial </a:t>
            </a:r>
            <a:br>
              <a:rPr lang="en-US" dirty="0" smtClean="0"/>
            </a:br>
            <a:r>
              <a:rPr lang="en-US" dirty="0" smtClean="0"/>
              <a:t>(Canadian FBP, </a:t>
            </a:r>
            <a:r>
              <a:rPr lang="en-US" dirty="0" err="1" smtClean="0"/>
              <a:t>CanFIRE</a:t>
            </a:r>
            <a:r>
              <a:rPr lang="en-US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Global-scale (GFED)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Active fire estimates of burn area (FINN) vs. burn area</a:t>
            </a:r>
          </a:p>
          <a:p>
            <a:pPr marL="0" indent="0">
              <a:spcBef>
                <a:spcPts val="1200"/>
              </a:spcBef>
              <a:buNone/>
              <a:tabLst>
                <a:tab pos="687388" algn="l"/>
                <a:tab pos="1141413" algn="l"/>
                <a:tab pos="1601788" algn="l"/>
                <a:tab pos="2055813" algn="l"/>
              </a:tabLst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WFEIS uses moderate resolution data of burn area and biomass to make regional-scale fire emissions estimates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1295398"/>
            <a:ext cx="4114800" cy="1458220"/>
            <a:chOff x="24404350" y="22674344"/>
            <a:chExt cx="3865850" cy="5627417"/>
          </a:xfrm>
        </p:grpSpPr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24404350" y="24144669"/>
              <a:ext cx="3865850" cy="4157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numCol="2">
              <a:prstTxWarp prst="textNoShape">
                <a:avLst/>
              </a:prstTxWarp>
              <a:spAutoFit/>
            </a:bodyPr>
            <a:lstStyle/>
            <a:p>
              <a:pPr marL="174625" indent="-174625"/>
              <a:r>
                <a:rPr lang="en-US" sz="1600" b="0" dirty="0" smtClean="0"/>
                <a:t>-- </a:t>
              </a:r>
              <a:r>
                <a:rPr lang="en-US" sz="1600" b="0" dirty="0"/>
                <a:t>CONSUME </a:t>
              </a:r>
              <a:r>
                <a:rPr lang="en-US" sz="1600" b="0" dirty="0" smtClean="0"/>
                <a:t>3.0 (USFS)</a:t>
              </a:r>
              <a:endParaRPr lang="en-US" sz="1600" b="0" dirty="0"/>
            </a:p>
            <a:p>
              <a:pPr marL="174625" indent="-174625"/>
              <a:r>
                <a:rPr lang="en-US" sz="1600" b="0" dirty="0"/>
                <a:t>-- FOFEM </a:t>
              </a:r>
              <a:r>
                <a:rPr lang="en-US" sz="1600" b="0" dirty="0" smtClean="0"/>
                <a:t>5.7 (USFS)</a:t>
              </a:r>
              <a:endParaRPr lang="en-US" sz="1600" b="0" dirty="0"/>
            </a:p>
            <a:p>
              <a:r>
                <a:rPr lang="en-US" sz="1600" b="0" dirty="0" smtClean="0"/>
                <a:t>-- </a:t>
              </a:r>
              <a:r>
                <a:rPr lang="en-US" sz="1600" b="0" dirty="0" err="1"/>
                <a:t>CanFIRE</a:t>
              </a:r>
              <a:endParaRPr lang="en-US" sz="1600" b="0" dirty="0"/>
            </a:p>
            <a:p>
              <a:r>
                <a:rPr lang="en-US" sz="1600" b="0" dirty="0"/>
                <a:t>-- Canadian </a:t>
              </a:r>
              <a:r>
                <a:rPr lang="en-US" sz="1600" b="0" dirty="0" smtClean="0"/>
                <a:t>FBP</a:t>
              </a:r>
              <a:endParaRPr lang="en-US" sz="1600" b="0" dirty="0"/>
            </a:p>
            <a:p>
              <a:r>
                <a:rPr lang="en-US" sz="1600" b="0" dirty="0"/>
                <a:t>-- </a:t>
              </a:r>
              <a:r>
                <a:rPr lang="en-US" sz="1600" b="0" dirty="0" smtClean="0"/>
                <a:t>GFED (NASA)</a:t>
              </a:r>
            </a:p>
            <a:p>
              <a:r>
                <a:rPr lang="en-US" sz="1600" dirty="0" smtClean="0"/>
                <a:t>-- FINN (NOAA)</a:t>
              </a:r>
              <a:endParaRPr lang="en-US" sz="1600" b="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789214" y="22674344"/>
              <a:ext cx="2681016" cy="1306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u="sng" dirty="0" smtClean="0"/>
                <a:t>Other fire emissions models:</a:t>
              </a:r>
              <a:endParaRPr lang="en-US" sz="1600" u="sng" dirty="0"/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4343401" y="1372317"/>
            <a:ext cx="4654595" cy="2590078"/>
            <a:chOff x="4184610" y="1182318"/>
            <a:chExt cx="4654595" cy="2590078"/>
          </a:xfrm>
        </p:grpSpPr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7184569" y="2065090"/>
              <a:ext cx="1360716" cy="591023"/>
            </a:xfrm>
            <a:prstGeom prst="rect">
              <a:avLst/>
            </a:prstGeom>
            <a:solidFill>
              <a:srgbClr val="B6813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50"/>
            <p:cNvSpPr>
              <a:spLocks noChangeArrowheads="1"/>
            </p:cNvSpPr>
            <p:nvPr/>
          </p:nvSpPr>
          <p:spPr bwMode="auto">
            <a:xfrm>
              <a:off x="7456719" y="2924021"/>
              <a:ext cx="1382486" cy="533912"/>
            </a:xfrm>
            <a:prstGeom prst="rect">
              <a:avLst/>
            </a:prstGeom>
            <a:solidFill>
              <a:srgbClr val="8FAC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4184610" y="1182318"/>
              <a:ext cx="4542387" cy="2590078"/>
              <a:chOff x="6195" y="4430"/>
              <a:chExt cx="5261" cy="2998"/>
            </a:xfrm>
          </p:grpSpPr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6195" y="4430"/>
                <a:ext cx="1963" cy="618"/>
              </a:xfrm>
              <a:prstGeom prst="rect">
                <a:avLst/>
              </a:prstGeom>
              <a:solidFill>
                <a:srgbClr val="5B814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>
                <a:off x="6195" y="4430"/>
                <a:ext cx="0" cy="618"/>
              </a:xfrm>
              <a:prstGeom prst="line">
                <a:avLst/>
              </a:prstGeom>
              <a:noFill/>
              <a:ln w="5715">
                <a:solidFill>
                  <a:srgbClr val="6D9B5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>
                <a:off x="6195" y="5048"/>
                <a:ext cx="1963" cy="0"/>
              </a:xfrm>
              <a:prstGeom prst="line">
                <a:avLst/>
              </a:prstGeom>
              <a:noFill/>
              <a:ln w="5715">
                <a:solidFill>
                  <a:srgbClr val="55794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 flipV="1">
                <a:off x="8158" y="4430"/>
                <a:ext cx="0" cy="618"/>
              </a:xfrm>
              <a:prstGeom prst="line">
                <a:avLst/>
              </a:prstGeom>
              <a:noFill/>
              <a:ln w="5715">
                <a:solidFill>
                  <a:srgbClr val="638D5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 flipH="1">
                <a:off x="6195" y="4430"/>
                <a:ext cx="1963" cy="0"/>
              </a:xfrm>
              <a:prstGeom prst="line">
                <a:avLst/>
              </a:prstGeom>
              <a:noFill/>
              <a:ln w="5715">
                <a:solidFill>
                  <a:srgbClr val="55794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30"/>
              <p:cNvSpPr>
                <a:spLocks noChangeArrowheads="1"/>
              </p:cNvSpPr>
              <p:nvPr/>
            </p:nvSpPr>
            <p:spPr bwMode="auto">
              <a:xfrm>
                <a:off x="8528" y="4430"/>
                <a:ext cx="1959" cy="618"/>
              </a:xfrm>
              <a:prstGeom prst="rect">
                <a:avLst/>
              </a:prstGeom>
              <a:solidFill>
                <a:srgbClr val="27754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8528" y="5048"/>
                <a:ext cx="1959" cy="0"/>
              </a:xfrm>
              <a:prstGeom prst="line">
                <a:avLst/>
              </a:prstGeom>
              <a:noFill/>
              <a:ln w="5715">
                <a:solidFill>
                  <a:srgbClr val="246D4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flipV="1">
                <a:off x="10487" y="4430"/>
                <a:ext cx="0" cy="618"/>
              </a:xfrm>
              <a:prstGeom prst="line">
                <a:avLst/>
              </a:prstGeom>
              <a:noFill/>
              <a:ln w="5715">
                <a:solidFill>
                  <a:srgbClr val="2A805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34"/>
              <p:cNvSpPr>
                <a:spLocks noChangeShapeType="1"/>
              </p:cNvSpPr>
              <p:nvPr/>
            </p:nvSpPr>
            <p:spPr bwMode="auto">
              <a:xfrm flipH="1">
                <a:off x="8528" y="4430"/>
                <a:ext cx="1959" cy="0"/>
              </a:xfrm>
              <a:prstGeom prst="line">
                <a:avLst/>
              </a:prstGeom>
              <a:noFill/>
              <a:ln w="5715">
                <a:solidFill>
                  <a:srgbClr val="246D4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5"/>
              <p:cNvSpPr>
                <a:spLocks/>
              </p:cNvSpPr>
              <p:nvPr/>
            </p:nvSpPr>
            <p:spPr bwMode="auto">
              <a:xfrm>
                <a:off x="6931" y="5666"/>
                <a:ext cx="112" cy="73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2" y="635"/>
                  </a:cxn>
                  <a:cxn ang="0">
                    <a:pos x="0" y="751"/>
                  </a:cxn>
                  <a:cxn ang="0">
                    <a:pos x="0" y="112"/>
                  </a:cxn>
                  <a:cxn ang="0">
                    <a:pos x="112" y="0"/>
                  </a:cxn>
                </a:cxnLst>
                <a:rect l="0" t="0" r="r" b="b"/>
                <a:pathLst>
                  <a:path w="112" h="751">
                    <a:moveTo>
                      <a:pt x="112" y="0"/>
                    </a:moveTo>
                    <a:lnTo>
                      <a:pt x="112" y="635"/>
                    </a:lnTo>
                    <a:lnTo>
                      <a:pt x="0" y="751"/>
                    </a:lnTo>
                    <a:lnTo>
                      <a:pt x="0" y="11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194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36"/>
              <p:cNvSpPr>
                <a:spLocks noChangeShapeType="1"/>
              </p:cNvSpPr>
              <p:nvPr/>
            </p:nvSpPr>
            <p:spPr bwMode="auto">
              <a:xfrm flipH="1">
                <a:off x="6931" y="5666"/>
                <a:ext cx="112" cy="109"/>
              </a:xfrm>
              <a:prstGeom prst="line">
                <a:avLst/>
              </a:prstGeom>
              <a:noFill/>
              <a:ln w="0">
                <a:solidFill>
                  <a:srgbClr val="D1944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auto">
              <a:xfrm>
                <a:off x="6931" y="6285"/>
                <a:ext cx="2234" cy="112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2234" y="0"/>
                  </a:cxn>
                  <a:cxn ang="0">
                    <a:pos x="2118" y="116"/>
                  </a:cxn>
                  <a:cxn ang="0">
                    <a:pos x="0" y="116"/>
                  </a:cxn>
                  <a:cxn ang="0">
                    <a:pos x="112" y="0"/>
                  </a:cxn>
                </a:cxnLst>
                <a:rect l="0" t="0" r="r" b="b"/>
                <a:pathLst>
                  <a:path w="2234" h="116">
                    <a:moveTo>
                      <a:pt x="112" y="0"/>
                    </a:moveTo>
                    <a:lnTo>
                      <a:pt x="2234" y="0"/>
                    </a:lnTo>
                    <a:lnTo>
                      <a:pt x="2118" y="116"/>
                    </a:lnTo>
                    <a:lnTo>
                      <a:pt x="0" y="11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8D642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38"/>
              <p:cNvSpPr>
                <a:spLocks noChangeShapeType="1"/>
              </p:cNvSpPr>
              <p:nvPr/>
            </p:nvSpPr>
            <p:spPr bwMode="auto">
              <a:xfrm flipH="1">
                <a:off x="6931" y="6285"/>
                <a:ext cx="112" cy="112"/>
              </a:xfrm>
              <a:prstGeom prst="line">
                <a:avLst/>
              </a:prstGeom>
              <a:noFill/>
              <a:ln w="0">
                <a:solidFill>
                  <a:srgbClr val="8D642E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9"/>
              <p:cNvSpPr>
                <a:spLocks noChangeArrowheads="1"/>
              </p:cNvSpPr>
              <p:nvPr/>
            </p:nvSpPr>
            <p:spPr bwMode="auto">
              <a:xfrm>
                <a:off x="7043" y="5666"/>
                <a:ext cx="2122" cy="619"/>
              </a:xfrm>
              <a:prstGeom prst="rect">
                <a:avLst/>
              </a:prstGeom>
              <a:solidFill>
                <a:srgbClr val="B6813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40"/>
              <p:cNvSpPr>
                <a:spLocks noChangeShapeType="1"/>
              </p:cNvSpPr>
              <p:nvPr/>
            </p:nvSpPr>
            <p:spPr bwMode="auto">
              <a:xfrm>
                <a:off x="7043" y="5666"/>
                <a:ext cx="0" cy="619"/>
              </a:xfrm>
              <a:prstGeom prst="line">
                <a:avLst/>
              </a:prstGeom>
              <a:noFill/>
              <a:ln w="5715">
                <a:solidFill>
                  <a:srgbClr val="DA9A4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41"/>
              <p:cNvSpPr>
                <a:spLocks noChangeShapeType="1"/>
              </p:cNvSpPr>
              <p:nvPr/>
            </p:nvSpPr>
            <p:spPr bwMode="auto">
              <a:xfrm>
                <a:off x="7043" y="6285"/>
                <a:ext cx="2122" cy="0"/>
              </a:xfrm>
              <a:prstGeom prst="line">
                <a:avLst/>
              </a:prstGeom>
              <a:noFill/>
              <a:ln w="5715">
                <a:solidFill>
                  <a:srgbClr val="AA783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42"/>
              <p:cNvSpPr>
                <a:spLocks noChangeShapeType="1"/>
              </p:cNvSpPr>
              <p:nvPr/>
            </p:nvSpPr>
            <p:spPr bwMode="auto">
              <a:xfrm flipV="1">
                <a:off x="9165" y="5666"/>
                <a:ext cx="0" cy="619"/>
              </a:xfrm>
              <a:prstGeom prst="line">
                <a:avLst/>
              </a:prstGeom>
              <a:noFill/>
              <a:ln w="5715">
                <a:solidFill>
                  <a:srgbClr val="C68D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43"/>
              <p:cNvSpPr>
                <a:spLocks noChangeShapeType="1"/>
              </p:cNvSpPr>
              <p:nvPr/>
            </p:nvSpPr>
            <p:spPr bwMode="auto">
              <a:xfrm flipH="1">
                <a:off x="7043" y="5666"/>
                <a:ext cx="2122" cy="0"/>
              </a:xfrm>
              <a:prstGeom prst="line">
                <a:avLst/>
              </a:prstGeom>
              <a:noFill/>
              <a:ln w="5715">
                <a:solidFill>
                  <a:srgbClr val="AA783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44"/>
              <p:cNvSpPr>
                <a:spLocks noChangeArrowheads="1"/>
              </p:cNvSpPr>
              <p:nvPr/>
            </p:nvSpPr>
            <p:spPr bwMode="auto">
              <a:xfrm>
                <a:off x="9644" y="5467"/>
                <a:ext cx="1587" cy="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>
                  <a:spcAft>
                    <a:spcPts val="1000"/>
                  </a:spcAft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Ｐゴシック" pitchFamily="-112" charset="-128"/>
                  </a:rPr>
                  <a:t>Combustion</a:t>
                </a:r>
                <a:b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Ｐゴシック" pitchFamily="-112" charset="-128"/>
                  </a:rPr>
                </a:br>
                <a:r>
                  <a:rPr lang="en-US" sz="18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Factors - </a:t>
                </a:r>
                <a:r>
                  <a:rPr lang="en-US" sz="1800" b="1" i="1" dirty="0" smtClean="0">
                    <a:latin typeface="Calibri" pitchFamily="34" charset="0"/>
                  </a:rPr>
                  <a:t>ß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Ｐゴシック" pitchFamily="-112" charset="-128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-112" charset="-128"/>
                </a:endParaRPr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9946" y="5600"/>
                <a:ext cx="988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Ｐゴシック" pitchFamily="-112" charset="-128"/>
                  </a:rPr>
                  <a:t> 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-112" charset="-128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auto">
              <a:xfrm>
                <a:off x="7198" y="6698"/>
                <a:ext cx="112" cy="730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2" y="635"/>
                  </a:cxn>
                  <a:cxn ang="0">
                    <a:pos x="0" y="750"/>
                  </a:cxn>
                  <a:cxn ang="0">
                    <a:pos x="0" y="111"/>
                  </a:cxn>
                  <a:cxn ang="0">
                    <a:pos x="112" y="0"/>
                  </a:cxn>
                </a:cxnLst>
                <a:rect l="0" t="0" r="r" b="b"/>
                <a:pathLst>
                  <a:path w="112" h="750">
                    <a:moveTo>
                      <a:pt x="112" y="0"/>
                    </a:moveTo>
                    <a:lnTo>
                      <a:pt x="112" y="635"/>
                    </a:lnTo>
                    <a:lnTo>
                      <a:pt x="0" y="750"/>
                    </a:lnTo>
                    <a:lnTo>
                      <a:pt x="0" y="11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A5C5C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47"/>
              <p:cNvSpPr>
                <a:spLocks noChangeShapeType="1"/>
              </p:cNvSpPr>
              <p:nvPr/>
            </p:nvSpPr>
            <p:spPr bwMode="auto">
              <a:xfrm flipH="1">
                <a:off x="7198" y="6698"/>
                <a:ext cx="112" cy="108"/>
              </a:xfrm>
              <a:prstGeom prst="line">
                <a:avLst/>
              </a:prstGeom>
              <a:noFill/>
              <a:ln w="0">
                <a:solidFill>
                  <a:srgbClr val="A5C5C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auto">
              <a:xfrm>
                <a:off x="7198" y="7316"/>
                <a:ext cx="2337" cy="112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2337" y="0"/>
                  </a:cxn>
                  <a:cxn ang="0">
                    <a:pos x="2225" y="115"/>
                  </a:cxn>
                  <a:cxn ang="0">
                    <a:pos x="0" y="115"/>
                  </a:cxn>
                  <a:cxn ang="0">
                    <a:pos x="112" y="0"/>
                  </a:cxn>
                </a:cxnLst>
                <a:rect l="0" t="0" r="r" b="b"/>
                <a:pathLst>
                  <a:path w="2337" h="115">
                    <a:moveTo>
                      <a:pt x="112" y="0"/>
                    </a:moveTo>
                    <a:lnTo>
                      <a:pt x="2337" y="0"/>
                    </a:lnTo>
                    <a:lnTo>
                      <a:pt x="2225" y="115"/>
                    </a:lnTo>
                    <a:lnTo>
                      <a:pt x="0" y="11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6F85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49"/>
              <p:cNvSpPr>
                <a:spLocks noChangeShapeType="1"/>
              </p:cNvSpPr>
              <p:nvPr/>
            </p:nvSpPr>
            <p:spPr bwMode="auto">
              <a:xfrm flipH="1">
                <a:off x="7198" y="7316"/>
                <a:ext cx="112" cy="112"/>
              </a:xfrm>
              <a:prstGeom prst="line">
                <a:avLst/>
              </a:prstGeom>
              <a:noFill/>
              <a:ln w="0">
                <a:solidFill>
                  <a:srgbClr val="6F85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50"/>
              <p:cNvSpPr>
                <a:spLocks noChangeArrowheads="1"/>
              </p:cNvSpPr>
              <p:nvPr/>
            </p:nvSpPr>
            <p:spPr bwMode="auto">
              <a:xfrm>
                <a:off x="7310" y="6698"/>
                <a:ext cx="2225" cy="618"/>
              </a:xfrm>
              <a:prstGeom prst="rect">
                <a:avLst/>
              </a:prstGeom>
              <a:solidFill>
                <a:srgbClr val="8FAC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51"/>
              <p:cNvSpPr>
                <a:spLocks noChangeShapeType="1"/>
              </p:cNvSpPr>
              <p:nvPr/>
            </p:nvSpPr>
            <p:spPr bwMode="auto">
              <a:xfrm>
                <a:off x="7310" y="6698"/>
                <a:ext cx="0" cy="618"/>
              </a:xfrm>
              <a:prstGeom prst="line">
                <a:avLst/>
              </a:prstGeom>
              <a:noFill/>
              <a:ln w="5715">
                <a:solidFill>
                  <a:srgbClr val="ACCED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52"/>
              <p:cNvSpPr>
                <a:spLocks noChangeShapeType="1"/>
              </p:cNvSpPr>
              <p:nvPr/>
            </p:nvSpPr>
            <p:spPr bwMode="auto">
              <a:xfrm>
                <a:off x="7310" y="7316"/>
                <a:ext cx="2225" cy="0"/>
              </a:xfrm>
              <a:prstGeom prst="line">
                <a:avLst/>
              </a:prstGeom>
              <a:noFill/>
              <a:ln w="5715">
                <a:solidFill>
                  <a:srgbClr val="86A0A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53"/>
              <p:cNvSpPr>
                <a:spLocks noChangeShapeType="1"/>
              </p:cNvSpPr>
              <p:nvPr/>
            </p:nvSpPr>
            <p:spPr bwMode="auto">
              <a:xfrm flipV="1">
                <a:off x="9535" y="6698"/>
                <a:ext cx="0" cy="618"/>
              </a:xfrm>
              <a:prstGeom prst="line">
                <a:avLst/>
              </a:prstGeom>
              <a:noFill/>
              <a:ln w="5715">
                <a:solidFill>
                  <a:srgbClr val="9DBCBE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54"/>
              <p:cNvSpPr>
                <a:spLocks noChangeShapeType="1"/>
              </p:cNvSpPr>
              <p:nvPr/>
            </p:nvSpPr>
            <p:spPr bwMode="auto">
              <a:xfrm flipH="1">
                <a:off x="7310" y="6698"/>
                <a:ext cx="2225" cy="0"/>
              </a:xfrm>
              <a:prstGeom prst="line">
                <a:avLst/>
              </a:prstGeom>
              <a:noFill/>
              <a:ln w="5715">
                <a:solidFill>
                  <a:srgbClr val="86A0A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59"/>
              <p:cNvSpPr>
                <a:spLocks noChangeShapeType="1"/>
              </p:cNvSpPr>
              <p:nvPr/>
            </p:nvSpPr>
            <p:spPr bwMode="auto">
              <a:xfrm>
                <a:off x="6195" y="4430"/>
                <a:ext cx="0" cy="618"/>
              </a:xfrm>
              <a:prstGeom prst="line">
                <a:avLst/>
              </a:prstGeom>
              <a:noFill/>
              <a:ln w="5715">
                <a:solidFill>
                  <a:srgbClr val="6D9B5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60"/>
              <p:cNvSpPr>
                <a:spLocks noChangeShapeType="1"/>
              </p:cNvSpPr>
              <p:nvPr/>
            </p:nvSpPr>
            <p:spPr bwMode="auto">
              <a:xfrm>
                <a:off x="6195" y="5048"/>
                <a:ext cx="1963" cy="0"/>
              </a:xfrm>
              <a:prstGeom prst="line">
                <a:avLst/>
              </a:prstGeom>
              <a:noFill/>
              <a:ln w="5715">
                <a:solidFill>
                  <a:srgbClr val="55794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1"/>
              <p:cNvSpPr>
                <a:spLocks noChangeShapeType="1"/>
              </p:cNvSpPr>
              <p:nvPr/>
            </p:nvSpPr>
            <p:spPr bwMode="auto">
              <a:xfrm flipV="1">
                <a:off x="8158" y="4430"/>
                <a:ext cx="0" cy="618"/>
              </a:xfrm>
              <a:prstGeom prst="line">
                <a:avLst/>
              </a:prstGeom>
              <a:noFill/>
              <a:ln w="5715">
                <a:solidFill>
                  <a:srgbClr val="638D5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62"/>
              <p:cNvSpPr>
                <a:spLocks noChangeShapeType="1"/>
              </p:cNvSpPr>
              <p:nvPr/>
            </p:nvSpPr>
            <p:spPr bwMode="auto">
              <a:xfrm flipH="1">
                <a:off x="6195" y="4430"/>
                <a:ext cx="1963" cy="0"/>
              </a:xfrm>
              <a:prstGeom prst="line">
                <a:avLst/>
              </a:prstGeom>
              <a:noFill/>
              <a:ln w="5715">
                <a:solidFill>
                  <a:srgbClr val="55794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63"/>
              <p:cNvSpPr>
                <a:spLocks noChangeArrowheads="1"/>
              </p:cNvSpPr>
              <p:nvPr/>
            </p:nvSpPr>
            <p:spPr bwMode="auto">
              <a:xfrm>
                <a:off x="6325" y="4592"/>
                <a:ext cx="1579" cy="1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Ｐゴシック" pitchFamily="-112" charset="-128"/>
                  </a:rPr>
                  <a:t>Area Burned -</a:t>
                </a:r>
                <a:r>
                  <a:rPr kumimoji="0" lang="en-US" sz="1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Ｐゴシック" pitchFamily="-112" charset="-128"/>
                  </a:rPr>
                  <a:t> 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-112" charset="-128"/>
                </a:endParaRPr>
              </a:p>
            </p:txBody>
          </p:sp>
          <p:sp>
            <p:nvSpPr>
              <p:cNvPr id="54" name="Line 68"/>
              <p:cNvSpPr>
                <a:spLocks noChangeShapeType="1"/>
              </p:cNvSpPr>
              <p:nvPr/>
            </p:nvSpPr>
            <p:spPr bwMode="auto">
              <a:xfrm>
                <a:off x="8528" y="5048"/>
                <a:ext cx="1959" cy="0"/>
              </a:xfrm>
              <a:prstGeom prst="line">
                <a:avLst/>
              </a:prstGeom>
              <a:noFill/>
              <a:ln w="5715">
                <a:solidFill>
                  <a:srgbClr val="246D4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69"/>
              <p:cNvSpPr>
                <a:spLocks noChangeShapeType="1"/>
              </p:cNvSpPr>
              <p:nvPr/>
            </p:nvSpPr>
            <p:spPr bwMode="auto">
              <a:xfrm flipV="1">
                <a:off x="10487" y="4430"/>
                <a:ext cx="0" cy="618"/>
              </a:xfrm>
              <a:prstGeom prst="line">
                <a:avLst/>
              </a:prstGeom>
              <a:noFill/>
              <a:ln w="5715">
                <a:solidFill>
                  <a:srgbClr val="2A805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70"/>
              <p:cNvSpPr>
                <a:spLocks noChangeShapeType="1"/>
              </p:cNvSpPr>
              <p:nvPr/>
            </p:nvSpPr>
            <p:spPr bwMode="auto">
              <a:xfrm flipH="1">
                <a:off x="8528" y="4430"/>
                <a:ext cx="1959" cy="0"/>
              </a:xfrm>
              <a:prstGeom prst="line">
                <a:avLst/>
              </a:prstGeom>
              <a:noFill/>
              <a:ln w="5715">
                <a:solidFill>
                  <a:srgbClr val="246D4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1"/>
              <p:cNvSpPr>
                <a:spLocks/>
              </p:cNvSpPr>
              <p:nvPr/>
            </p:nvSpPr>
            <p:spPr bwMode="auto">
              <a:xfrm>
                <a:off x="6931" y="5666"/>
                <a:ext cx="112" cy="73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2" y="635"/>
                  </a:cxn>
                  <a:cxn ang="0">
                    <a:pos x="0" y="751"/>
                  </a:cxn>
                  <a:cxn ang="0">
                    <a:pos x="0" y="112"/>
                  </a:cxn>
                  <a:cxn ang="0">
                    <a:pos x="112" y="0"/>
                  </a:cxn>
                </a:cxnLst>
                <a:rect l="0" t="0" r="r" b="b"/>
                <a:pathLst>
                  <a:path w="112" h="751">
                    <a:moveTo>
                      <a:pt x="112" y="0"/>
                    </a:moveTo>
                    <a:lnTo>
                      <a:pt x="112" y="635"/>
                    </a:lnTo>
                    <a:lnTo>
                      <a:pt x="0" y="751"/>
                    </a:lnTo>
                    <a:lnTo>
                      <a:pt x="0" y="11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194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72"/>
              <p:cNvSpPr>
                <a:spLocks noChangeShapeType="1"/>
              </p:cNvSpPr>
              <p:nvPr/>
            </p:nvSpPr>
            <p:spPr bwMode="auto">
              <a:xfrm flipH="1">
                <a:off x="6931" y="5666"/>
                <a:ext cx="112" cy="109"/>
              </a:xfrm>
              <a:prstGeom prst="line">
                <a:avLst/>
              </a:prstGeom>
              <a:noFill/>
              <a:ln w="0">
                <a:solidFill>
                  <a:srgbClr val="D1944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3"/>
              <p:cNvSpPr>
                <a:spLocks/>
              </p:cNvSpPr>
              <p:nvPr/>
            </p:nvSpPr>
            <p:spPr bwMode="auto">
              <a:xfrm>
                <a:off x="6931" y="6285"/>
                <a:ext cx="2234" cy="112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2234" y="0"/>
                  </a:cxn>
                  <a:cxn ang="0">
                    <a:pos x="2118" y="116"/>
                  </a:cxn>
                  <a:cxn ang="0">
                    <a:pos x="0" y="116"/>
                  </a:cxn>
                  <a:cxn ang="0">
                    <a:pos x="112" y="0"/>
                  </a:cxn>
                </a:cxnLst>
                <a:rect l="0" t="0" r="r" b="b"/>
                <a:pathLst>
                  <a:path w="2234" h="116">
                    <a:moveTo>
                      <a:pt x="112" y="0"/>
                    </a:moveTo>
                    <a:lnTo>
                      <a:pt x="2234" y="0"/>
                    </a:lnTo>
                    <a:lnTo>
                      <a:pt x="2118" y="116"/>
                    </a:lnTo>
                    <a:lnTo>
                      <a:pt x="0" y="11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8D642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74"/>
              <p:cNvSpPr>
                <a:spLocks noChangeShapeType="1"/>
              </p:cNvSpPr>
              <p:nvPr/>
            </p:nvSpPr>
            <p:spPr bwMode="auto">
              <a:xfrm flipH="1">
                <a:off x="6931" y="6285"/>
                <a:ext cx="112" cy="112"/>
              </a:xfrm>
              <a:prstGeom prst="line">
                <a:avLst/>
              </a:prstGeom>
              <a:noFill/>
              <a:ln w="0">
                <a:solidFill>
                  <a:srgbClr val="8D642E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75"/>
              <p:cNvSpPr>
                <a:spLocks noChangeShapeType="1"/>
              </p:cNvSpPr>
              <p:nvPr/>
            </p:nvSpPr>
            <p:spPr bwMode="auto">
              <a:xfrm>
                <a:off x="7043" y="5666"/>
                <a:ext cx="0" cy="619"/>
              </a:xfrm>
              <a:prstGeom prst="line">
                <a:avLst/>
              </a:prstGeom>
              <a:noFill/>
              <a:ln w="5715">
                <a:solidFill>
                  <a:srgbClr val="DA9A4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76"/>
              <p:cNvSpPr>
                <a:spLocks noChangeShapeType="1"/>
              </p:cNvSpPr>
              <p:nvPr/>
            </p:nvSpPr>
            <p:spPr bwMode="auto">
              <a:xfrm>
                <a:off x="7043" y="6285"/>
                <a:ext cx="2122" cy="0"/>
              </a:xfrm>
              <a:prstGeom prst="line">
                <a:avLst/>
              </a:prstGeom>
              <a:noFill/>
              <a:ln w="5715">
                <a:solidFill>
                  <a:srgbClr val="AA783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77"/>
              <p:cNvSpPr>
                <a:spLocks noChangeShapeType="1"/>
              </p:cNvSpPr>
              <p:nvPr/>
            </p:nvSpPr>
            <p:spPr bwMode="auto">
              <a:xfrm flipV="1">
                <a:off x="9165" y="5666"/>
                <a:ext cx="0" cy="619"/>
              </a:xfrm>
              <a:prstGeom prst="line">
                <a:avLst/>
              </a:prstGeom>
              <a:noFill/>
              <a:ln w="5715">
                <a:solidFill>
                  <a:srgbClr val="C68D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78"/>
              <p:cNvSpPr>
                <a:spLocks noChangeShapeType="1"/>
              </p:cNvSpPr>
              <p:nvPr/>
            </p:nvSpPr>
            <p:spPr bwMode="auto">
              <a:xfrm flipH="1">
                <a:off x="7043" y="5666"/>
                <a:ext cx="2122" cy="0"/>
              </a:xfrm>
              <a:prstGeom prst="line">
                <a:avLst/>
              </a:prstGeom>
              <a:noFill/>
              <a:ln w="5715">
                <a:solidFill>
                  <a:srgbClr val="AA783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79"/>
              <p:cNvSpPr>
                <a:spLocks noChangeArrowheads="1"/>
              </p:cNvSpPr>
              <p:nvPr/>
            </p:nvSpPr>
            <p:spPr bwMode="auto">
              <a:xfrm>
                <a:off x="7078" y="5817"/>
                <a:ext cx="1807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Ｐゴシック" pitchFamily="-112" charset="-128"/>
                  </a:rPr>
                  <a:t>Fuel Consumption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-112" charset="-128"/>
                </a:endParaRPr>
              </a:p>
            </p:txBody>
          </p:sp>
          <p:sp>
            <p:nvSpPr>
              <p:cNvPr id="66" name="Rectangle 80"/>
              <p:cNvSpPr>
                <a:spLocks noChangeArrowheads="1"/>
              </p:cNvSpPr>
              <p:nvPr/>
            </p:nvSpPr>
            <p:spPr bwMode="auto">
              <a:xfrm>
                <a:off x="10140" y="6442"/>
                <a:ext cx="1316" cy="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Ｐゴシック" pitchFamily="-112" charset="-128"/>
                  </a:rPr>
                  <a:t>Emission</a:t>
                </a:r>
                <a:r>
                  <a:rPr kumimoji="0" lang="en-US" sz="1800" b="1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Ｐゴシック" pitchFamily="-112" charset="-128"/>
                  </a:rPr>
                  <a:t> </a:t>
                </a:r>
                <a:br>
                  <a:rPr kumimoji="0" lang="en-US" sz="1800" b="1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Ｐゴシック" pitchFamily="-112" charset="-128"/>
                  </a:rPr>
                </a:br>
                <a:r>
                  <a:rPr lang="en-US" sz="18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Factors - </a:t>
                </a:r>
                <a:r>
                  <a:rPr lang="en-US" sz="1800" b="1" i="1" dirty="0" smtClean="0">
                    <a:solidFill>
                      <a:srgbClr val="000000"/>
                    </a:solidFill>
                    <a:latin typeface="Calibri" pitchFamily="34" charset="0"/>
                  </a:rPr>
                  <a:t>EF</a:t>
                </a:r>
                <a:endParaRPr lang="en-US" sz="1800" i="1" dirty="0"/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Ｐゴシック" pitchFamily="-112" charset="-128"/>
                  </a:rPr>
                  <a:t>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-112" charset="-128"/>
                </a:endParaRPr>
              </a:p>
            </p:txBody>
          </p:sp>
          <p:sp>
            <p:nvSpPr>
              <p:cNvPr id="67" name="Freeform 82"/>
              <p:cNvSpPr>
                <a:spLocks/>
              </p:cNvSpPr>
              <p:nvPr/>
            </p:nvSpPr>
            <p:spPr bwMode="auto">
              <a:xfrm>
                <a:off x="7198" y="6698"/>
                <a:ext cx="112" cy="730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2" y="635"/>
                  </a:cxn>
                  <a:cxn ang="0">
                    <a:pos x="0" y="750"/>
                  </a:cxn>
                  <a:cxn ang="0">
                    <a:pos x="0" y="111"/>
                  </a:cxn>
                  <a:cxn ang="0">
                    <a:pos x="112" y="0"/>
                  </a:cxn>
                </a:cxnLst>
                <a:rect l="0" t="0" r="r" b="b"/>
                <a:pathLst>
                  <a:path w="112" h="750">
                    <a:moveTo>
                      <a:pt x="112" y="0"/>
                    </a:moveTo>
                    <a:lnTo>
                      <a:pt x="112" y="635"/>
                    </a:lnTo>
                    <a:lnTo>
                      <a:pt x="0" y="750"/>
                    </a:lnTo>
                    <a:lnTo>
                      <a:pt x="0" y="11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A5C5C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83"/>
              <p:cNvSpPr>
                <a:spLocks noChangeShapeType="1"/>
              </p:cNvSpPr>
              <p:nvPr/>
            </p:nvSpPr>
            <p:spPr bwMode="auto">
              <a:xfrm flipH="1">
                <a:off x="7198" y="6698"/>
                <a:ext cx="112" cy="108"/>
              </a:xfrm>
              <a:prstGeom prst="line">
                <a:avLst/>
              </a:prstGeom>
              <a:noFill/>
              <a:ln w="0">
                <a:solidFill>
                  <a:srgbClr val="A5C5C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4"/>
              <p:cNvSpPr>
                <a:spLocks/>
              </p:cNvSpPr>
              <p:nvPr/>
            </p:nvSpPr>
            <p:spPr bwMode="auto">
              <a:xfrm>
                <a:off x="7198" y="7316"/>
                <a:ext cx="2337" cy="112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2337" y="0"/>
                  </a:cxn>
                  <a:cxn ang="0">
                    <a:pos x="2225" y="115"/>
                  </a:cxn>
                  <a:cxn ang="0">
                    <a:pos x="0" y="115"/>
                  </a:cxn>
                  <a:cxn ang="0">
                    <a:pos x="112" y="0"/>
                  </a:cxn>
                </a:cxnLst>
                <a:rect l="0" t="0" r="r" b="b"/>
                <a:pathLst>
                  <a:path w="2337" h="115">
                    <a:moveTo>
                      <a:pt x="112" y="0"/>
                    </a:moveTo>
                    <a:lnTo>
                      <a:pt x="2337" y="0"/>
                    </a:lnTo>
                    <a:lnTo>
                      <a:pt x="2225" y="115"/>
                    </a:lnTo>
                    <a:lnTo>
                      <a:pt x="0" y="11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6F85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85"/>
              <p:cNvSpPr>
                <a:spLocks noChangeShapeType="1"/>
              </p:cNvSpPr>
              <p:nvPr/>
            </p:nvSpPr>
            <p:spPr bwMode="auto">
              <a:xfrm flipH="1">
                <a:off x="7198" y="7316"/>
                <a:ext cx="112" cy="112"/>
              </a:xfrm>
              <a:prstGeom prst="line">
                <a:avLst/>
              </a:prstGeom>
              <a:noFill/>
              <a:ln w="0">
                <a:solidFill>
                  <a:srgbClr val="6F85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86"/>
              <p:cNvSpPr>
                <a:spLocks noChangeShapeType="1"/>
              </p:cNvSpPr>
              <p:nvPr/>
            </p:nvSpPr>
            <p:spPr bwMode="auto">
              <a:xfrm>
                <a:off x="7310" y="6698"/>
                <a:ext cx="0" cy="618"/>
              </a:xfrm>
              <a:prstGeom prst="line">
                <a:avLst/>
              </a:prstGeom>
              <a:noFill/>
              <a:ln w="5715">
                <a:solidFill>
                  <a:srgbClr val="ACCED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87"/>
              <p:cNvSpPr>
                <a:spLocks noChangeShapeType="1"/>
              </p:cNvSpPr>
              <p:nvPr/>
            </p:nvSpPr>
            <p:spPr bwMode="auto">
              <a:xfrm>
                <a:off x="7310" y="7316"/>
                <a:ext cx="2225" cy="0"/>
              </a:xfrm>
              <a:prstGeom prst="line">
                <a:avLst/>
              </a:prstGeom>
              <a:noFill/>
              <a:ln w="5715">
                <a:solidFill>
                  <a:srgbClr val="86A0A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88"/>
              <p:cNvSpPr>
                <a:spLocks noChangeShapeType="1"/>
              </p:cNvSpPr>
              <p:nvPr/>
            </p:nvSpPr>
            <p:spPr bwMode="auto">
              <a:xfrm flipV="1">
                <a:off x="9535" y="6698"/>
                <a:ext cx="0" cy="618"/>
              </a:xfrm>
              <a:prstGeom prst="line">
                <a:avLst/>
              </a:prstGeom>
              <a:noFill/>
              <a:ln w="5715">
                <a:solidFill>
                  <a:srgbClr val="9DBCBE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89"/>
              <p:cNvSpPr>
                <a:spLocks noChangeShapeType="1"/>
              </p:cNvSpPr>
              <p:nvPr/>
            </p:nvSpPr>
            <p:spPr bwMode="auto">
              <a:xfrm flipH="1">
                <a:off x="7310" y="6698"/>
                <a:ext cx="2225" cy="0"/>
              </a:xfrm>
              <a:prstGeom prst="line">
                <a:avLst/>
              </a:prstGeom>
              <a:noFill/>
              <a:ln w="5715">
                <a:solidFill>
                  <a:srgbClr val="86A0A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90"/>
              <p:cNvSpPr>
                <a:spLocks noChangeArrowheads="1"/>
              </p:cNvSpPr>
              <p:nvPr/>
            </p:nvSpPr>
            <p:spPr bwMode="auto">
              <a:xfrm>
                <a:off x="7406" y="6854"/>
                <a:ext cx="2055" cy="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Ｐゴシック" pitchFamily="-112" charset="-128"/>
                  </a:rPr>
                  <a:t>Emissions </a:t>
                </a:r>
                <a:endPara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-112" charset="-128"/>
                </a:endParaRPr>
              </a:p>
            </p:txBody>
          </p:sp>
          <p:sp>
            <p:nvSpPr>
              <p:cNvPr id="76" name="Rectangle 91"/>
              <p:cNvSpPr>
                <a:spLocks noChangeArrowheads="1"/>
              </p:cNvSpPr>
              <p:nvPr/>
            </p:nvSpPr>
            <p:spPr bwMode="auto">
              <a:xfrm>
                <a:off x="8658" y="4585"/>
                <a:ext cx="1569" cy="1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Ｐゴシック" pitchFamily="-112" charset="-128"/>
                  </a:rPr>
                  <a:t>Fuel Loading - </a:t>
                </a:r>
                <a:r>
                  <a:rPr kumimoji="0" lang="en-US" sz="1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ＭＳ Ｐゴシック" pitchFamily="-112" charset="-128"/>
                  </a:rPr>
                  <a:t>B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-112" charset="-128"/>
                </a:endParaRPr>
              </a:p>
            </p:txBody>
          </p:sp>
        </p:grpSp>
        <p:sp>
          <p:nvSpPr>
            <p:cNvPr id="15" name="Right Arrow 14"/>
            <p:cNvSpPr/>
            <p:nvPr/>
          </p:nvSpPr>
          <p:spPr bwMode="auto">
            <a:xfrm rot="8125795">
              <a:off x="7051861" y="3227285"/>
              <a:ext cx="417794" cy="167306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6" name="Right Arrow 15"/>
            <p:cNvSpPr/>
            <p:nvPr/>
          </p:nvSpPr>
          <p:spPr bwMode="auto">
            <a:xfrm rot="8125795">
              <a:off x="6340412" y="1904384"/>
              <a:ext cx="591872" cy="177718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7" name="Right Arrow 16"/>
            <p:cNvSpPr/>
            <p:nvPr/>
          </p:nvSpPr>
          <p:spPr bwMode="auto">
            <a:xfrm rot="2755195">
              <a:off x="5034127" y="1904383"/>
              <a:ext cx="591872" cy="177718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 rot="3131523">
              <a:off x="5792410" y="2944416"/>
              <a:ext cx="351678" cy="162083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Right Arrow 18"/>
            <p:cNvSpPr/>
            <p:nvPr/>
          </p:nvSpPr>
          <p:spPr bwMode="auto">
            <a:xfrm rot="8125795">
              <a:off x="6747061" y="2432627"/>
              <a:ext cx="417794" cy="167306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U-talk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7F231"/>
      </a:accent1>
      <a:accent2>
        <a:srgbClr val="3399FF"/>
      </a:accent2>
      <a:accent3>
        <a:srgbClr val="FFFFFF"/>
      </a:accent3>
      <a:accent4>
        <a:srgbClr val="000000"/>
      </a:accent4>
      <a:accent5>
        <a:srgbClr val="FAF7AD"/>
      </a:accent5>
      <a:accent6>
        <a:srgbClr val="2D8AE7"/>
      </a:accent6>
      <a:hlink>
        <a:srgbClr val="00EE99"/>
      </a:hlink>
      <a:folHlink>
        <a:srgbClr val="B2B2B2"/>
      </a:folHlink>
    </a:clrScheme>
    <a:fontScheme name="MTRI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TR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RI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RI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RI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R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R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R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MTU-talk</Template>
  <TotalTime>4675</TotalTime>
  <Words>777</Words>
  <Application>Microsoft Macintosh PowerPoint</Application>
  <PresentationFormat>On-screen Show (4:3)</PresentationFormat>
  <Paragraphs>97</Paragraphs>
  <Slides>10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MTU-talk</vt:lpstr>
      <vt:lpstr>Development and use of the Wildland Fire Emissions Information System for quantifying and mapping fire emissions for North America</vt:lpstr>
      <vt:lpstr>Fire &amp; Carbon</vt:lpstr>
      <vt:lpstr>Fire Emissions Project</vt:lpstr>
      <vt:lpstr>WFEIS Project Team</vt:lpstr>
      <vt:lpstr>WFEIS Estimation of Fire Emissions</vt:lpstr>
      <vt:lpstr>WFEIS Web-accessible Framework</vt:lpstr>
      <vt:lpstr>WFEIS Framework</vt:lpstr>
      <vt:lpstr>WFEIS Output</vt:lpstr>
      <vt:lpstr>Comparison of Models</vt:lpstr>
      <vt:lpstr>Comparison of Models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nhfrench</dc:creator>
  <cp:lastModifiedBy>Nancy French</cp:lastModifiedBy>
  <cp:revision>192</cp:revision>
  <dcterms:created xsi:type="dcterms:W3CDTF">2011-10-03T10:45:46Z</dcterms:created>
  <dcterms:modified xsi:type="dcterms:W3CDTF">2011-10-03T10:49:05Z</dcterms:modified>
</cp:coreProperties>
</file>