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717000" cy="16230600"/>
  <p:notesSz cx="9144000" cy="6858000"/>
  <p:defaultTextStyle>
    <a:defPPr>
      <a:defRPr lang="en-US"/>
    </a:defPPr>
    <a:lvl1pPr marL="0" algn="l" defTabSz="2168408" rtl="0" eaLnBrk="1" latinLnBrk="0" hangingPunct="1">
      <a:defRPr sz="4300" kern="1200">
        <a:solidFill>
          <a:schemeClr val="tx1"/>
        </a:solidFill>
        <a:latin typeface="+mn-lt"/>
        <a:ea typeface="+mn-ea"/>
        <a:cs typeface="+mn-cs"/>
      </a:defRPr>
    </a:lvl1pPr>
    <a:lvl2pPr marL="1084204" algn="l" defTabSz="2168408" rtl="0" eaLnBrk="1" latinLnBrk="0" hangingPunct="1">
      <a:defRPr sz="4300" kern="1200">
        <a:solidFill>
          <a:schemeClr val="tx1"/>
        </a:solidFill>
        <a:latin typeface="+mn-lt"/>
        <a:ea typeface="+mn-ea"/>
        <a:cs typeface="+mn-cs"/>
      </a:defRPr>
    </a:lvl2pPr>
    <a:lvl3pPr marL="2168408" algn="l" defTabSz="2168408" rtl="0" eaLnBrk="1" latinLnBrk="0" hangingPunct="1">
      <a:defRPr sz="4300" kern="1200">
        <a:solidFill>
          <a:schemeClr val="tx1"/>
        </a:solidFill>
        <a:latin typeface="+mn-lt"/>
        <a:ea typeface="+mn-ea"/>
        <a:cs typeface="+mn-cs"/>
      </a:defRPr>
    </a:lvl3pPr>
    <a:lvl4pPr marL="3252612" algn="l" defTabSz="2168408" rtl="0" eaLnBrk="1" latinLnBrk="0" hangingPunct="1">
      <a:defRPr sz="4300" kern="1200">
        <a:solidFill>
          <a:schemeClr val="tx1"/>
        </a:solidFill>
        <a:latin typeface="+mn-lt"/>
        <a:ea typeface="+mn-ea"/>
        <a:cs typeface="+mn-cs"/>
      </a:defRPr>
    </a:lvl4pPr>
    <a:lvl5pPr marL="4336816" algn="l" defTabSz="2168408" rtl="0" eaLnBrk="1" latinLnBrk="0" hangingPunct="1">
      <a:defRPr sz="4300" kern="1200">
        <a:solidFill>
          <a:schemeClr val="tx1"/>
        </a:solidFill>
        <a:latin typeface="+mn-lt"/>
        <a:ea typeface="+mn-ea"/>
        <a:cs typeface="+mn-cs"/>
      </a:defRPr>
    </a:lvl5pPr>
    <a:lvl6pPr marL="5421020" algn="l" defTabSz="2168408" rtl="0" eaLnBrk="1" latinLnBrk="0" hangingPunct="1">
      <a:defRPr sz="4300" kern="1200">
        <a:solidFill>
          <a:schemeClr val="tx1"/>
        </a:solidFill>
        <a:latin typeface="+mn-lt"/>
        <a:ea typeface="+mn-ea"/>
        <a:cs typeface="+mn-cs"/>
      </a:defRPr>
    </a:lvl6pPr>
    <a:lvl7pPr marL="6505224" algn="l" defTabSz="2168408" rtl="0" eaLnBrk="1" latinLnBrk="0" hangingPunct="1">
      <a:defRPr sz="4300" kern="1200">
        <a:solidFill>
          <a:schemeClr val="tx1"/>
        </a:solidFill>
        <a:latin typeface="+mn-lt"/>
        <a:ea typeface="+mn-ea"/>
        <a:cs typeface="+mn-cs"/>
      </a:defRPr>
    </a:lvl7pPr>
    <a:lvl8pPr marL="7589429" algn="l" defTabSz="2168408" rtl="0" eaLnBrk="1" latinLnBrk="0" hangingPunct="1">
      <a:defRPr sz="4300" kern="1200">
        <a:solidFill>
          <a:schemeClr val="tx1"/>
        </a:solidFill>
        <a:latin typeface="+mn-lt"/>
        <a:ea typeface="+mn-ea"/>
        <a:cs typeface="+mn-cs"/>
      </a:defRPr>
    </a:lvl8pPr>
    <a:lvl9pPr marL="8673633" algn="l" defTabSz="2168408"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84" y="5748"/>
      </p:cViewPr>
      <p:guideLst>
        <p:guide orient="horz" pos="5112"/>
        <p:guide pos="6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8775" y="5042007"/>
            <a:ext cx="18459450" cy="3479059"/>
          </a:xfrm>
        </p:spPr>
        <p:txBody>
          <a:bodyPr/>
          <a:lstStyle/>
          <a:p>
            <a:r>
              <a:rPr lang="en-US" smtClean="0"/>
              <a:t>Click to edit Master title style</a:t>
            </a:r>
            <a:endParaRPr lang="en-US"/>
          </a:p>
        </p:txBody>
      </p:sp>
      <p:sp>
        <p:nvSpPr>
          <p:cNvPr id="3" name="Subtitle 2"/>
          <p:cNvSpPr>
            <a:spLocks noGrp="1"/>
          </p:cNvSpPr>
          <p:nvPr>
            <p:ph type="subTitle" idx="1"/>
          </p:nvPr>
        </p:nvSpPr>
        <p:spPr>
          <a:xfrm>
            <a:off x="3257550" y="9197340"/>
            <a:ext cx="15201900" cy="4147820"/>
          </a:xfrm>
        </p:spPr>
        <p:txBody>
          <a:bodyPr/>
          <a:lstStyle>
            <a:lvl1pPr marL="0" indent="0" algn="ctr">
              <a:buNone/>
              <a:defRPr>
                <a:solidFill>
                  <a:schemeClr val="tx1">
                    <a:tint val="75000"/>
                  </a:schemeClr>
                </a:solidFill>
              </a:defRPr>
            </a:lvl1pPr>
            <a:lvl2pPr marL="1084204" indent="0" algn="ctr">
              <a:buNone/>
              <a:defRPr>
                <a:solidFill>
                  <a:schemeClr val="tx1">
                    <a:tint val="75000"/>
                  </a:schemeClr>
                </a:solidFill>
              </a:defRPr>
            </a:lvl2pPr>
            <a:lvl3pPr marL="2168408" indent="0" algn="ctr">
              <a:buNone/>
              <a:defRPr>
                <a:solidFill>
                  <a:schemeClr val="tx1">
                    <a:tint val="75000"/>
                  </a:schemeClr>
                </a:solidFill>
              </a:defRPr>
            </a:lvl3pPr>
            <a:lvl4pPr marL="3252612" indent="0" algn="ctr">
              <a:buNone/>
              <a:defRPr>
                <a:solidFill>
                  <a:schemeClr val="tx1">
                    <a:tint val="75000"/>
                  </a:schemeClr>
                </a:solidFill>
              </a:defRPr>
            </a:lvl4pPr>
            <a:lvl5pPr marL="4336816" indent="0" algn="ctr">
              <a:buNone/>
              <a:defRPr>
                <a:solidFill>
                  <a:schemeClr val="tx1">
                    <a:tint val="75000"/>
                  </a:schemeClr>
                </a:solidFill>
              </a:defRPr>
            </a:lvl5pPr>
            <a:lvl6pPr marL="5421020" indent="0" algn="ctr">
              <a:buNone/>
              <a:defRPr>
                <a:solidFill>
                  <a:schemeClr val="tx1">
                    <a:tint val="75000"/>
                  </a:schemeClr>
                </a:solidFill>
              </a:defRPr>
            </a:lvl6pPr>
            <a:lvl7pPr marL="6505224" indent="0" algn="ctr">
              <a:buNone/>
              <a:defRPr>
                <a:solidFill>
                  <a:schemeClr val="tx1">
                    <a:tint val="75000"/>
                  </a:schemeClr>
                </a:solidFill>
              </a:defRPr>
            </a:lvl7pPr>
            <a:lvl8pPr marL="7589429" indent="0" algn="ctr">
              <a:buNone/>
              <a:defRPr>
                <a:solidFill>
                  <a:schemeClr val="tx1">
                    <a:tint val="75000"/>
                  </a:schemeClr>
                </a:solidFill>
              </a:defRPr>
            </a:lvl8pPr>
            <a:lvl9pPr marL="86736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93183-BDF6-4F36-A290-069C05E7FD0E}"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93183-BDF6-4F36-A290-069C05E7FD0E}"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393961" y="1536648"/>
            <a:ext cx="11605022" cy="327767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8895" y="1536648"/>
            <a:ext cx="34453116" cy="327767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93183-BDF6-4F36-A290-069C05E7FD0E}"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93183-BDF6-4F36-A290-069C05E7FD0E}"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5493" y="10429664"/>
            <a:ext cx="18459450" cy="3223578"/>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715493" y="6879222"/>
            <a:ext cx="18459450" cy="3550443"/>
          </a:xfrm>
        </p:spPr>
        <p:txBody>
          <a:bodyPr anchor="b"/>
          <a:lstStyle>
            <a:lvl1pPr marL="0" indent="0">
              <a:buNone/>
              <a:defRPr sz="4700">
                <a:solidFill>
                  <a:schemeClr val="tx1">
                    <a:tint val="75000"/>
                  </a:schemeClr>
                </a:solidFill>
              </a:defRPr>
            </a:lvl1pPr>
            <a:lvl2pPr marL="1084204" indent="0">
              <a:buNone/>
              <a:defRPr sz="4300">
                <a:solidFill>
                  <a:schemeClr val="tx1">
                    <a:tint val="75000"/>
                  </a:schemeClr>
                </a:solidFill>
              </a:defRPr>
            </a:lvl2pPr>
            <a:lvl3pPr marL="2168408" indent="0">
              <a:buNone/>
              <a:defRPr sz="3800">
                <a:solidFill>
                  <a:schemeClr val="tx1">
                    <a:tint val="75000"/>
                  </a:schemeClr>
                </a:solidFill>
              </a:defRPr>
            </a:lvl3pPr>
            <a:lvl4pPr marL="3252612" indent="0">
              <a:buNone/>
              <a:defRPr sz="3300">
                <a:solidFill>
                  <a:schemeClr val="tx1">
                    <a:tint val="75000"/>
                  </a:schemeClr>
                </a:solidFill>
              </a:defRPr>
            </a:lvl4pPr>
            <a:lvl5pPr marL="4336816" indent="0">
              <a:buNone/>
              <a:defRPr sz="3300">
                <a:solidFill>
                  <a:schemeClr val="tx1">
                    <a:tint val="75000"/>
                  </a:schemeClr>
                </a:solidFill>
              </a:defRPr>
            </a:lvl5pPr>
            <a:lvl6pPr marL="5421020" indent="0">
              <a:buNone/>
              <a:defRPr sz="3300">
                <a:solidFill>
                  <a:schemeClr val="tx1">
                    <a:tint val="75000"/>
                  </a:schemeClr>
                </a:solidFill>
              </a:defRPr>
            </a:lvl6pPr>
            <a:lvl7pPr marL="6505224" indent="0">
              <a:buNone/>
              <a:defRPr sz="3300">
                <a:solidFill>
                  <a:schemeClr val="tx1">
                    <a:tint val="75000"/>
                  </a:schemeClr>
                </a:solidFill>
              </a:defRPr>
            </a:lvl7pPr>
            <a:lvl8pPr marL="7589429" indent="0">
              <a:buNone/>
              <a:defRPr sz="3300">
                <a:solidFill>
                  <a:schemeClr val="tx1">
                    <a:tint val="75000"/>
                  </a:schemeClr>
                </a:solidFill>
              </a:defRPr>
            </a:lvl8pPr>
            <a:lvl9pPr marL="8673633"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93183-BDF6-4F36-A290-069C05E7FD0E}"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8894" y="8964402"/>
            <a:ext cx="23029069" cy="25349042"/>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69912" y="8964402"/>
            <a:ext cx="23029069" cy="25349042"/>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93183-BDF6-4F36-A290-069C05E7FD0E}"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850" y="649977"/>
            <a:ext cx="19545300" cy="27051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85850" y="3633101"/>
            <a:ext cx="9595447" cy="1514103"/>
          </a:xfrm>
        </p:spPr>
        <p:txBody>
          <a:bodyPr anchor="b"/>
          <a:lstStyle>
            <a:lvl1pPr marL="0" indent="0">
              <a:buNone/>
              <a:defRPr sz="5700" b="1"/>
            </a:lvl1pPr>
            <a:lvl2pPr marL="1084204" indent="0">
              <a:buNone/>
              <a:defRPr sz="4700" b="1"/>
            </a:lvl2pPr>
            <a:lvl3pPr marL="2168408" indent="0">
              <a:buNone/>
              <a:defRPr sz="4300" b="1"/>
            </a:lvl3pPr>
            <a:lvl4pPr marL="3252612" indent="0">
              <a:buNone/>
              <a:defRPr sz="3800" b="1"/>
            </a:lvl4pPr>
            <a:lvl5pPr marL="4336816" indent="0">
              <a:buNone/>
              <a:defRPr sz="3800" b="1"/>
            </a:lvl5pPr>
            <a:lvl6pPr marL="5421020" indent="0">
              <a:buNone/>
              <a:defRPr sz="3800" b="1"/>
            </a:lvl6pPr>
            <a:lvl7pPr marL="6505224" indent="0">
              <a:buNone/>
              <a:defRPr sz="3800" b="1"/>
            </a:lvl7pPr>
            <a:lvl8pPr marL="7589429" indent="0">
              <a:buNone/>
              <a:defRPr sz="3800" b="1"/>
            </a:lvl8pPr>
            <a:lvl9pPr marL="8673633"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085850" y="5147204"/>
            <a:ext cx="9595447" cy="9351382"/>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031935" y="3633101"/>
            <a:ext cx="9599216" cy="1514103"/>
          </a:xfrm>
        </p:spPr>
        <p:txBody>
          <a:bodyPr anchor="b"/>
          <a:lstStyle>
            <a:lvl1pPr marL="0" indent="0">
              <a:buNone/>
              <a:defRPr sz="5700" b="1"/>
            </a:lvl1pPr>
            <a:lvl2pPr marL="1084204" indent="0">
              <a:buNone/>
              <a:defRPr sz="4700" b="1"/>
            </a:lvl2pPr>
            <a:lvl3pPr marL="2168408" indent="0">
              <a:buNone/>
              <a:defRPr sz="4300" b="1"/>
            </a:lvl3pPr>
            <a:lvl4pPr marL="3252612" indent="0">
              <a:buNone/>
              <a:defRPr sz="3800" b="1"/>
            </a:lvl4pPr>
            <a:lvl5pPr marL="4336816" indent="0">
              <a:buNone/>
              <a:defRPr sz="3800" b="1"/>
            </a:lvl5pPr>
            <a:lvl6pPr marL="5421020" indent="0">
              <a:buNone/>
              <a:defRPr sz="3800" b="1"/>
            </a:lvl6pPr>
            <a:lvl7pPr marL="6505224" indent="0">
              <a:buNone/>
              <a:defRPr sz="3800" b="1"/>
            </a:lvl7pPr>
            <a:lvl8pPr marL="7589429" indent="0">
              <a:buNone/>
              <a:defRPr sz="3800" b="1"/>
            </a:lvl8pPr>
            <a:lvl9pPr marL="8673633"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1031935" y="5147204"/>
            <a:ext cx="9599216" cy="9351382"/>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93183-BDF6-4F36-A290-069C05E7FD0E}" type="datetimeFigureOut">
              <a:rPr lang="en-US" smtClean="0"/>
              <a:pPr/>
              <a:t>9/26/2011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93183-BDF6-4F36-A290-069C05E7FD0E}" type="datetimeFigureOut">
              <a:rPr lang="en-US" smtClean="0"/>
              <a:pPr/>
              <a:t>9/26/2011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93183-BDF6-4F36-A290-069C05E7FD0E}" type="datetimeFigureOut">
              <a:rPr lang="en-US" smtClean="0"/>
              <a:pPr/>
              <a:t>9/26/2011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5851" y="646218"/>
            <a:ext cx="7144743" cy="2750185"/>
          </a:xfrm>
        </p:spPr>
        <p:txBody>
          <a:bodyPr anchor="b"/>
          <a:lstStyle>
            <a:lvl1pPr algn="l">
              <a:defRPr sz="4700" b="1"/>
            </a:lvl1pPr>
          </a:lstStyle>
          <a:p>
            <a:r>
              <a:rPr lang="en-US" smtClean="0"/>
              <a:t>Click to edit Master title style</a:t>
            </a:r>
            <a:endParaRPr lang="en-US"/>
          </a:p>
        </p:txBody>
      </p:sp>
      <p:sp>
        <p:nvSpPr>
          <p:cNvPr id="3" name="Content Placeholder 2"/>
          <p:cNvSpPr>
            <a:spLocks noGrp="1"/>
          </p:cNvSpPr>
          <p:nvPr>
            <p:ph idx="1"/>
          </p:nvPr>
        </p:nvSpPr>
        <p:spPr>
          <a:xfrm>
            <a:off x="8490744" y="646220"/>
            <a:ext cx="12140406" cy="13852367"/>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5851" y="3396405"/>
            <a:ext cx="7144743" cy="11102182"/>
          </a:xfrm>
        </p:spPr>
        <p:txBody>
          <a:bodyPr/>
          <a:lstStyle>
            <a:lvl1pPr marL="0" indent="0">
              <a:buNone/>
              <a:defRPr sz="3300"/>
            </a:lvl1pPr>
            <a:lvl2pPr marL="1084204" indent="0">
              <a:buNone/>
              <a:defRPr sz="2800"/>
            </a:lvl2pPr>
            <a:lvl3pPr marL="2168408" indent="0">
              <a:buNone/>
              <a:defRPr sz="2400"/>
            </a:lvl3pPr>
            <a:lvl4pPr marL="3252612" indent="0">
              <a:buNone/>
              <a:defRPr sz="2100"/>
            </a:lvl4pPr>
            <a:lvl5pPr marL="4336816" indent="0">
              <a:buNone/>
              <a:defRPr sz="2100"/>
            </a:lvl5pPr>
            <a:lvl6pPr marL="5421020" indent="0">
              <a:buNone/>
              <a:defRPr sz="2100"/>
            </a:lvl6pPr>
            <a:lvl7pPr marL="6505224" indent="0">
              <a:buNone/>
              <a:defRPr sz="2100"/>
            </a:lvl7pPr>
            <a:lvl8pPr marL="7589429" indent="0">
              <a:buNone/>
              <a:defRPr sz="2100"/>
            </a:lvl8pPr>
            <a:lvl9pPr marL="8673633"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93183-BDF6-4F36-A290-069C05E7FD0E}"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6684" y="11361420"/>
            <a:ext cx="13030200" cy="1341280"/>
          </a:xfrm>
        </p:spPr>
        <p:txBody>
          <a:bodyPr anchor="b"/>
          <a:lstStyle>
            <a:lvl1pPr algn="l">
              <a:defRPr sz="4700" b="1"/>
            </a:lvl1pPr>
          </a:lstStyle>
          <a:p>
            <a:r>
              <a:rPr lang="en-US" smtClean="0"/>
              <a:t>Click to edit Master title style</a:t>
            </a:r>
            <a:endParaRPr lang="en-US"/>
          </a:p>
        </p:txBody>
      </p:sp>
      <p:sp>
        <p:nvSpPr>
          <p:cNvPr id="3" name="Picture Placeholder 2"/>
          <p:cNvSpPr>
            <a:spLocks noGrp="1"/>
          </p:cNvSpPr>
          <p:nvPr>
            <p:ph type="pic" idx="1"/>
          </p:nvPr>
        </p:nvSpPr>
        <p:spPr>
          <a:xfrm>
            <a:off x="4256684" y="1450234"/>
            <a:ext cx="13030200" cy="9738360"/>
          </a:xfrm>
        </p:spPr>
        <p:txBody>
          <a:bodyPr/>
          <a:lstStyle>
            <a:lvl1pPr marL="0" indent="0">
              <a:buNone/>
              <a:defRPr sz="7600"/>
            </a:lvl1pPr>
            <a:lvl2pPr marL="1084204" indent="0">
              <a:buNone/>
              <a:defRPr sz="6600"/>
            </a:lvl2pPr>
            <a:lvl3pPr marL="2168408" indent="0">
              <a:buNone/>
              <a:defRPr sz="5700"/>
            </a:lvl3pPr>
            <a:lvl4pPr marL="3252612" indent="0">
              <a:buNone/>
              <a:defRPr sz="4700"/>
            </a:lvl4pPr>
            <a:lvl5pPr marL="4336816" indent="0">
              <a:buNone/>
              <a:defRPr sz="4700"/>
            </a:lvl5pPr>
            <a:lvl6pPr marL="5421020" indent="0">
              <a:buNone/>
              <a:defRPr sz="4700"/>
            </a:lvl6pPr>
            <a:lvl7pPr marL="6505224" indent="0">
              <a:buNone/>
              <a:defRPr sz="4700"/>
            </a:lvl7pPr>
            <a:lvl8pPr marL="7589429" indent="0">
              <a:buNone/>
              <a:defRPr sz="4700"/>
            </a:lvl8pPr>
            <a:lvl9pPr marL="8673633" indent="0">
              <a:buNone/>
              <a:defRPr sz="4700"/>
            </a:lvl9pPr>
          </a:lstStyle>
          <a:p>
            <a:endParaRPr lang="en-US"/>
          </a:p>
        </p:txBody>
      </p:sp>
      <p:sp>
        <p:nvSpPr>
          <p:cNvPr id="4" name="Text Placeholder 3"/>
          <p:cNvSpPr>
            <a:spLocks noGrp="1"/>
          </p:cNvSpPr>
          <p:nvPr>
            <p:ph type="body" sz="half" idx="2"/>
          </p:nvPr>
        </p:nvSpPr>
        <p:spPr>
          <a:xfrm>
            <a:off x="4256684" y="12702700"/>
            <a:ext cx="13030200" cy="1904840"/>
          </a:xfrm>
        </p:spPr>
        <p:txBody>
          <a:bodyPr/>
          <a:lstStyle>
            <a:lvl1pPr marL="0" indent="0">
              <a:buNone/>
              <a:defRPr sz="3300"/>
            </a:lvl1pPr>
            <a:lvl2pPr marL="1084204" indent="0">
              <a:buNone/>
              <a:defRPr sz="2800"/>
            </a:lvl2pPr>
            <a:lvl3pPr marL="2168408" indent="0">
              <a:buNone/>
              <a:defRPr sz="2400"/>
            </a:lvl3pPr>
            <a:lvl4pPr marL="3252612" indent="0">
              <a:buNone/>
              <a:defRPr sz="2100"/>
            </a:lvl4pPr>
            <a:lvl5pPr marL="4336816" indent="0">
              <a:buNone/>
              <a:defRPr sz="2100"/>
            </a:lvl5pPr>
            <a:lvl6pPr marL="5421020" indent="0">
              <a:buNone/>
              <a:defRPr sz="2100"/>
            </a:lvl6pPr>
            <a:lvl7pPr marL="6505224" indent="0">
              <a:buNone/>
              <a:defRPr sz="2100"/>
            </a:lvl7pPr>
            <a:lvl8pPr marL="7589429" indent="0">
              <a:buNone/>
              <a:defRPr sz="2100"/>
            </a:lvl8pPr>
            <a:lvl9pPr marL="8673633"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93183-BDF6-4F36-A290-069C05E7FD0E}"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2967D-D684-4BC8-8F65-CFF2D88CF4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5850" y="649977"/>
            <a:ext cx="19545300" cy="2705100"/>
          </a:xfrm>
          <a:prstGeom prst="rect">
            <a:avLst/>
          </a:prstGeom>
        </p:spPr>
        <p:txBody>
          <a:bodyPr vert="horz" lIns="216841" tIns="108420" rIns="216841" bIns="1084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5850" y="3787141"/>
            <a:ext cx="19545300" cy="10711446"/>
          </a:xfrm>
          <a:prstGeom prst="rect">
            <a:avLst/>
          </a:prstGeom>
        </p:spPr>
        <p:txBody>
          <a:bodyPr vert="horz" lIns="216841" tIns="108420" rIns="216841" bIns="1084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5850" y="15043363"/>
            <a:ext cx="5067300" cy="864129"/>
          </a:xfrm>
          <a:prstGeom prst="rect">
            <a:avLst/>
          </a:prstGeom>
        </p:spPr>
        <p:txBody>
          <a:bodyPr vert="horz" lIns="216841" tIns="108420" rIns="216841" bIns="108420" rtlCol="0" anchor="ctr"/>
          <a:lstStyle>
            <a:lvl1pPr algn="l">
              <a:defRPr sz="2800">
                <a:solidFill>
                  <a:schemeClr val="tx1">
                    <a:tint val="75000"/>
                  </a:schemeClr>
                </a:solidFill>
              </a:defRPr>
            </a:lvl1pPr>
          </a:lstStyle>
          <a:p>
            <a:fld id="{7B993183-BDF6-4F36-A290-069C05E7FD0E}" type="datetimeFigureOut">
              <a:rPr lang="en-US" smtClean="0"/>
              <a:pPr/>
              <a:t>9/26/2011</a:t>
            </a:fld>
            <a:endParaRPr lang="en-US"/>
          </a:p>
        </p:txBody>
      </p:sp>
      <p:sp>
        <p:nvSpPr>
          <p:cNvPr id="5" name="Footer Placeholder 4"/>
          <p:cNvSpPr>
            <a:spLocks noGrp="1"/>
          </p:cNvSpPr>
          <p:nvPr>
            <p:ph type="ftr" sz="quarter" idx="3"/>
          </p:nvPr>
        </p:nvSpPr>
        <p:spPr>
          <a:xfrm>
            <a:off x="7419975" y="15043363"/>
            <a:ext cx="6877050" cy="864129"/>
          </a:xfrm>
          <a:prstGeom prst="rect">
            <a:avLst/>
          </a:prstGeom>
        </p:spPr>
        <p:txBody>
          <a:bodyPr vert="horz" lIns="216841" tIns="108420" rIns="216841" bIns="108420"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63850" y="15043363"/>
            <a:ext cx="5067300" cy="864129"/>
          </a:xfrm>
          <a:prstGeom prst="rect">
            <a:avLst/>
          </a:prstGeom>
        </p:spPr>
        <p:txBody>
          <a:bodyPr vert="horz" lIns="216841" tIns="108420" rIns="216841" bIns="108420" rtlCol="0" anchor="ctr"/>
          <a:lstStyle>
            <a:lvl1pPr algn="r">
              <a:defRPr sz="2800">
                <a:solidFill>
                  <a:schemeClr val="tx1">
                    <a:tint val="75000"/>
                  </a:schemeClr>
                </a:solidFill>
              </a:defRPr>
            </a:lvl1pPr>
          </a:lstStyle>
          <a:p>
            <a:fld id="{6702967D-D684-4BC8-8F65-CFF2D88CF4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68408" rtl="0" eaLnBrk="1" latinLnBrk="0" hangingPunct="1">
        <a:spcBef>
          <a:spcPct val="0"/>
        </a:spcBef>
        <a:buNone/>
        <a:defRPr sz="10400" kern="1200">
          <a:solidFill>
            <a:schemeClr val="tx1"/>
          </a:solidFill>
          <a:latin typeface="+mj-lt"/>
          <a:ea typeface="+mj-ea"/>
          <a:cs typeface="+mj-cs"/>
        </a:defRPr>
      </a:lvl1pPr>
    </p:titleStyle>
    <p:bodyStyle>
      <a:lvl1pPr marL="813153" indent="-813153" algn="l" defTabSz="216840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1832" indent="-677628" algn="l" defTabSz="2168408" rtl="0" eaLnBrk="1" latinLnBrk="0" hangingPunct="1">
        <a:spcBef>
          <a:spcPct val="20000"/>
        </a:spcBef>
        <a:buFont typeface="Arial" pitchFamily="34" charset="0"/>
        <a:buChar char="–"/>
        <a:defRPr sz="6600" kern="1200">
          <a:solidFill>
            <a:schemeClr val="tx1"/>
          </a:solidFill>
          <a:latin typeface="+mn-lt"/>
          <a:ea typeface="+mn-ea"/>
          <a:cs typeface="+mn-cs"/>
        </a:defRPr>
      </a:lvl2pPr>
      <a:lvl3pPr marL="2710510" indent="-542102" algn="l" defTabSz="216840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794714"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4pPr>
      <a:lvl5pPr marL="4878918"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5pPr>
      <a:lvl6pPr marL="5963122"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7047327"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131531"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215735"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68408" rtl="0" eaLnBrk="1" latinLnBrk="0" hangingPunct="1">
        <a:defRPr sz="4300" kern="1200">
          <a:solidFill>
            <a:schemeClr val="tx1"/>
          </a:solidFill>
          <a:latin typeface="+mn-lt"/>
          <a:ea typeface="+mn-ea"/>
          <a:cs typeface="+mn-cs"/>
        </a:defRPr>
      </a:lvl1pPr>
      <a:lvl2pPr marL="1084204" algn="l" defTabSz="2168408" rtl="0" eaLnBrk="1" latinLnBrk="0" hangingPunct="1">
        <a:defRPr sz="4300" kern="1200">
          <a:solidFill>
            <a:schemeClr val="tx1"/>
          </a:solidFill>
          <a:latin typeface="+mn-lt"/>
          <a:ea typeface="+mn-ea"/>
          <a:cs typeface="+mn-cs"/>
        </a:defRPr>
      </a:lvl2pPr>
      <a:lvl3pPr marL="2168408" algn="l" defTabSz="2168408" rtl="0" eaLnBrk="1" latinLnBrk="0" hangingPunct="1">
        <a:defRPr sz="4300" kern="1200">
          <a:solidFill>
            <a:schemeClr val="tx1"/>
          </a:solidFill>
          <a:latin typeface="+mn-lt"/>
          <a:ea typeface="+mn-ea"/>
          <a:cs typeface="+mn-cs"/>
        </a:defRPr>
      </a:lvl3pPr>
      <a:lvl4pPr marL="3252612" algn="l" defTabSz="2168408" rtl="0" eaLnBrk="1" latinLnBrk="0" hangingPunct="1">
        <a:defRPr sz="4300" kern="1200">
          <a:solidFill>
            <a:schemeClr val="tx1"/>
          </a:solidFill>
          <a:latin typeface="+mn-lt"/>
          <a:ea typeface="+mn-ea"/>
          <a:cs typeface="+mn-cs"/>
        </a:defRPr>
      </a:lvl4pPr>
      <a:lvl5pPr marL="4336816" algn="l" defTabSz="2168408" rtl="0" eaLnBrk="1" latinLnBrk="0" hangingPunct="1">
        <a:defRPr sz="4300" kern="1200">
          <a:solidFill>
            <a:schemeClr val="tx1"/>
          </a:solidFill>
          <a:latin typeface="+mn-lt"/>
          <a:ea typeface="+mn-ea"/>
          <a:cs typeface="+mn-cs"/>
        </a:defRPr>
      </a:lvl5pPr>
      <a:lvl6pPr marL="5421020" algn="l" defTabSz="2168408" rtl="0" eaLnBrk="1" latinLnBrk="0" hangingPunct="1">
        <a:defRPr sz="4300" kern="1200">
          <a:solidFill>
            <a:schemeClr val="tx1"/>
          </a:solidFill>
          <a:latin typeface="+mn-lt"/>
          <a:ea typeface="+mn-ea"/>
          <a:cs typeface="+mn-cs"/>
        </a:defRPr>
      </a:lvl6pPr>
      <a:lvl7pPr marL="6505224" algn="l" defTabSz="2168408" rtl="0" eaLnBrk="1" latinLnBrk="0" hangingPunct="1">
        <a:defRPr sz="4300" kern="1200">
          <a:solidFill>
            <a:schemeClr val="tx1"/>
          </a:solidFill>
          <a:latin typeface="+mn-lt"/>
          <a:ea typeface="+mn-ea"/>
          <a:cs typeface="+mn-cs"/>
        </a:defRPr>
      </a:lvl7pPr>
      <a:lvl8pPr marL="7589429" algn="l" defTabSz="2168408" rtl="0" eaLnBrk="1" latinLnBrk="0" hangingPunct="1">
        <a:defRPr sz="4300" kern="1200">
          <a:solidFill>
            <a:schemeClr val="tx1"/>
          </a:solidFill>
          <a:latin typeface="+mn-lt"/>
          <a:ea typeface="+mn-ea"/>
          <a:cs typeface="+mn-cs"/>
        </a:defRPr>
      </a:lvl8pPr>
      <a:lvl9pPr marL="8673633" algn="l" defTabSz="216840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tiff"/><Relationship Id="rId3" Type="http://schemas.openxmlformats.org/officeDocument/2006/relationships/image" Target="../media/image3.tiff"/><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oleObject" Target="../embeddings/oleObject2.bin"/><Relationship Id="rId5" Type="http://schemas.openxmlformats.org/officeDocument/2006/relationships/image" Target="../media/image5.jpeg"/><Relationship Id="rId15" Type="http://schemas.openxmlformats.org/officeDocument/2006/relationships/image" Target="../media/image13.png"/><Relationship Id="rId10"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9.tiff"/><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0"/>
            <a:ext cx="19431000" cy="2095499"/>
          </a:xfrm>
        </p:spPr>
        <p:txBody>
          <a:bodyPr>
            <a:normAutofit fontScale="90000"/>
          </a:bodyPr>
          <a:lstStyle/>
          <a:p>
            <a:r>
              <a:rPr lang="en-US" sz="4000" dirty="0" smtClean="0"/>
              <a:t>Remote Sensing for Agricultural Greenhouse Gas Flux Models: Advanced Multispectral Sensor Requirements</a:t>
            </a:r>
            <a:r>
              <a:rPr lang="en-US" sz="5400" dirty="0" smtClean="0"/>
              <a:t/>
            </a:r>
            <a:br>
              <a:rPr lang="en-US" sz="5400" dirty="0" smtClean="0"/>
            </a:br>
            <a:r>
              <a:rPr lang="en-US" sz="2400" dirty="0" smtClean="0"/>
              <a:t>Guy Serbin</a:t>
            </a:r>
            <a:r>
              <a:rPr lang="en-US" sz="2400" baseline="30000" dirty="0" smtClean="0"/>
              <a:t>1</a:t>
            </a:r>
            <a:r>
              <a:rPr lang="en-US" sz="2400" dirty="0" smtClean="0"/>
              <a:t>, E. Raymond Hunt Jr.</a:t>
            </a:r>
            <a:r>
              <a:rPr lang="en-US" sz="2400" baseline="30000" dirty="0" smtClean="0"/>
              <a:t>2</a:t>
            </a:r>
            <a:r>
              <a:rPr lang="en-US" sz="2400" dirty="0" smtClean="0"/>
              <a:t>, Craig S.T. Daughtry</a:t>
            </a:r>
            <a:r>
              <a:rPr lang="en-US" sz="2400" baseline="30000" dirty="0" smtClean="0"/>
              <a:t>2</a:t>
            </a:r>
            <a:r>
              <a:rPr lang="en-US" sz="2400" dirty="0" smtClean="0"/>
              <a:t>, Martha C. Anderson</a:t>
            </a:r>
            <a:r>
              <a:rPr lang="en-US" sz="2400" baseline="30000" dirty="0" smtClean="0"/>
              <a:t>2</a:t>
            </a:r>
            <a:r>
              <a:rPr lang="en-US" sz="2400" dirty="0" smtClean="0"/>
              <a:t>, and  David J. Brown</a:t>
            </a:r>
            <a:r>
              <a:rPr lang="en-US" sz="2400" baseline="30000" dirty="0" smtClean="0"/>
              <a:t/>
            </a:r>
            <a:br>
              <a:rPr lang="en-US" sz="2400" baseline="30000" dirty="0" smtClean="0"/>
            </a:br>
            <a:r>
              <a:rPr lang="en-US" sz="2000" dirty="0" smtClean="0"/>
              <a:t> </a:t>
            </a:r>
            <a:r>
              <a:rPr lang="en-US" sz="2000" baseline="30000" dirty="0" smtClean="0"/>
              <a:t>1</a:t>
            </a:r>
            <a:r>
              <a:rPr lang="en-US" sz="2000" dirty="0" smtClean="0"/>
              <a:t> </a:t>
            </a:r>
            <a:r>
              <a:rPr lang="en-US" sz="2000" dirty="0" err="1" smtClean="0"/>
              <a:t>InuTeq</a:t>
            </a:r>
            <a:r>
              <a:rPr lang="en-US" sz="2000" dirty="0" smtClean="0"/>
              <a:t>, LLC, Washington, DC (Email: guy.serbin@gmail.com); </a:t>
            </a:r>
            <a:r>
              <a:rPr lang="en-US" sz="2000" baseline="30000" dirty="0" smtClean="0"/>
              <a:t>2</a:t>
            </a:r>
            <a:r>
              <a:rPr lang="en-US" sz="2000" dirty="0" smtClean="0"/>
              <a:t> USDA/ARS Hydrology and Remote Sensing Lab, Beltsville, MD; </a:t>
            </a:r>
            <a:r>
              <a:rPr lang="en-US" sz="2000" baseline="30000" dirty="0" smtClean="0"/>
              <a:t>3</a:t>
            </a:r>
            <a:r>
              <a:rPr lang="en-US" sz="2000" dirty="0" smtClean="0"/>
              <a:t> Dept. of Crop and Soil Sciences, Washington State University, Pullman, WA</a:t>
            </a:r>
            <a:endParaRPr lang="en-US" sz="2000" dirty="0"/>
          </a:p>
        </p:txBody>
      </p:sp>
      <p:cxnSp>
        <p:nvCxnSpPr>
          <p:cNvPr id="5" name="Straight Connector 4"/>
          <p:cNvCxnSpPr/>
          <p:nvPr/>
        </p:nvCxnSpPr>
        <p:spPr>
          <a:xfrm>
            <a:off x="0" y="2095500"/>
            <a:ext cx="21717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 name="Picture 3" descr="AgSat bands.TIF"/>
          <p:cNvPicPr>
            <a:picLocks noChangeAspect="1"/>
          </p:cNvPicPr>
          <p:nvPr/>
        </p:nvPicPr>
        <p:blipFill>
          <a:blip r:embed="rId3" cstate="print"/>
          <a:stretch>
            <a:fillRect/>
          </a:stretch>
        </p:blipFill>
        <p:spPr>
          <a:xfrm>
            <a:off x="15697200" y="2400300"/>
            <a:ext cx="5423916" cy="5486400"/>
          </a:xfrm>
          <a:prstGeom prst="rect">
            <a:avLst/>
          </a:prstGeom>
        </p:spPr>
      </p:pic>
      <p:graphicFrame>
        <p:nvGraphicFramePr>
          <p:cNvPr id="7" name="Table 6"/>
          <p:cNvGraphicFramePr>
            <a:graphicFrameLocks noGrp="1"/>
          </p:cNvGraphicFramePr>
          <p:nvPr/>
        </p:nvGraphicFramePr>
        <p:xfrm>
          <a:off x="15544800" y="7962900"/>
          <a:ext cx="5943598" cy="3314700"/>
        </p:xfrm>
        <a:graphic>
          <a:graphicData uri="http://schemas.openxmlformats.org/drawingml/2006/table">
            <a:tbl>
              <a:tblPr/>
              <a:tblGrid>
                <a:gridCol w="469230"/>
                <a:gridCol w="1251284"/>
                <a:gridCol w="625642"/>
                <a:gridCol w="1564105"/>
                <a:gridCol w="754739"/>
                <a:gridCol w="1278598"/>
              </a:tblGrid>
              <a:tr h="342900">
                <a:tc>
                  <a:txBody>
                    <a:bodyPr/>
                    <a:lstStyle/>
                    <a:p>
                      <a:pPr algn="ctr" rtl="0" fontAlgn="ctr"/>
                      <a:r>
                        <a:rPr lang="en-US" sz="1000" b="0" i="0" u="none" strike="noStrike" dirty="0">
                          <a:solidFill>
                            <a:srgbClr val="000000"/>
                          </a:solidFill>
                          <a:latin typeface="Times New Roman"/>
                        </a:rPr>
                        <a:t>Band number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Band center and bandpass (nm)</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Region</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Times New Roman"/>
                        </a:rPr>
                        <a:t>Parameter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latin typeface="Times New Roman"/>
                        </a:rPr>
                        <a:t>Indices</a:t>
                      </a:r>
                      <a:endParaRPr lang="en-US" sz="1000" b="0" i="0" u="none" strike="noStrike" dirty="0">
                        <a:solidFill>
                          <a:srgbClr val="000000"/>
                        </a:solidFill>
                        <a:latin typeface="Times New Roman"/>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Heritage</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0025">
                <a:tc>
                  <a:txBody>
                    <a:bodyPr/>
                    <a:lstStyle/>
                    <a:p>
                      <a:pPr algn="ctr" rtl="0" fontAlgn="ctr"/>
                      <a:r>
                        <a:rPr lang="en-US" sz="1000" b="0" i="0" u="none" strike="noStrike">
                          <a:solidFill>
                            <a:srgbClr val="000000"/>
                          </a:solidFill>
                          <a:latin typeface="Times New Roman"/>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latin typeface="Times New Roman"/>
                        </a:rPr>
                        <a:t>443 (433–453)</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latin typeface="Times New Roman"/>
                        </a:rPr>
                        <a:t>Blue</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dirty="0">
                          <a:solidFill>
                            <a:srgbClr val="000000"/>
                          </a:solidFill>
                          <a:latin typeface="Times New Roman"/>
                        </a:rPr>
                        <a:t>Coastal/Aerosols</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fontAlgn="ctr"/>
                      <a:endParaRPr lang="en-US" sz="1000" b="0" i="0" u="none" strike="noStrike" dirty="0">
                        <a:solidFill>
                          <a:srgbClr val="000000"/>
                        </a:solidFill>
                        <a:latin typeface="Times New Roman"/>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latin typeface="Times New Roman"/>
                        </a:rPr>
                        <a:t>LDCM</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r>
              <a:tr h="190500">
                <a:tc>
                  <a:txBody>
                    <a:bodyPr/>
                    <a:lstStyle/>
                    <a:p>
                      <a:pPr algn="ctr" rtl="0" fontAlgn="ctr"/>
                      <a:r>
                        <a:rPr lang="en-US" sz="1000" b="0" i="0" u="none" strike="noStrike">
                          <a:solidFill>
                            <a:srgbClr val="000000"/>
                          </a:solidFill>
                          <a:latin typeface="Times New Roman"/>
                        </a:rPr>
                        <a:t>2</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480 (470–490)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Blue</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Aerosols </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EVI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Landsat TM</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3</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531 (526–536) </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Green</a:t>
                      </a:r>
                    </a:p>
                  </a:txBody>
                  <a:tcPr marL="9525" marR="9525" marT="9525" marB="0" anchor="ctr">
                    <a:lnL>
                      <a:noFill/>
                    </a:lnL>
                    <a:lnR>
                      <a:noFill/>
                    </a:lnR>
                    <a:lnT>
                      <a:noFill/>
                    </a:lnT>
                    <a:lnB>
                      <a:noFill/>
                    </a:lnB>
                  </a:tcPr>
                </a:tc>
                <a:tc>
                  <a:txBody>
                    <a:bodyPr/>
                    <a:lstStyle/>
                    <a:p>
                      <a:pPr algn="ctr" rtl="0" fontAlgn="ctr"/>
                      <a:r>
                        <a:rPr lang="en-US" sz="1000" b="0" i="0" u="none" strike="noStrike" dirty="0" err="1">
                          <a:solidFill>
                            <a:srgbClr val="000000"/>
                          </a:solidFill>
                          <a:latin typeface="Times New Roman"/>
                        </a:rPr>
                        <a:t>Xanthophyll</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PRI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MODIS</a:t>
                      </a:r>
                    </a:p>
                  </a:txBody>
                  <a:tcPr marL="9525" marR="9525" marT="9525" marB="0" anchor="ctr">
                    <a:lnL>
                      <a:noFill/>
                    </a:lnL>
                    <a:lnR>
                      <a:noFill/>
                    </a:lnR>
                    <a:lnT>
                      <a:noFill/>
                    </a:lnT>
                    <a:lnB>
                      <a:noFill/>
                    </a:lnB>
                  </a:tcPr>
                </a:tc>
              </a:tr>
              <a:tr h="66675">
                <a:tc>
                  <a:txBody>
                    <a:bodyPr/>
                    <a:lstStyle/>
                    <a:p>
                      <a:pPr algn="ctr" rtl="0" fontAlgn="ctr"/>
                      <a:r>
                        <a:rPr lang="en-US" sz="1000" b="0" i="0" u="none" strike="noStrike">
                          <a:solidFill>
                            <a:srgbClr val="000000"/>
                          </a:solidFill>
                          <a:latin typeface="Times New Roman"/>
                        </a:rPr>
                        <a:t>4</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570 (565–575)</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Green</a:t>
                      </a:r>
                    </a:p>
                  </a:txBody>
                  <a:tcPr marL="9525" marR="9525" marT="9525" marB="0" anchor="ctr">
                    <a:lnL>
                      <a:noFill/>
                    </a:lnL>
                    <a:lnR>
                      <a:noFill/>
                    </a:lnR>
                    <a:lnT>
                      <a:noFill/>
                    </a:lnT>
                    <a:lnB>
                      <a:noFill/>
                    </a:lnB>
                  </a:tcPr>
                </a:tc>
                <a:tc>
                  <a:txBody>
                    <a:bodyPr/>
                    <a:lstStyle/>
                    <a:p>
                      <a:pPr algn="ctr" rtl="0" fontAlgn="ctr"/>
                      <a:r>
                        <a:rPr lang="en-US" sz="1000" b="0" i="0" u="none" strike="noStrike" dirty="0" err="1">
                          <a:solidFill>
                            <a:srgbClr val="000000"/>
                          </a:solidFill>
                          <a:latin typeface="Times New Roman"/>
                        </a:rPr>
                        <a:t>Xanthophyll</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PRI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MODIS</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5</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670 (660–680)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Red</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Vegetation cover</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EVI, NDVI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Landsat TM</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6</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720 (710–730)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Red edge</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Chlorophyll</a:t>
                      </a:r>
                    </a:p>
                  </a:txBody>
                  <a:tcPr marL="9525" marR="9525" marT="9525" marB="0" anchor="ctr">
                    <a:lnL>
                      <a:noFill/>
                    </a:lnL>
                    <a:lnR>
                      <a:noFill/>
                    </a:lnR>
                    <a:lnT>
                      <a:noFill/>
                    </a:lnT>
                    <a:lnB>
                      <a:noFill/>
                    </a:lnB>
                  </a:tcPr>
                </a:tc>
                <a:tc>
                  <a:txBody>
                    <a:bodyPr/>
                    <a:lstStyle/>
                    <a:p>
                      <a:pPr algn="ctr" rtl="0" fontAlgn="ct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RapidEye, Worldview-2</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7</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850 (840–860)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NIR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Vegetation cover</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EVI, NDVI, NDWI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Landsat TM</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8</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940 (950–960) </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NIR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Water vapor</a:t>
                      </a:r>
                    </a:p>
                  </a:txBody>
                  <a:tcPr marL="9525" marR="9525" marT="9525" marB="0" anchor="ctr">
                    <a:lnL>
                      <a:noFill/>
                    </a:lnL>
                    <a:lnR>
                      <a:noFill/>
                    </a:lnR>
                    <a:lnT>
                      <a:noFill/>
                    </a:lnT>
                    <a:lnB>
                      <a:noFill/>
                    </a:lnB>
                  </a:tcPr>
                </a:tc>
                <a:tc>
                  <a:txBody>
                    <a:bodyPr/>
                    <a:lstStyle/>
                    <a:p>
                      <a:pPr algn="ctr" rtl="0" fontAlgn="ct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Sentinel-2</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9</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1375 (1360–1390)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SWIR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Cirrus clouds</a:t>
                      </a:r>
                    </a:p>
                  </a:txBody>
                  <a:tcPr marL="9525" marR="9525" marT="9525" marB="0" anchor="ctr">
                    <a:lnL>
                      <a:noFill/>
                    </a:lnL>
                    <a:lnR>
                      <a:noFill/>
                    </a:lnR>
                    <a:lnT>
                      <a:noFill/>
                    </a:lnT>
                    <a:lnB>
                      <a:noFill/>
                    </a:lnB>
                  </a:tcPr>
                </a:tc>
                <a:tc>
                  <a:txBody>
                    <a:bodyPr/>
                    <a:lstStyle/>
                    <a:p>
                      <a:pPr algn="ctr" rtl="0" fontAlgn="ct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LDCM</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10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1650 (1625–1675)</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SWIR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Vegetation water content</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NDWI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Landsat TM</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11</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2040 (2025–2055)</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SWIR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Cellulose</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CAI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New band</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12</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2100 (2080–2120)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SWIR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Cellulose</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CAI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New band</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13</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2210 (2190–2230)</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SWIR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Cellulose</a:t>
                      </a:r>
                    </a:p>
                  </a:txBody>
                  <a:tcPr marL="9525" marR="9525" marT="9525" marB="0" anchor="ctr">
                    <a:lnL>
                      <a:noFill/>
                    </a:lnL>
                    <a:lnR>
                      <a:noFill/>
                    </a:lnR>
                    <a:lnT>
                      <a:noFill/>
                    </a:lnT>
                    <a:lnB>
                      <a:noFill/>
                    </a:lnB>
                  </a:tcPr>
                </a:tc>
                <a:tc>
                  <a:txBody>
                    <a:bodyPr/>
                    <a:lstStyle/>
                    <a:p>
                      <a:pPr algn="ctr" rtl="0" fontAlgn="ctr"/>
                      <a:r>
                        <a:rPr lang="en-US" sz="1000" b="0" i="0" u="none" strike="noStrike" dirty="0" smtClean="0">
                          <a:solidFill>
                            <a:srgbClr val="000000"/>
                          </a:solidFill>
                          <a:latin typeface="Times New Roman"/>
                        </a:rPr>
                        <a:t>CAI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New band</a:t>
                      </a:r>
                    </a:p>
                  </a:txBody>
                  <a:tcPr marL="9525" marR="9525" marT="9525" marB="0" anchor="ctr">
                    <a:lnL>
                      <a:noFill/>
                    </a:lnL>
                    <a:lnR>
                      <a:noFill/>
                    </a:lnR>
                    <a:lnT>
                      <a:noFill/>
                    </a:lnT>
                    <a:lnB>
                      <a:noFill/>
                    </a:lnB>
                  </a:tcPr>
                </a:tc>
              </a:tr>
              <a:tr h="190500">
                <a:tc>
                  <a:txBody>
                    <a:bodyPr/>
                    <a:lstStyle/>
                    <a:p>
                      <a:pPr algn="ctr" rtl="0" fontAlgn="ctr"/>
                      <a:r>
                        <a:rPr lang="en-US" sz="1000" b="0" i="0" u="none" strike="noStrike">
                          <a:solidFill>
                            <a:srgbClr val="000000"/>
                          </a:solidFill>
                          <a:latin typeface="Times New Roman"/>
                        </a:rPr>
                        <a:t>14</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10.8 (10.3–11.3) </a:t>
                      </a:r>
                      <a:r>
                        <a:rPr lang="en-US" sz="1000" b="0" i="0" u="none" strike="noStrike">
                          <a:solidFill>
                            <a:srgbClr val="000000"/>
                          </a:solidFill>
                          <a:latin typeface="Symbol"/>
                        </a:rPr>
                        <a:t>m</a:t>
                      </a:r>
                      <a:r>
                        <a:rPr lang="en-US" sz="1000" b="0" i="0" u="none" strike="noStrike">
                          <a:solidFill>
                            <a:srgbClr val="000000"/>
                          </a:solidFill>
                          <a:latin typeface="Times New Roman"/>
                        </a:rPr>
                        <a:t>m</a:t>
                      </a: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TIR</a:t>
                      </a:r>
                    </a:p>
                  </a:txBody>
                  <a:tcPr marL="9525" marR="9525" marT="9525" marB="0" anchor="ctr">
                    <a:lnL>
                      <a:noFill/>
                    </a:lnL>
                    <a:lnR>
                      <a:noFill/>
                    </a:lnR>
                    <a:lnT>
                      <a:noFill/>
                    </a:lnT>
                    <a:lnB>
                      <a:noFill/>
                    </a:lnB>
                  </a:tcPr>
                </a:tc>
                <a:tc>
                  <a:txBody>
                    <a:bodyPr/>
                    <a:lstStyle/>
                    <a:p>
                      <a:pPr algn="ctr" rtl="0" fontAlgn="ctr"/>
                      <a:r>
                        <a:rPr lang="en-US" sz="1000" b="0" i="0" u="none" strike="noStrike" dirty="0">
                          <a:solidFill>
                            <a:srgbClr val="000000"/>
                          </a:solidFill>
                          <a:latin typeface="Times New Roman"/>
                        </a:rPr>
                        <a:t>ET, Vegetation stress</a:t>
                      </a:r>
                    </a:p>
                  </a:txBody>
                  <a:tcPr marL="9525" marR="9525" marT="9525" marB="0" anchor="ctr">
                    <a:lnL>
                      <a:noFill/>
                    </a:lnL>
                    <a:lnR>
                      <a:noFill/>
                    </a:lnR>
                    <a:lnT>
                      <a:noFill/>
                    </a:lnT>
                    <a:lnB>
                      <a:noFill/>
                    </a:lnB>
                  </a:tcPr>
                </a:tc>
                <a:tc>
                  <a:txBody>
                    <a:bodyPr/>
                    <a:lstStyle/>
                    <a:p>
                      <a:pPr algn="ctr" rtl="0" fontAlgn="ctr"/>
                      <a:r>
                        <a:rPr lang="en-US" sz="1000" b="0" i="0" u="none" strike="noStrike" dirty="0" err="1" smtClean="0">
                          <a:solidFill>
                            <a:srgbClr val="000000"/>
                          </a:solidFill>
                          <a:latin typeface="Times New Roman"/>
                        </a:rPr>
                        <a:t>DisALEXI</a:t>
                      </a:r>
                      <a:endParaRPr lang="en-US" sz="10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ctr" rtl="0" fontAlgn="ctr"/>
                      <a:r>
                        <a:rPr lang="en-US" sz="1000" b="0" i="0" u="none" strike="noStrike">
                          <a:solidFill>
                            <a:srgbClr val="000000"/>
                          </a:solidFill>
                          <a:latin typeface="Times New Roman"/>
                        </a:rPr>
                        <a:t>LDCM</a:t>
                      </a:r>
                    </a:p>
                  </a:txBody>
                  <a:tcPr marL="9525" marR="9525" marT="9525" marB="0" anchor="ctr">
                    <a:lnL>
                      <a:noFill/>
                    </a:lnL>
                    <a:lnR>
                      <a:noFill/>
                    </a:lnR>
                    <a:lnT>
                      <a:noFill/>
                    </a:lnT>
                    <a:lnB>
                      <a:noFill/>
                    </a:lnB>
                  </a:tcPr>
                </a:tc>
              </a:tr>
              <a:tr h="200025">
                <a:tc>
                  <a:txBody>
                    <a:bodyPr/>
                    <a:lstStyle/>
                    <a:p>
                      <a:pPr algn="ctr" rtl="0" fontAlgn="ctr"/>
                      <a:r>
                        <a:rPr lang="en-US" sz="1000" b="0" i="0" u="none" strike="noStrike">
                          <a:solidFill>
                            <a:srgbClr val="000000"/>
                          </a:solidFill>
                          <a:latin typeface="Times New Roman"/>
                        </a:rPr>
                        <a:t>15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12.0 (11.5–12.5) </a:t>
                      </a:r>
                      <a:r>
                        <a:rPr lang="en-US" sz="1000" b="0" i="0" u="none" strike="noStrike">
                          <a:solidFill>
                            <a:srgbClr val="000000"/>
                          </a:solidFill>
                          <a:latin typeface="Symbol"/>
                        </a:rPr>
                        <a:t>m</a:t>
                      </a:r>
                      <a:r>
                        <a:rPr lang="en-US" sz="1000" b="0" i="0" u="none" strike="noStrike">
                          <a:solidFill>
                            <a:srgbClr val="000000"/>
                          </a:solidFill>
                          <a:latin typeface="Times New Roman"/>
                        </a:rPr>
                        <a:t>m</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TIR</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Times New Roman"/>
                        </a:rPr>
                        <a:t>ET, Vegetation stress</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err="1" smtClean="0">
                          <a:solidFill>
                            <a:srgbClr val="000000"/>
                          </a:solidFill>
                          <a:latin typeface="Times New Roman"/>
                        </a:rPr>
                        <a:t>DisALEXI</a:t>
                      </a:r>
                      <a:endParaRPr lang="en-US" sz="1000" b="0" i="0" u="none" strike="noStrike" dirty="0">
                        <a:solidFill>
                          <a:srgbClr val="000000"/>
                        </a:solidFill>
                        <a:latin typeface="Times New Roman"/>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Times New Roman"/>
                        </a:rPr>
                        <a:t>LDCM</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0" y="2095500"/>
            <a:ext cx="6629400" cy="6986528"/>
          </a:xfrm>
          <a:prstGeom prst="rect">
            <a:avLst/>
          </a:prstGeom>
          <a:noFill/>
        </p:spPr>
        <p:txBody>
          <a:bodyPr wrap="square" rtlCol="0">
            <a:spAutoFit/>
          </a:bodyPr>
          <a:lstStyle/>
          <a:p>
            <a:pPr algn="ctr"/>
            <a:r>
              <a:rPr lang="en-US" sz="1600" b="1" u="sng" dirty="0" smtClean="0"/>
              <a:t>Introduction</a:t>
            </a:r>
          </a:p>
          <a:p>
            <a:pPr marL="330200" indent="-277813">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Agricultural remote sensing provides valuable crop intelligence to government and agribusiness.</a:t>
            </a:r>
          </a:p>
          <a:p>
            <a:pPr marL="330200" indent="-277813">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Remote sensing data are used for:</a:t>
            </a:r>
          </a:p>
          <a:p>
            <a:pPr marL="742950" lvl="1" indent="-285750">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Global crop forecasting;</a:t>
            </a:r>
          </a:p>
          <a:p>
            <a:pPr marL="742950" lvl="1" indent="-285750">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In-field crop stress mapping/ precision farming;</a:t>
            </a:r>
          </a:p>
          <a:p>
            <a:pPr marL="742950" lvl="1" indent="-285750">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Verification of:</a:t>
            </a:r>
          </a:p>
          <a:p>
            <a:pPr marL="1133475" lvl="2" indent="-219075">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Crop insurance claims;</a:t>
            </a:r>
          </a:p>
          <a:p>
            <a:pPr marL="1133475" lvl="2" indent="-219075">
              <a:buClr>
                <a:srgbClr val="FF0000"/>
              </a:buClr>
              <a:buFont typeface="Arial" pitchFamily="34"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1600" dirty="0" smtClean="0">
                <a:solidFill>
                  <a:srgbClr val="000000"/>
                </a:solidFill>
                <a:ea typeface="Microsoft YaHei" charset="0"/>
                <a:cs typeface="Microsoft YaHei" charset="0"/>
              </a:rPr>
              <a:t>Conservation practices- cover crops/ tillage. </a:t>
            </a:r>
          </a:p>
          <a:p>
            <a:pPr algn="ctr"/>
            <a:r>
              <a:rPr lang="en-US" sz="1600" b="1" u="sng" dirty="0" smtClean="0"/>
              <a:t>Agriculture and greenhouse gases</a:t>
            </a:r>
          </a:p>
          <a:p>
            <a:pPr marL="115888" indent="-115888" defTabSz="2377440" fontAlgn="auto">
              <a:spcBef>
                <a:spcPts val="0"/>
              </a:spcBef>
              <a:spcAft>
                <a:spcPts val="0"/>
              </a:spcAft>
              <a:buClr>
                <a:srgbClr val="FF0000"/>
              </a:buClr>
              <a:buFont typeface="Arial" pitchFamily="34" charset="0"/>
              <a:buChar char="•"/>
              <a:defRPr/>
            </a:pPr>
            <a:r>
              <a:rPr lang="en-US" sz="1600" dirty="0" smtClean="0"/>
              <a:t>Increasing levels of atmospheric greenhouse gases (GHGs) and associated climate change are of serious global concern:</a:t>
            </a:r>
          </a:p>
          <a:p>
            <a:pPr marL="566738" lvl="2" indent="-104775" defTabSz="2377440" fontAlgn="auto">
              <a:spcBef>
                <a:spcPts val="0"/>
              </a:spcBef>
              <a:spcAft>
                <a:spcPts val="0"/>
              </a:spcAft>
              <a:buClr>
                <a:srgbClr val="FF0000"/>
              </a:buClr>
              <a:buFont typeface="Arial" pitchFamily="34" charset="0"/>
              <a:buChar char="•"/>
              <a:defRPr/>
            </a:pPr>
            <a:r>
              <a:rPr lang="en-US" sz="1600" dirty="0" smtClean="0"/>
              <a:t>For every degree in global temperature increase, grain production yields are expected to decrease 10%;</a:t>
            </a:r>
          </a:p>
          <a:p>
            <a:pPr marL="566738" lvl="2" indent="-104775" defTabSz="2377440" fontAlgn="auto">
              <a:spcBef>
                <a:spcPts val="0"/>
              </a:spcBef>
              <a:spcAft>
                <a:spcPts val="0"/>
              </a:spcAft>
              <a:buClr>
                <a:srgbClr val="FF0000"/>
              </a:buClr>
              <a:buFont typeface="Arial" pitchFamily="34" charset="0"/>
              <a:buChar char="•"/>
              <a:defRPr/>
            </a:pPr>
            <a:r>
              <a:rPr lang="en-US" sz="1600" dirty="0" smtClean="0"/>
              <a:t>Global human population continues to increase by roughly 80 million per year.</a:t>
            </a:r>
          </a:p>
          <a:p>
            <a:pPr marL="104775" lvl="2" indent="-104775" defTabSz="2377440" fontAlgn="auto">
              <a:spcBef>
                <a:spcPts val="0"/>
              </a:spcBef>
              <a:spcAft>
                <a:spcPts val="0"/>
              </a:spcAft>
              <a:buClr>
                <a:srgbClr val="FF0000"/>
              </a:buClr>
              <a:buFont typeface="Arial" pitchFamily="34" charset="0"/>
              <a:buChar char="•"/>
              <a:defRPr/>
            </a:pPr>
            <a:r>
              <a:rPr lang="en-US" sz="1600" dirty="0" smtClean="0"/>
              <a:t>These increasing temperatures and GHGs, coupled with increasing food demand, present significant environmental, economic, and political challenges in the years to come.</a:t>
            </a:r>
          </a:p>
          <a:p>
            <a:pPr marL="104775" lvl="2" indent="-104775" defTabSz="2377440" fontAlgn="auto">
              <a:spcBef>
                <a:spcPts val="0"/>
              </a:spcBef>
              <a:spcAft>
                <a:spcPts val="0"/>
              </a:spcAft>
              <a:buClr>
                <a:srgbClr val="FF0000"/>
              </a:buClr>
              <a:buFont typeface="Arial" pitchFamily="34" charset="0"/>
              <a:buChar char="•"/>
              <a:defRPr/>
            </a:pPr>
            <a:r>
              <a:rPr lang="en-US" sz="1600" dirty="0" smtClean="0"/>
              <a:t>Of these GHGs, carbon (C) is of the most concern as it is released:</a:t>
            </a:r>
          </a:p>
          <a:p>
            <a:pPr marL="563563" lvl="3" indent="-104775" defTabSz="2377440" fontAlgn="auto">
              <a:spcBef>
                <a:spcPts val="0"/>
              </a:spcBef>
              <a:spcAft>
                <a:spcPts val="0"/>
              </a:spcAft>
              <a:buClr>
                <a:srgbClr val="FF0000"/>
              </a:buClr>
              <a:buFont typeface="Arial" pitchFamily="34" charset="0"/>
              <a:buChar char="•"/>
              <a:defRPr/>
            </a:pPr>
            <a:r>
              <a:rPr lang="en-US" sz="1600" dirty="0" smtClean="0"/>
              <a:t>Through the combustion of fossil fuels;</a:t>
            </a:r>
          </a:p>
          <a:p>
            <a:pPr marL="563563" lvl="3" indent="-104775" defTabSz="2377440" fontAlgn="auto">
              <a:spcBef>
                <a:spcPts val="0"/>
              </a:spcBef>
              <a:spcAft>
                <a:spcPts val="0"/>
              </a:spcAft>
              <a:buClr>
                <a:srgbClr val="FF0000"/>
              </a:buClr>
              <a:buFont typeface="Arial" pitchFamily="34" charset="0"/>
              <a:buChar char="•"/>
              <a:defRPr/>
            </a:pPr>
            <a:r>
              <a:rPr lang="en-US" sz="1600" dirty="0" smtClean="0"/>
              <a:t>From agricultural soils by conventional agricultural management practices.</a:t>
            </a:r>
          </a:p>
          <a:p>
            <a:pPr marL="104775" lvl="3" indent="-104775" defTabSz="2377440" fontAlgn="auto">
              <a:spcBef>
                <a:spcPts val="0"/>
              </a:spcBef>
              <a:spcAft>
                <a:spcPts val="0"/>
              </a:spcAft>
              <a:buClr>
                <a:srgbClr val="FF0000"/>
              </a:buClr>
              <a:buFont typeface="Arial" pitchFamily="34" charset="0"/>
              <a:buChar char="•"/>
              <a:defRPr/>
            </a:pPr>
            <a:r>
              <a:rPr lang="en-US" sz="1600" dirty="0" smtClean="0"/>
              <a:t>Soils represent largest global C stock.</a:t>
            </a:r>
          </a:p>
          <a:p>
            <a:pPr marL="566738" lvl="4" indent="-104775" defTabSz="2377440" fontAlgn="auto">
              <a:spcBef>
                <a:spcPts val="0"/>
              </a:spcBef>
              <a:spcAft>
                <a:spcPts val="0"/>
              </a:spcAft>
              <a:buClr>
                <a:srgbClr val="FF0000"/>
              </a:buClr>
              <a:buFont typeface="Arial" pitchFamily="34" charset="0"/>
              <a:buChar char="•"/>
              <a:defRPr/>
            </a:pPr>
            <a:r>
              <a:rPr lang="en-US" sz="1600" dirty="0" smtClean="0"/>
              <a:t>Hold the greatest potential to sequester atmospheric C.</a:t>
            </a:r>
          </a:p>
          <a:p>
            <a:pPr marL="104775" lvl="4" indent="-104775" defTabSz="2377440" fontAlgn="auto">
              <a:spcBef>
                <a:spcPts val="0"/>
              </a:spcBef>
              <a:spcAft>
                <a:spcPts val="0"/>
              </a:spcAft>
              <a:buClr>
                <a:srgbClr val="FF0000"/>
              </a:buClr>
              <a:buFont typeface="Arial" pitchFamily="34" charset="0"/>
              <a:buChar char="•"/>
              <a:defRPr/>
            </a:pPr>
            <a:r>
              <a:rPr lang="en-US" sz="1600" dirty="0" smtClean="0"/>
              <a:t>In North America, 30 – 50% of soil organic carbon (SOC) was lost in prairie soils since conversion to agriculture 150 years ago.</a:t>
            </a:r>
          </a:p>
          <a:p>
            <a:pPr>
              <a:spcAft>
                <a:spcPts val="1200"/>
              </a:spcAft>
            </a:pPr>
            <a:endParaRPr lang="en-US" sz="1600" dirty="0"/>
          </a:p>
        </p:txBody>
      </p:sp>
      <p:grpSp>
        <p:nvGrpSpPr>
          <p:cNvPr id="9" name="Group 2"/>
          <p:cNvGrpSpPr>
            <a:grpSpLocks noChangeAspect="1"/>
          </p:cNvGrpSpPr>
          <p:nvPr/>
        </p:nvGrpSpPr>
        <p:grpSpPr bwMode="auto">
          <a:xfrm>
            <a:off x="342900" y="9029700"/>
            <a:ext cx="5715000" cy="2361966"/>
            <a:chOff x="2528" y="4922"/>
            <a:chExt cx="6923" cy="2880"/>
          </a:xfrm>
        </p:grpSpPr>
        <p:pic>
          <p:nvPicPr>
            <p:cNvPr id="10" name="Picture 4"/>
            <p:cNvPicPr>
              <a:picLocks noChangeAspect="1" noChangeArrowheads="1"/>
            </p:cNvPicPr>
            <p:nvPr/>
          </p:nvPicPr>
          <p:blipFill>
            <a:blip r:embed="rId4" cstate="print"/>
            <a:srcRect/>
            <a:stretch>
              <a:fillRect/>
            </a:stretch>
          </p:blipFill>
          <p:spPr bwMode="auto">
            <a:xfrm>
              <a:off x="2528" y="4922"/>
              <a:ext cx="3323" cy="2229"/>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5990" y="4922"/>
              <a:ext cx="3323" cy="2072"/>
            </a:xfrm>
            <a:prstGeom prst="rect">
              <a:avLst/>
            </a:prstGeom>
            <a:noFill/>
            <a:ln w="9525">
              <a:noFill/>
              <a:miter lim="800000"/>
              <a:headEnd/>
              <a:tailEnd/>
            </a:ln>
          </p:spPr>
        </p:pic>
        <p:sp>
          <p:nvSpPr>
            <p:cNvPr id="12" name="Text Box 6"/>
            <p:cNvSpPr txBox="1">
              <a:spLocks noChangeArrowheads="1"/>
            </p:cNvSpPr>
            <p:nvPr/>
          </p:nvSpPr>
          <p:spPr bwMode="auto">
            <a:xfrm>
              <a:off x="2528" y="7152"/>
              <a:ext cx="6923" cy="650"/>
            </a:xfrm>
            <a:prstGeom prst="rect">
              <a:avLst/>
            </a:prstGeom>
            <a:noFill/>
            <a:ln w="9525">
              <a:noFill/>
              <a:miter lim="800000"/>
              <a:headEnd/>
              <a:tailEnd/>
            </a:ln>
          </p:spPr>
          <p:txBody>
            <a:bodyPr/>
            <a:lstStyle/>
            <a:p>
              <a:pPr defTabSz="914400">
                <a:lnSpc>
                  <a:spcPct val="96000"/>
                </a:lnSpc>
                <a:spcBef>
                  <a:spcPts val="300"/>
                </a:spcBef>
                <a:spcAft>
                  <a:spcPts val="600"/>
                </a:spcAft>
              </a:pPr>
              <a:r>
                <a:rPr lang="en-US" sz="1000" b="1" dirty="0" smtClean="0">
                  <a:latin typeface="Calibri" pitchFamily="34" charset="0"/>
                </a:rPr>
                <a:t>Figure 1. </a:t>
              </a:r>
              <a:r>
                <a:rPr lang="en-US" sz="1000" dirty="0" smtClean="0">
                  <a:latin typeface="Calibri" pitchFamily="34" charset="0"/>
                </a:rPr>
                <a:t>Prairie </a:t>
              </a:r>
              <a:r>
                <a:rPr lang="en-US" sz="1000" dirty="0">
                  <a:latin typeface="Calibri" pitchFamily="34" charset="0"/>
                </a:rPr>
                <a:t>soils (USDA </a:t>
              </a:r>
              <a:r>
                <a:rPr lang="en-US" sz="1000" dirty="0" err="1">
                  <a:latin typeface="Calibri" pitchFamily="34" charset="0"/>
                </a:rPr>
                <a:t>Mollisol</a:t>
              </a:r>
              <a:r>
                <a:rPr lang="en-US" sz="1000" dirty="0">
                  <a:latin typeface="Calibri" pitchFamily="34" charset="0"/>
                </a:rPr>
                <a:t> Order) account for (a) 27% of the conterminous US land surface and (b) 31-39% of SOC stocks. The majority of US cropping acreage can be found on prairie soils, with these fertile soils hosting “bread baskets” in the central US, the South American Pampas, and the Russian steppe. </a:t>
              </a:r>
              <a:endParaRPr lang="en-US" sz="1800" dirty="0">
                <a:latin typeface="Calibri" pitchFamily="34" charset="0"/>
              </a:endParaRPr>
            </a:p>
          </p:txBody>
        </p:sp>
      </p:grpSp>
      <p:sp>
        <p:nvSpPr>
          <p:cNvPr id="90" name="TextBox 89"/>
          <p:cNvSpPr txBox="1"/>
          <p:nvPr/>
        </p:nvSpPr>
        <p:spPr>
          <a:xfrm>
            <a:off x="6591300" y="6743700"/>
            <a:ext cx="8610600" cy="2031325"/>
          </a:xfrm>
          <a:prstGeom prst="rect">
            <a:avLst/>
          </a:prstGeom>
          <a:noFill/>
        </p:spPr>
        <p:txBody>
          <a:bodyPr wrap="square">
            <a:spAutoFit/>
          </a:bodyPr>
          <a:lstStyle/>
          <a:p>
            <a:pPr marL="115888" lvl="4" indent="-115888" defTabSz="2377440" fontAlgn="auto">
              <a:spcBef>
                <a:spcPts val="0"/>
              </a:spcBef>
              <a:spcAft>
                <a:spcPts val="0"/>
              </a:spcAft>
              <a:buClr>
                <a:srgbClr val="FF0000"/>
              </a:buClr>
              <a:buFont typeface="Arial" pitchFamily="34" charset="0"/>
              <a:buChar char="•"/>
              <a:defRPr/>
            </a:pPr>
            <a:r>
              <a:rPr lang="en-US" sz="1400" dirty="0" smtClean="0"/>
              <a:t>Growing season  biophysical characteristics:</a:t>
            </a:r>
          </a:p>
          <a:p>
            <a:pPr marL="512763" lvl="5" indent="-115888" defTabSz="2377440">
              <a:buClr>
                <a:srgbClr val="FF0000"/>
              </a:buClr>
              <a:buFont typeface="Arial" pitchFamily="34" charset="0"/>
              <a:buChar char="•"/>
              <a:defRPr/>
            </a:pPr>
            <a:r>
              <a:rPr lang="en-US" sz="1400" dirty="0" smtClean="0"/>
              <a:t>Leaf Area Index (LAI)/ aboveground biomass: </a:t>
            </a:r>
          </a:p>
          <a:p>
            <a:pPr marL="966788" lvl="6" indent="-115888" defTabSz="2377440">
              <a:buClr>
                <a:srgbClr val="FF0000"/>
              </a:buClr>
              <a:buFont typeface="Arial" pitchFamily="34" charset="0"/>
              <a:buChar char="•"/>
              <a:defRPr/>
            </a:pPr>
            <a:r>
              <a:rPr lang="en-US" sz="1400" dirty="0" smtClean="0"/>
              <a:t>NDVI or EVI</a:t>
            </a:r>
          </a:p>
          <a:p>
            <a:pPr marL="512763" lvl="5" indent="-115888" defTabSz="2377440">
              <a:buClr>
                <a:srgbClr val="FF0000"/>
              </a:buClr>
              <a:buFont typeface="Arial" pitchFamily="34" charset="0"/>
              <a:buChar char="•"/>
              <a:defRPr/>
            </a:pPr>
            <a:r>
              <a:rPr lang="en-US" sz="1400" dirty="0" smtClean="0"/>
              <a:t>Canopy chlorophyll (nitrogen) content: Red-edge indices</a:t>
            </a:r>
          </a:p>
          <a:p>
            <a:pPr marL="512763" lvl="5" indent="-115888" defTabSz="2377440">
              <a:buClr>
                <a:srgbClr val="FF0000"/>
              </a:buClr>
              <a:buFont typeface="Arial" pitchFamily="34" charset="0"/>
              <a:buChar char="•"/>
              <a:defRPr/>
            </a:pPr>
            <a:r>
              <a:rPr lang="en-US" sz="1400" dirty="0" smtClean="0"/>
              <a:t>Photosynthetic  efficiency: Photosynthetic Resistance Index (PRI)</a:t>
            </a:r>
          </a:p>
          <a:p>
            <a:pPr marL="115888" lvl="5" indent="-115888" defTabSz="2377440">
              <a:buClr>
                <a:srgbClr val="FF0000"/>
              </a:buClr>
              <a:buFont typeface="Arial" pitchFamily="34" charset="0"/>
              <a:buChar char="•"/>
              <a:defRPr/>
            </a:pPr>
            <a:r>
              <a:rPr lang="en-US" sz="1400" dirty="0" smtClean="0"/>
              <a:t>Crop canopy water stress:</a:t>
            </a:r>
          </a:p>
          <a:p>
            <a:pPr marL="512763" lvl="6" indent="-115888" defTabSz="2377440">
              <a:buClr>
                <a:srgbClr val="FF0000"/>
              </a:buClr>
              <a:buFont typeface="Arial" pitchFamily="34" charset="0"/>
              <a:buChar char="•"/>
              <a:defRPr/>
            </a:pPr>
            <a:r>
              <a:rPr lang="en-US" sz="1400" dirty="0" smtClean="0"/>
              <a:t>Leaf water content via Normalized Difference Water Index (NDWI)</a:t>
            </a:r>
          </a:p>
          <a:p>
            <a:pPr marL="512763" lvl="6" indent="-115888" defTabSz="2377440">
              <a:buClr>
                <a:srgbClr val="FF0000"/>
              </a:buClr>
              <a:buFont typeface="Arial" pitchFamily="34" charset="0"/>
              <a:buChar char="•"/>
              <a:defRPr/>
            </a:pPr>
            <a:r>
              <a:rPr lang="en-US" sz="1400" dirty="0" smtClean="0"/>
              <a:t>Actual </a:t>
            </a:r>
            <a:r>
              <a:rPr lang="en-US" sz="1400" dirty="0" err="1" smtClean="0"/>
              <a:t>evapotranspiration</a:t>
            </a:r>
            <a:r>
              <a:rPr lang="en-US" sz="1400" dirty="0" smtClean="0"/>
              <a:t> (</a:t>
            </a:r>
            <a:r>
              <a:rPr lang="en-US" sz="1400" dirty="0" err="1" smtClean="0"/>
              <a:t>ETa</a:t>
            </a:r>
            <a:r>
              <a:rPr lang="en-US" sz="1400" dirty="0" smtClean="0"/>
              <a:t>) using </a:t>
            </a:r>
            <a:r>
              <a:rPr lang="en-US" sz="1400" dirty="0" err="1" smtClean="0"/>
              <a:t>Diasaggregated</a:t>
            </a:r>
            <a:r>
              <a:rPr lang="en-US" sz="1400" dirty="0" smtClean="0"/>
              <a:t> Atmosphere-Land Exchange Inverse (</a:t>
            </a:r>
            <a:r>
              <a:rPr lang="en-US" sz="1400" dirty="0" err="1" smtClean="0"/>
              <a:t>DisALEXI</a:t>
            </a:r>
            <a:r>
              <a:rPr lang="en-US" sz="1400" dirty="0" smtClean="0"/>
              <a:t>) model</a:t>
            </a:r>
          </a:p>
          <a:p>
            <a:pPr marL="115888" lvl="4" indent="-115888" defTabSz="2377440" fontAlgn="auto">
              <a:spcBef>
                <a:spcPts val="0"/>
              </a:spcBef>
              <a:spcAft>
                <a:spcPts val="0"/>
              </a:spcAft>
              <a:buClr>
                <a:srgbClr val="FF0000"/>
              </a:buClr>
              <a:buFont typeface="Arial" pitchFamily="34" charset="0"/>
              <a:buChar char="•"/>
              <a:defRPr/>
            </a:pPr>
            <a:r>
              <a:rPr lang="en-US" sz="1400" dirty="0" smtClean="0">
                <a:latin typeface="+mn-lt"/>
                <a:cs typeface="+mn-cs"/>
              </a:rPr>
              <a:t>Crop residue cover/ tillage method after planting via Cellulose Absorption Index (CAI)</a:t>
            </a:r>
            <a:endParaRPr lang="en-US" sz="1400" dirty="0" smtClean="0">
              <a:solidFill>
                <a:srgbClr val="000000"/>
              </a:solidFill>
              <a:latin typeface="+mn-lt"/>
              <a:cs typeface="Tahoma" pitchFamily="2"/>
            </a:endParaRPr>
          </a:p>
        </p:txBody>
      </p:sp>
      <p:pic>
        <p:nvPicPr>
          <p:cNvPr id="91" name="Picture 4"/>
          <p:cNvPicPr>
            <a:picLocks noChangeAspect="1" noChangeArrowheads="1"/>
          </p:cNvPicPr>
          <p:nvPr/>
        </p:nvPicPr>
        <p:blipFill>
          <a:blip r:embed="rId6" cstate="print"/>
          <a:srcRect/>
          <a:stretch>
            <a:fillRect/>
          </a:stretch>
        </p:blipFill>
        <p:spPr bwMode="auto">
          <a:xfrm>
            <a:off x="6438900" y="2628900"/>
            <a:ext cx="1941842" cy="2514600"/>
          </a:xfrm>
          <a:prstGeom prst="rect">
            <a:avLst/>
          </a:prstGeom>
          <a:noFill/>
          <a:ln w="9525">
            <a:noFill/>
            <a:round/>
            <a:headEnd/>
            <a:tailEnd/>
          </a:ln>
        </p:spPr>
      </p:pic>
      <p:sp>
        <p:nvSpPr>
          <p:cNvPr id="96" name="Text Box 1"/>
          <p:cNvSpPr/>
          <p:nvPr/>
        </p:nvSpPr>
        <p:spPr>
          <a:xfrm>
            <a:off x="15849600" y="2095500"/>
            <a:ext cx="5295900" cy="4825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p>
            <a:pPr algn="ctr">
              <a:defRPr sz="1600" u="sng">
                <a:uFillTx/>
              </a:defRPr>
            </a:pPr>
            <a:r>
              <a:rPr lang="en-US" sz="1600" u="sng" dirty="0" smtClean="0">
                <a:latin typeface="Calibri" pitchFamily="34"/>
                <a:ea typeface="Microsoft YaHei" pitchFamily="2"/>
                <a:cs typeface="Microsoft YaHei" pitchFamily="2"/>
              </a:rPr>
              <a:t>Ideal set of bands for an Agricultural Satellite (</a:t>
            </a:r>
            <a:r>
              <a:rPr lang="en-US" sz="1600" u="sng" dirty="0" err="1" smtClean="0">
                <a:latin typeface="Calibri" pitchFamily="34"/>
                <a:ea typeface="Microsoft YaHei" pitchFamily="2"/>
                <a:cs typeface="Microsoft YaHei" pitchFamily="2"/>
              </a:rPr>
              <a:t>AgSat</a:t>
            </a:r>
            <a:r>
              <a:rPr lang="en-US" sz="1600" u="sng" dirty="0" smtClean="0">
                <a:latin typeface="Calibri" pitchFamily="34"/>
                <a:ea typeface="Microsoft YaHei" pitchFamily="2"/>
                <a:cs typeface="Microsoft YaHei" pitchFamily="2"/>
              </a:rPr>
              <a:t>) in the visible through SWIR</a:t>
            </a:r>
            <a:endParaRPr lang="en-US" sz="1600" u="sng" dirty="0">
              <a:latin typeface="Calibri" pitchFamily="34"/>
              <a:ea typeface="Microsoft YaHei" pitchFamily="2"/>
              <a:cs typeface="Microsoft YaHei" pitchFamily="2"/>
            </a:endParaRPr>
          </a:p>
        </p:txBody>
      </p:sp>
      <p:pic>
        <p:nvPicPr>
          <p:cNvPr id="195" name="Picture 23"/>
          <p:cNvPicPr>
            <a:picLocks noChangeAspect="1"/>
          </p:cNvPicPr>
          <p:nvPr/>
        </p:nvPicPr>
        <p:blipFill>
          <a:blip r:embed="rId7" cstate="print"/>
          <a:srcRect/>
          <a:stretch>
            <a:fillRect/>
          </a:stretch>
        </p:blipFill>
        <p:spPr bwMode="auto">
          <a:xfrm>
            <a:off x="4152900" y="12153899"/>
            <a:ext cx="2057988" cy="1471613"/>
          </a:xfrm>
          <a:prstGeom prst="rect">
            <a:avLst/>
          </a:prstGeom>
          <a:noFill/>
          <a:ln w="9525">
            <a:noFill/>
            <a:miter lim="800000"/>
            <a:headEnd/>
            <a:tailEnd/>
          </a:ln>
        </p:spPr>
      </p:pic>
      <p:pic>
        <p:nvPicPr>
          <p:cNvPr id="196" name="Picture 24"/>
          <p:cNvPicPr>
            <a:picLocks noChangeAspect="1"/>
          </p:cNvPicPr>
          <p:nvPr/>
        </p:nvPicPr>
        <p:blipFill>
          <a:blip r:embed="rId8" cstate="print"/>
          <a:srcRect/>
          <a:stretch>
            <a:fillRect/>
          </a:stretch>
        </p:blipFill>
        <p:spPr bwMode="auto">
          <a:xfrm>
            <a:off x="4152900" y="13830300"/>
            <a:ext cx="2057400" cy="1470454"/>
          </a:xfrm>
          <a:prstGeom prst="rect">
            <a:avLst/>
          </a:prstGeom>
          <a:noFill/>
          <a:ln w="9525">
            <a:noFill/>
            <a:miter lim="800000"/>
            <a:headEnd/>
            <a:tailEnd/>
          </a:ln>
        </p:spPr>
      </p:pic>
      <p:sp>
        <p:nvSpPr>
          <p:cNvPr id="197" name="Text Box 26"/>
          <p:cNvSpPr/>
          <p:nvPr/>
        </p:nvSpPr>
        <p:spPr>
          <a:xfrm>
            <a:off x="4152900" y="13601699"/>
            <a:ext cx="2133600" cy="2583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100800" tIns="50400" rIns="100800" bIns="50400" compatLnSpc="0">
            <a:spAutoFit/>
          </a:bodyPr>
          <a:lstStyle/>
          <a:p>
            <a:pPr defTabSz="2377440" fontAlgn="auto">
              <a:spcBef>
                <a:spcPts val="1123"/>
              </a:spcBef>
              <a:spcAft>
                <a:spcPts val="0"/>
              </a:spcAft>
              <a:defRPr/>
            </a:pPr>
            <a:r>
              <a:rPr lang="en-US" sz="1000" b="1" dirty="0">
                <a:latin typeface="+mn-lt"/>
                <a:ea typeface="Lucida Sans Unicode" pitchFamily="2"/>
                <a:cs typeface="Tahoma" pitchFamily="2"/>
              </a:rPr>
              <a:t>Figure </a:t>
            </a:r>
            <a:r>
              <a:rPr lang="en-US" sz="1000" b="1" dirty="0" smtClean="0">
                <a:latin typeface="+mn-lt"/>
                <a:ea typeface="Lucida Sans Unicode" pitchFamily="2"/>
                <a:cs typeface="Tahoma" pitchFamily="2"/>
              </a:rPr>
              <a:t>2A</a:t>
            </a:r>
            <a:r>
              <a:rPr lang="en-US" sz="1000" b="1" dirty="0">
                <a:latin typeface="+mn-lt"/>
                <a:ea typeface="Lucida Sans Unicode" pitchFamily="2"/>
                <a:cs typeface="Tahoma" pitchFamily="2"/>
              </a:rPr>
              <a:t>. </a:t>
            </a:r>
            <a:r>
              <a:rPr lang="en-US" sz="1000" dirty="0">
                <a:latin typeface="+mn-lt"/>
                <a:ea typeface="Lucida Sans Unicode" pitchFamily="2"/>
                <a:cs typeface="Tahoma" pitchFamily="2"/>
              </a:rPr>
              <a:t>Intensive tillage.</a:t>
            </a:r>
          </a:p>
        </p:txBody>
      </p:sp>
      <p:sp>
        <p:nvSpPr>
          <p:cNvPr id="198" name="Text Box 27"/>
          <p:cNvSpPr/>
          <p:nvPr/>
        </p:nvSpPr>
        <p:spPr>
          <a:xfrm>
            <a:off x="4152900" y="15278099"/>
            <a:ext cx="2174875" cy="2583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100800" tIns="50400" rIns="100800" bIns="50400" compatLnSpc="0">
            <a:spAutoFit/>
          </a:bodyPr>
          <a:lstStyle/>
          <a:p>
            <a:pPr defTabSz="2377440" fontAlgn="auto">
              <a:spcBef>
                <a:spcPts val="1123"/>
              </a:spcBef>
              <a:spcAft>
                <a:spcPts val="0"/>
              </a:spcAft>
              <a:defRPr/>
            </a:pPr>
            <a:r>
              <a:rPr lang="en-US" sz="1000" b="1" dirty="0">
                <a:latin typeface="+mn-lt"/>
                <a:ea typeface="Lucida Sans Unicode" pitchFamily="2"/>
                <a:cs typeface="Tahoma" pitchFamily="2"/>
              </a:rPr>
              <a:t>B.</a:t>
            </a:r>
            <a:r>
              <a:rPr lang="en-US" sz="1000" dirty="0">
                <a:latin typeface="+mn-lt"/>
                <a:ea typeface="Lucida Sans Unicode" pitchFamily="2"/>
                <a:cs typeface="Tahoma" pitchFamily="2"/>
              </a:rPr>
              <a:t> Conservation (No-till) tillage.</a:t>
            </a:r>
          </a:p>
        </p:txBody>
      </p:sp>
      <p:sp>
        <p:nvSpPr>
          <p:cNvPr id="199" name="TextBox 198"/>
          <p:cNvSpPr txBox="1"/>
          <p:nvPr/>
        </p:nvSpPr>
        <p:spPr>
          <a:xfrm>
            <a:off x="0" y="11772900"/>
            <a:ext cx="4076700" cy="3785652"/>
          </a:xfrm>
          <a:prstGeom prst="rect">
            <a:avLst/>
          </a:prstGeom>
          <a:noFill/>
        </p:spPr>
        <p:txBody>
          <a:bodyPr wrap="square">
            <a:spAutoFit/>
          </a:bodyPr>
          <a:lstStyle/>
          <a:p>
            <a:pPr marL="0" lvl="4" indent="0" algn="ctr" defTabSz="2377440" fontAlgn="auto">
              <a:spcBef>
                <a:spcPts val="0"/>
              </a:spcBef>
              <a:spcAft>
                <a:spcPts val="0"/>
              </a:spcAft>
              <a:defRPr/>
            </a:pPr>
            <a:r>
              <a:rPr lang="en-US" sz="1600" u="sng" dirty="0">
                <a:latin typeface="+mn-lt"/>
                <a:cs typeface="+mn-cs"/>
              </a:rPr>
              <a:t>Tillage </a:t>
            </a:r>
            <a:r>
              <a:rPr lang="en-US" sz="1600" u="sng" dirty="0" smtClean="0">
                <a:latin typeface="+mn-lt"/>
                <a:cs typeface="+mn-cs"/>
              </a:rPr>
              <a:t>Method </a:t>
            </a:r>
            <a:r>
              <a:rPr lang="en-US" sz="1600" u="sng" dirty="0">
                <a:latin typeface="+mn-lt"/>
                <a:cs typeface="+mn-cs"/>
              </a:rPr>
              <a:t>and Agricultural Carbon Fluxes</a:t>
            </a:r>
          </a:p>
          <a:p>
            <a:pPr marL="115888" lvl="4" indent="-115888" defTabSz="2377440" fontAlgn="auto">
              <a:spcBef>
                <a:spcPts val="0"/>
              </a:spcBef>
              <a:spcAft>
                <a:spcPts val="0"/>
              </a:spcAft>
              <a:buClr>
                <a:srgbClr val="FF0000"/>
              </a:buClr>
              <a:buFont typeface="Arial" pitchFamily="34" charset="0"/>
              <a:buChar char="•"/>
              <a:defRPr/>
            </a:pPr>
            <a:r>
              <a:rPr lang="en-US" sz="1400" dirty="0">
                <a:latin typeface="+mn-lt"/>
                <a:cs typeface="+mn-cs"/>
              </a:rPr>
              <a:t>Conventional intensive tillage methods: </a:t>
            </a:r>
          </a:p>
          <a:p>
            <a:pPr marL="573088" lvl="4" indent="-115888" defTabSz="2377440" fontAlgn="auto">
              <a:spcBef>
                <a:spcPts val="0"/>
              </a:spcBef>
              <a:spcAft>
                <a:spcPts val="0"/>
              </a:spcAft>
              <a:buClr>
                <a:srgbClr val="FF0000"/>
              </a:buClr>
              <a:buFont typeface="Arial" pitchFamily="34" charset="0"/>
              <a:buChar char="•"/>
              <a:defRPr/>
            </a:pPr>
            <a:r>
              <a:rPr lang="en-US" sz="1400" dirty="0">
                <a:solidFill>
                  <a:srgbClr val="000000"/>
                </a:solidFill>
                <a:latin typeface="+mn-lt"/>
                <a:ea typeface="Lucida Sans Unicode" pitchFamily="2"/>
                <a:cs typeface="Tahoma" pitchFamily="2"/>
              </a:rPr>
              <a:t>Remove crop </a:t>
            </a:r>
            <a:r>
              <a:rPr lang="en-US" sz="1400" dirty="0" smtClean="0">
                <a:solidFill>
                  <a:srgbClr val="000000"/>
                </a:solidFill>
                <a:latin typeface="+mn-lt"/>
                <a:ea typeface="Lucida Sans Unicode" pitchFamily="2"/>
                <a:cs typeface="Tahoma" pitchFamily="2"/>
              </a:rPr>
              <a:t>residues (plant litter/ non-photosynthetic vegetation) </a:t>
            </a:r>
            <a:r>
              <a:rPr lang="en-US" sz="1400" dirty="0">
                <a:solidFill>
                  <a:srgbClr val="000000"/>
                </a:solidFill>
                <a:latin typeface="+mn-lt"/>
                <a:ea typeface="Lucida Sans Unicode" pitchFamily="2"/>
                <a:cs typeface="Tahoma" pitchFamily="2"/>
              </a:rPr>
              <a:t>from the surface; </a:t>
            </a:r>
          </a:p>
          <a:p>
            <a:pPr marL="573088" lvl="4" indent="-115888" defTabSz="2377440" fontAlgn="auto">
              <a:spcBef>
                <a:spcPts val="0"/>
              </a:spcBef>
              <a:spcAft>
                <a:spcPts val="0"/>
              </a:spcAft>
              <a:buClr>
                <a:srgbClr val="FF0000"/>
              </a:buClr>
              <a:buFont typeface="Arial" pitchFamily="34" charset="0"/>
              <a:buChar char="•"/>
              <a:defRPr/>
            </a:pPr>
            <a:r>
              <a:rPr lang="en-US" sz="1400" dirty="0">
                <a:solidFill>
                  <a:srgbClr val="000000"/>
                </a:solidFill>
                <a:latin typeface="+mn-lt"/>
                <a:ea typeface="Lucida Sans Unicode" pitchFamily="2"/>
                <a:cs typeface="Tahoma" pitchFamily="2"/>
              </a:rPr>
              <a:t>Expose soil to erosion;</a:t>
            </a:r>
          </a:p>
          <a:p>
            <a:pPr marL="573088" lvl="4" indent="-115888" defTabSz="2377440" fontAlgn="auto">
              <a:spcBef>
                <a:spcPts val="0"/>
              </a:spcBef>
              <a:spcAft>
                <a:spcPts val="0"/>
              </a:spcAft>
              <a:buClr>
                <a:srgbClr val="FF0000"/>
              </a:buClr>
              <a:buFont typeface="Arial" pitchFamily="34" charset="0"/>
              <a:buChar char="•"/>
              <a:defRPr/>
            </a:pPr>
            <a:r>
              <a:rPr lang="en-US" sz="1400" dirty="0">
                <a:solidFill>
                  <a:srgbClr val="000000"/>
                </a:solidFill>
                <a:latin typeface="+mn-lt"/>
                <a:cs typeface="Tahoma" pitchFamily="2"/>
              </a:rPr>
              <a:t>Destroy the natural </a:t>
            </a:r>
            <a:r>
              <a:rPr lang="en-US" sz="1400" dirty="0" smtClean="0">
                <a:solidFill>
                  <a:srgbClr val="000000"/>
                </a:solidFill>
                <a:latin typeface="+mn-lt"/>
                <a:cs typeface="Tahoma" pitchFamily="2"/>
              </a:rPr>
              <a:t>soil structure;</a:t>
            </a:r>
            <a:endParaRPr lang="en-US" sz="1400" dirty="0">
              <a:solidFill>
                <a:srgbClr val="000000"/>
              </a:solidFill>
              <a:latin typeface="+mn-lt"/>
              <a:cs typeface="Tahoma" pitchFamily="2"/>
            </a:endParaRPr>
          </a:p>
          <a:p>
            <a:pPr marL="573088" lvl="4" indent="-115888" defTabSz="2377440" fontAlgn="auto">
              <a:spcBef>
                <a:spcPts val="0"/>
              </a:spcBef>
              <a:spcAft>
                <a:spcPts val="0"/>
              </a:spcAft>
              <a:buClr>
                <a:srgbClr val="FF0000"/>
              </a:buClr>
              <a:buFont typeface="Arial" pitchFamily="34" charset="0"/>
              <a:buChar char="•"/>
              <a:defRPr/>
            </a:pPr>
            <a:r>
              <a:rPr lang="en-US" sz="1400" dirty="0">
                <a:solidFill>
                  <a:srgbClr val="000000"/>
                </a:solidFill>
                <a:latin typeface="+mn-lt"/>
                <a:cs typeface="Tahoma" pitchFamily="2"/>
              </a:rPr>
              <a:t>Expose soil to SOC-destroying </a:t>
            </a:r>
            <a:r>
              <a:rPr lang="en-US" sz="1400" dirty="0" smtClean="0">
                <a:solidFill>
                  <a:srgbClr val="000000"/>
                </a:solidFill>
                <a:latin typeface="+mn-lt"/>
                <a:cs typeface="Tahoma" pitchFamily="2"/>
              </a:rPr>
              <a:t>oxygen.</a:t>
            </a:r>
            <a:endParaRPr lang="en-US" sz="1400" dirty="0">
              <a:solidFill>
                <a:srgbClr val="000000"/>
              </a:solidFill>
              <a:latin typeface="+mn-lt"/>
              <a:cs typeface="Tahoma" pitchFamily="2"/>
            </a:endParaRPr>
          </a:p>
          <a:p>
            <a:pPr marL="115888" lvl="4" indent="-115888" defTabSz="2377440" fontAlgn="auto">
              <a:spcBef>
                <a:spcPts val="0"/>
              </a:spcBef>
              <a:spcAft>
                <a:spcPts val="0"/>
              </a:spcAft>
              <a:buClr>
                <a:srgbClr val="FF0000"/>
              </a:buClr>
              <a:buFont typeface="Arial" pitchFamily="34" charset="0"/>
              <a:buChar char="•"/>
              <a:defRPr/>
            </a:pPr>
            <a:r>
              <a:rPr lang="en-US" sz="1400" dirty="0" smtClean="0">
                <a:latin typeface="+mn-lt"/>
                <a:cs typeface="+mn-cs"/>
              </a:rPr>
              <a:t>Modern </a:t>
            </a:r>
            <a:r>
              <a:rPr lang="en-US" sz="1400" dirty="0">
                <a:latin typeface="+mn-lt"/>
                <a:cs typeface="+mn-cs"/>
              </a:rPr>
              <a:t>reduced- and conservation-tillage methods:</a:t>
            </a:r>
          </a:p>
          <a:p>
            <a:pPr marL="573088" lvl="4" indent="-115888" defTabSz="2377440" fontAlgn="auto">
              <a:spcBef>
                <a:spcPts val="0"/>
              </a:spcBef>
              <a:spcAft>
                <a:spcPts val="0"/>
              </a:spcAft>
              <a:buClr>
                <a:srgbClr val="FF0000"/>
              </a:buClr>
              <a:buFont typeface="Arial" pitchFamily="34" charset="0"/>
              <a:buChar char="•"/>
              <a:defRPr/>
            </a:pPr>
            <a:r>
              <a:rPr lang="en-US" sz="1400" dirty="0">
                <a:latin typeface="+mn-lt"/>
                <a:cs typeface="+mn-cs"/>
              </a:rPr>
              <a:t>Preserve increased amounts of crop residues on the soil surface;</a:t>
            </a:r>
          </a:p>
          <a:p>
            <a:pPr marL="573088" lvl="4" indent="-115888" defTabSz="2377440">
              <a:buClr>
                <a:srgbClr val="FF0000"/>
              </a:buClr>
              <a:buFont typeface="Arial" pitchFamily="34" charset="0"/>
              <a:buChar char="•"/>
              <a:defRPr/>
            </a:pPr>
            <a:r>
              <a:rPr lang="en-US" sz="1400" dirty="0"/>
              <a:t>Decrease soil erosion;</a:t>
            </a:r>
          </a:p>
          <a:p>
            <a:pPr marL="573088" lvl="4" indent="-115888" defTabSz="2377440" fontAlgn="auto">
              <a:spcBef>
                <a:spcPts val="0"/>
              </a:spcBef>
              <a:spcAft>
                <a:spcPts val="0"/>
              </a:spcAft>
              <a:buClr>
                <a:srgbClr val="FF0000"/>
              </a:buClr>
              <a:buFont typeface="Arial" pitchFamily="34" charset="0"/>
              <a:buChar char="•"/>
              <a:defRPr/>
            </a:pPr>
            <a:r>
              <a:rPr lang="en-US" sz="1400" dirty="0" smtClean="0">
                <a:latin typeface="+mn-lt"/>
                <a:cs typeface="+mn-cs"/>
              </a:rPr>
              <a:t>Disturb </a:t>
            </a:r>
            <a:r>
              <a:rPr lang="en-US" sz="1400" dirty="0">
                <a:latin typeface="+mn-lt"/>
                <a:cs typeface="+mn-cs"/>
              </a:rPr>
              <a:t>the soil less;</a:t>
            </a:r>
          </a:p>
          <a:p>
            <a:pPr marL="573088" lvl="4" indent="-115888" defTabSz="2377440" fontAlgn="auto">
              <a:spcBef>
                <a:spcPts val="0"/>
              </a:spcBef>
              <a:spcAft>
                <a:spcPts val="0"/>
              </a:spcAft>
              <a:buClr>
                <a:srgbClr val="FF0000"/>
              </a:buClr>
              <a:buFont typeface="Arial" pitchFamily="34" charset="0"/>
              <a:buChar char="•"/>
              <a:defRPr/>
            </a:pPr>
            <a:r>
              <a:rPr lang="en-US" sz="1400" dirty="0" smtClean="0">
                <a:latin typeface="+mn-lt"/>
                <a:cs typeface="+mn-cs"/>
              </a:rPr>
              <a:t>Preserve </a:t>
            </a:r>
            <a:r>
              <a:rPr lang="en-US" sz="1400" dirty="0">
                <a:latin typeface="+mn-lt"/>
                <a:cs typeface="+mn-cs"/>
              </a:rPr>
              <a:t>the natural </a:t>
            </a:r>
            <a:r>
              <a:rPr lang="en-US" sz="1400" dirty="0" smtClean="0">
                <a:latin typeface="+mn-lt"/>
                <a:cs typeface="+mn-cs"/>
              </a:rPr>
              <a:t>soil;</a:t>
            </a:r>
            <a:endParaRPr lang="en-US" sz="1400" dirty="0">
              <a:latin typeface="+mn-lt"/>
              <a:cs typeface="+mn-cs"/>
            </a:endParaRPr>
          </a:p>
          <a:p>
            <a:pPr marL="573088" lvl="4" indent="-115888" defTabSz="2377440" fontAlgn="auto">
              <a:spcBef>
                <a:spcPts val="0"/>
              </a:spcBef>
              <a:spcAft>
                <a:spcPts val="0"/>
              </a:spcAft>
              <a:buClr>
                <a:srgbClr val="FF0000"/>
              </a:buClr>
              <a:buFont typeface="Arial" pitchFamily="34" charset="0"/>
              <a:buChar char="•"/>
              <a:defRPr/>
            </a:pPr>
            <a:r>
              <a:rPr lang="en-US" sz="1400" dirty="0">
                <a:latin typeface="+mn-lt"/>
                <a:cs typeface="+mn-cs"/>
              </a:rPr>
              <a:t>Help increase SOC;</a:t>
            </a:r>
          </a:p>
          <a:p>
            <a:pPr marL="573088" lvl="4" indent="-115888" defTabSz="2377440" fontAlgn="auto">
              <a:spcBef>
                <a:spcPts val="0"/>
              </a:spcBef>
              <a:spcAft>
                <a:spcPts val="0"/>
              </a:spcAft>
              <a:buClr>
                <a:srgbClr val="FF0000"/>
              </a:buClr>
              <a:buFont typeface="Arial" pitchFamily="34" charset="0"/>
              <a:buChar char="•"/>
              <a:defRPr/>
            </a:pPr>
            <a:r>
              <a:rPr lang="en-US" sz="1400" dirty="0">
                <a:latin typeface="+mn-lt"/>
                <a:cs typeface="+mn-cs"/>
              </a:rPr>
              <a:t>Require fewer passes with farm machinery, using less fossil fuels.</a:t>
            </a:r>
          </a:p>
        </p:txBody>
      </p:sp>
      <p:sp>
        <p:nvSpPr>
          <p:cNvPr id="200" name="Text Box 9"/>
          <p:cNvSpPr/>
          <p:nvPr/>
        </p:nvSpPr>
        <p:spPr>
          <a:xfrm>
            <a:off x="8420100" y="2095500"/>
            <a:ext cx="4725658" cy="42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lstStyle/>
          <a:p>
            <a:pPr marL="114300" lvl="4" indent="-114300" algn="ctr" defTabSz="2377440">
              <a:lnSpc>
                <a:spcPct val="90000"/>
              </a:lnSpc>
              <a:spcBef>
                <a:spcPts val="598"/>
              </a:spcBef>
              <a:buClr>
                <a:srgbClr val="FF0000"/>
              </a:buClr>
              <a:buSzPct val="100000"/>
              <a:defRPr/>
            </a:pPr>
            <a:r>
              <a:rPr lang="en-US" sz="1600" u="sng" dirty="0" smtClean="0"/>
              <a:t>Remote Sensing Tillage Method</a:t>
            </a:r>
            <a:endParaRPr lang="en-US" sz="1600" u="sng" dirty="0"/>
          </a:p>
          <a:p>
            <a:pPr marL="114300" indent="-114300" defTabSz="2377440" fontAlgn="auto">
              <a:spcAft>
                <a:spcPts val="0"/>
              </a:spcAft>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Broad </a:t>
            </a:r>
            <a:r>
              <a:rPr lang="en-US" sz="1400" dirty="0" err="1">
                <a:solidFill>
                  <a:srgbClr val="000000"/>
                </a:solidFill>
                <a:latin typeface="+mn-lt"/>
                <a:ea typeface="Lucida Sans Unicode" pitchFamily="2"/>
                <a:cs typeface="Tahoma" pitchFamily="2"/>
              </a:rPr>
              <a:t>Landsat</a:t>
            </a:r>
            <a:r>
              <a:rPr lang="en-US" sz="1400" dirty="0">
                <a:solidFill>
                  <a:srgbClr val="000000"/>
                </a:solidFill>
                <a:latin typeface="+mn-lt"/>
                <a:ea typeface="Lucida Sans Unicode" pitchFamily="2"/>
                <a:cs typeface="Tahoma" pitchFamily="2"/>
              </a:rPr>
              <a:t> </a:t>
            </a:r>
            <a:r>
              <a:rPr lang="en-US" sz="1400" dirty="0" smtClean="0">
                <a:solidFill>
                  <a:srgbClr val="000000"/>
                </a:solidFill>
                <a:latin typeface="+mn-lt"/>
                <a:ea typeface="Lucida Sans Unicode" pitchFamily="2"/>
                <a:cs typeface="Tahoma" pitchFamily="2"/>
              </a:rPr>
              <a:t>TM/ LDCM OLI/ Sentinel-2 </a:t>
            </a:r>
            <a:r>
              <a:rPr lang="en-US" sz="1400" dirty="0">
                <a:solidFill>
                  <a:srgbClr val="000000"/>
                </a:solidFill>
                <a:latin typeface="+mn-lt"/>
                <a:ea typeface="Lucida Sans Unicode" pitchFamily="2"/>
                <a:cs typeface="Tahoma" pitchFamily="2"/>
              </a:rPr>
              <a:t>bands cannot discriminate narrow spectral features of dry vegetation components.</a:t>
            </a:r>
          </a:p>
          <a:p>
            <a:pPr marL="114300" indent="-114300" defTabSz="2377440" fontAlgn="auto">
              <a:spcAft>
                <a:spcPts val="0"/>
              </a:spcAft>
              <a:buClr>
                <a:srgbClr val="FF0000"/>
              </a:buClr>
              <a:buSzPct val="100000"/>
              <a:buFont typeface="Arial" pitchFamily="34"/>
              <a:buChar char="•"/>
              <a:defRPr/>
            </a:pPr>
            <a:r>
              <a:rPr lang="en-US" sz="1400" dirty="0" err="1">
                <a:solidFill>
                  <a:srgbClr val="000000"/>
                </a:solidFill>
                <a:latin typeface="+mn-lt"/>
                <a:ea typeface="Lucida Sans Unicode" pitchFamily="2"/>
                <a:cs typeface="Tahoma" pitchFamily="2"/>
              </a:rPr>
              <a:t>Landsat</a:t>
            </a:r>
            <a:r>
              <a:rPr lang="en-US" sz="1400" dirty="0">
                <a:solidFill>
                  <a:srgbClr val="000000"/>
                </a:solidFill>
                <a:latin typeface="+mn-lt"/>
                <a:ea typeface="Lucida Sans Unicode" pitchFamily="2"/>
                <a:cs typeface="Tahoma" pitchFamily="2"/>
              </a:rPr>
              <a:t> TM band 7 is </a:t>
            </a:r>
            <a:r>
              <a:rPr lang="en-US" sz="1400" dirty="0" smtClean="0">
                <a:solidFill>
                  <a:srgbClr val="000000"/>
                </a:solidFill>
                <a:latin typeface="+mn-lt"/>
                <a:ea typeface="Lucida Sans Unicode" pitchFamily="2"/>
                <a:cs typeface="Tahoma" pitchFamily="2"/>
              </a:rPr>
              <a:t>very </a:t>
            </a:r>
            <a:r>
              <a:rPr lang="en-US" sz="1400" dirty="0">
                <a:solidFill>
                  <a:srgbClr val="000000"/>
                </a:solidFill>
                <a:latin typeface="+mn-lt"/>
                <a:ea typeface="Lucida Sans Unicode" pitchFamily="2"/>
                <a:cs typeface="Tahoma" pitchFamily="2"/>
              </a:rPr>
              <a:t>sensitive to live </a:t>
            </a:r>
            <a:r>
              <a:rPr lang="en-US" sz="1400" dirty="0" smtClean="0">
                <a:solidFill>
                  <a:srgbClr val="000000"/>
                </a:solidFill>
                <a:latin typeface="+mn-lt"/>
                <a:ea typeface="Lucida Sans Unicode" pitchFamily="2"/>
                <a:cs typeface="Tahoma" pitchFamily="2"/>
              </a:rPr>
              <a:t>vegetation: </a:t>
            </a:r>
          </a:p>
          <a:p>
            <a:pPr marL="569913" lvl="1" indent="-114300" defTabSz="2377440">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Does </a:t>
            </a:r>
            <a:r>
              <a:rPr lang="en-US" sz="1400" dirty="0">
                <a:solidFill>
                  <a:srgbClr val="000000"/>
                </a:solidFill>
                <a:latin typeface="+mn-lt"/>
                <a:ea typeface="Lucida Sans Unicode" pitchFamily="2"/>
                <a:cs typeface="Tahoma" pitchFamily="2"/>
              </a:rPr>
              <a:t>not contrast well among crop residues, soils, and live vegetation</a:t>
            </a:r>
            <a:r>
              <a:rPr lang="en-US" sz="1400" dirty="0" smtClean="0">
                <a:solidFill>
                  <a:srgbClr val="000000"/>
                </a:solidFill>
                <a:latin typeface="+mn-lt"/>
                <a:ea typeface="Lucida Sans Unicode" pitchFamily="2"/>
                <a:cs typeface="Tahoma" pitchFamily="2"/>
              </a:rPr>
              <a:t>. </a:t>
            </a:r>
          </a:p>
          <a:p>
            <a:pPr marL="114300" indent="-114300" defTabSz="2377440" fontAlgn="auto">
              <a:spcAft>
                <a:spcPts val="0"/>
              </a:spcAft>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CAI </a:t>
            </a:r>
            <a:r>
              <a:rPr lang="en-US" sz="1400" dirty="0">
                <a:solidFill>
                  <a:srgbClr val="000000"/>
                </a:solidFill>
                <a:latin typeface="+mn-lt"/>
                <a:ea typeface="Lucida Sans Unicode" pitchFamily="2"/>
                <a:cs typeface="Tahoma" pitchFamily="2"/>
              </a:rPr>
              <a:t>ideal for sensing dry </a:t>
            </a:r>
            <a:r>
              <a:rPr lang="en-US" sz="1400" dirty="0" smtClean="0">
                <a:solidFill>
                  <a:srgbClr val="000000"/>
                </a:solidFill>
                <a:latin typeface="+mn-lt"/>
                <a:ea typeface="Lucida Sans Unicode" pitchFamily="2"/>
                <a:cs typeface="Tahoma" pitchFamily="2"/>
              </a:rPr>
              <a:t>vegetation</a:t>
            </a:r>
          </a:p>
          <a:p>
            <a:pPr marL="569913" lvl="1" indent="-114300" defTabSz="2377440">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Targets </a:t>
            </a:r>
            <a:r>
              <a:rPr lang="en-US" sz="1400" dirty="0">
                <a:solidFill>
                  <a:srgbClr val="000000"/>
                </a:solidFill>
                <a:latin typeface="+mn-lt"/>
                <a:ea typeface="Lucida Sans Unicode" pitchFamily="2"/>
                <a:cs typeface="Tahoma" pitchFamily="2"/>
              </a:rPr>
              <a:t>an absorption occurring at </a:t>
            </a:r>
            <a:r>
              <a:rPr lang="en-US" sz="1400" dirty="0" smtClean="0">
                <a:solidFill>
                  <a:srgbClr val="000000"/>
                </a:solidFill>
                <a:latin typeface="+mn-lt"/>
                <a:ea typeface="Lucida Sans Unicode" pitchFamily="2"/>
                <a:cs typeface="Tahoma" pitchFamily="2"/>
              </a:rPr>
              <a:t>2100 </a:t>
            </a:r>
            <a:r>
              <a:rPr lang="en-US" sz="1400" dirty="0">
                <a:solidFill>
                  <a:srgbClr val="000000"/>
                </a:solidFill>
                <a:latin typeface="+mn-lt"/>
                <a:ea typeface="Lucida Sans Unicode" pitchFamily="2"/>
                <a:cs typeface="Tahoma" pitchFamily="2"/>
              </a:rPr>
              <a:t>nm present for all sugars, including </a:t>
            </a:r>
            <a:r>
              <a:rPr lang="en-US" sz="1400" dirty="0" smtClean="0">
                <a:solidFill>
                  <a:srgbClr val="000000"/>
                </a:solidFill>
                <a:latin typeface="+mn-lt"/>
                <a:ea typeface="Lucida Sans Unicode" pitchFamily="2"/>
                <a:cs typeface="Tahoma" pitchFamily="2"/>
              </a:rPr>
              <a:t>cellulose, but rare for </a:t>
            </a:r>
            <a:r>
              <a:rPr lang="en-US" sz="1400" dirty="0" smtClean="0">
                <a:solidFill>
                  <a:srgbClr val="000000"/>
                </a:solidFill>
                <a:latin typeface="+mn-lt"/>
                <a:ea typeface="Microsoft YaHei" pitchFamily="2"/>
                <a:cs typeface="Microsoft YaHei" pitchFamily="2"/>
              </a:rPr>
              <a:t>soil minerals.</a:t>
            </a:r>
            <a:endParaRPr lang="en-US" sz="1400" dirty="0">
              <a:solidFill>
                <a:srgbClr val="000000"/>
              </a:solidFill>
              <a:latin typeface="+mn-lt"/>
              <a:ea typeface="Microsoft YaHei" pitchFamily="2"/>
              <a:cs typeface="Microsoft YaHei" pitchFamily="2"/>
            </a:endParaRPr>
          </a:p>
          <a:p>
            <a:pPr marL="569913" lvl="1" indent="-114300" defTabSz="2377440">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Has </a:t>
            </a:r>
            <a:r>
              <a:rPr lang="en-US" sz="1400" dirty="0">
                <a:solidFill>
                  <a:srgbClr val="000000"/>
                </a:solidFill>
                <a:latin typeface="+mn-lt"/>
                <a:ea typeface="Lucida Sans Unicode" pitchFamily="2"/>
                <a:cs typeface="Tahoma" pitchFamily="2"/>
              </a:rPr>
              <a:t>a linear relationship between bare soil, 100% residue cover.</a:t>
            </a:r>
          </a:p>
          <a:p>
            <a:pPr marL="569913" lvl="1" indent="-114300" defTabSz="2377440">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Contrasts </a:t>
            </a:r>
            <a:r>
              <a:rPr lang="en-US" sz="1400" dirty="0">
                <a:solidFill>
                  <a:srgbClr val="000000"/>
                </a:solidFill>
                <a:latin typeface="+mn-lt"/>
                <a:ea typeface="Lucida Sans Unicode" pitchFamily="2"/>
                <a:cs typeface="Tahoma" pitchFamily="2"/>
              </a:rPr>
              <a:t>crop residues well among soils, live vegetation</a:t>
            </a:r>
            <a:r>
              <a:rPr lang="en-US" sz="1400" dirty="0" smtClean="0">
                <a:solidFill>
                  <a:srgbClr val="000000"/>
                </a:solidFill>
                <a:latin typeface="+mn-lt"/>
                <a:ea typeface="Lucida Sans Unicode" pitchFamily="2"/>
                <a:cs typeface="Tahoma" pitchFamily="2"/>
              </a:rPr>
              <a:t>. </a:t>
            </a:r>
          </a:p>
          <a:p>
            <a:pPr marL="114300" indent="-114300" defTabSz="2377440" fontAlgn="auto">
              <a:spcAft>
                <a:spcPts val="0"/>
              </a:spcAft>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The </a:t>
            </a:r>
            <a:r>
              <a:rPr lang="en-US" sz="1400" dirty="0">
                <a:solidFill>
                  <a:srgbClr val="000000"/>
                </a:solidFill>
                <a:latin typeface="+mn-lt"/>
                <a:ea typeface="Lucida Sans Unicode" pitchFamily="2"/>
                <a:cs typeface="Tahoma" pitchFamily="2"/>
              </a:rPr>
              <a:t>Normalized Difference Tillage Index (NDTI) outperforms other </a:t>
            </a:r>
            <a:r>
              <a:rPr lang="en-US" sz="1400" dirty="0" err="1">
                <a:solidFill>
                  <a:srgbClr val="000000"/>
                </a:solidFill>
                <a:latin typeface="+mn-lt"/>
                <a:ea typeface="Lucida Sans Unicode" pitchFamily="2"/>
                <a:cs typeface="Tahoma" pitchFamily="2"/>
              </a:rPr>
              <a:t>Landsat</a:t>
            </a:r>
            <a:r>
              <a:rPr lang="en-US" sz="1400" dirty="0">
                <a:solidFill>
                  <a:srgbClr val="000000"/>
                </a:solidFill>
                <a:latin typeface="+mn-lt"/>
                <a:ea typeface="Lucida Sans Unicode" pitchFamily="2"/>
                <a:cs typeface="Tahoma" pitchFamily="2"/>
              </a:rPr>
              <a:t> TM-based indices, </a:t>
            </a:r>
            <a:r>
              <a:rPr lang="en-US" sz="1400" dirty="0" smtClean="0">
                <a:solidFill>
                  <a:srgbClr val="000000"/>
                </a:solidFill>
                <a:latin typeface="+mn-lt"/>
                <a:ea typeface="Lucida Sans Unicode" pitchFamily="2"/>
                <a:cs typeface="Tahoma" pitchFamily="2"/>
              </a:rPr>
              <a:t>but: </a:t>
            </a:r>
          </a:p>
          <a:p>
            <a:pPr marL="569913" lvl="1" indent="-114300" defTabSz="2377440">
              <a:buClr>
                <a:srgbClr val="FF0000"/>
              </a:buClr>
              <a:buSzPct val="100000"/>
              <a:buFont typeface="Arial" pitchFamily="34"/>
              <a:buChar char="•"/>
              <a:defRPr/>
            </a:pPr>
            <a:r>
              <a:rPr lang="en-US" sz="1400" dirty="0" smtClean="0">
                <a:solidFill>
                  <a:srgbClr val="000000"/>
                </a:solidFill>
                <a:latin typeface="+mn-lt"/>
                <a:ea typeface="Lucida Sans Unicode" pitchFamily="2"/>
                <a:cs typeface="Tahoma" pitchFamily="2"/>
              </a:rPr>
              <a:t>Is </a:t>
            </a:r>
            <a:r>
              <a:rPr lang="en-US" sz="1400" dirty="0">
                <a:solidFill>
                  <a:srgbClr val="000000"/>
                </a:solidFill>
                <a:latin typeface="+mn-lt"/>
                <a:ea typeface="Lucida Sans Unicode" pitchFamily="2"/>
                <a:cs typeface="Tahoma" pitchFamily="2"/>
              </a:rPr>
              <a:t>very sensitive to live </a:t>
            </a:r>
            <a:r>
              <a:rPr lang="en-US" sz="1400" dirty="0" smtClean="0">
                <a:solidFill>
                  <a:srgbClr val="000000"/>
                </a:solidFill>
                <a:latin typeface="+mn-lt"/>
                <a:ea typeface="Lucida Sans Unicode" pitchFamily="2"/>
                <a:cs typeface="Tahoma" pitchFamily="2"/>
              </a:rPr>
              <a:t>vegetation, e.g., weeds or an emerging crop. </a:t>
            </a:r>
          </a:p>
          <a:p>
            <a:pPr marL="569913" lvl="1" indent="-114300" defTabSz="2377440">
              <a:buClr>
                <a:srgbClr val="FF0000"/>
              </a:buClr>
              <a:buSzPct val="100000"/>
              <a:buFont typeface="Arial" pitchFamily="34"/>
              <a:buChar char="•"/>
              <a:defRPr/>
            </a:pPr>
            <a:r>
              <a:rPr lang="en-US" sz="1400" dirty="0">
                <a:solidFill>
                  <a:srgbClr val="000000"/>
                </a:solidFill>
                <a:ea typeface="Lucida Sans Unicode" pitchFamily="2"/>
                <a:cs typeface="Tahoma" pitchFamily="2"/>
              </a:rPr>
              <a:t>L</a:t>
            </a:r>
            <a:r>
              <a:rPr lang="en-US" sz="1400" dirty="0" smtClean="0">
                <a:solidFill>
                  <a:srgbClr val="000000"/>
                </a:solidFill>
                <a:latin typeface="+mn-lt"/>
                <a:ea typeface="Lucida Sans Unicode" pitchFamily="2"/>
                <a:cs typeface="Tahoma" pitchFamily="2"/>
              </a:rPr>
              <a:t>acks </a:t>
            </a:r>
            <a:r>
              <a:rPr lang="en-US" sz="1400" dirty="0">
                <a:solidFill>
                  <a:srgbClr val="000000"/>
                </a:solidFill>
                <a:latin typeface="+mn-lt"/>
                <a:ea typeface="Lucida Sans Unicode" pitchFamily="2"/>
                <a:cs typeface="Tahoma" pitchFamily="2"/>
              </a:rPr>
              <a:t>contrast with many soils.</a:t>
            </a:r>
          </a:p>
        </p:txBody>
      </p:sp>
      <p:sp>
        <p:nvSpPr>
          <p:cNvPr id="201" name="Text Box 129"/>
          <p:cNvSpPr/>
          <p:nvPr/>
        </p:nvSpPr>
        <p:spPr>
          <a:xfrm>
            <a:off x="13144500" y="5448300"/>
            <a:ext cx="2171700" cy="8771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defTabSz="2377440" fontAlgn="auto">
              <a:spcBef>
                <a:spcPts val="0"/>
              </a:spcBef>
              <a:spcAft>
                <a:spcPts val="0"/>
              </a:spcAft>
              <a:defRPr/>
            </a:pPr>
            <a:r>
              <a:rPr lang="en-US" sz="1000" b="1" dirty="0">
                <a:solidFill>
                  <a:srgbClr val="000000"/>
                </a:solidFill>
                <a:latin typeface="+mn-lt"/>
                <a:ea typeface="Arial Unicode MS" pitchFamily="2"/>
                <a:cs typeface="Arial Unicode MS" pitchFamily="2"/>
              </a:rPr>
              <a:t>Figure </a:t>
            </a:r>
            <a:r>
              <a:rPr lang="en-US" sz="1000" b="1" dirty="0" smtClean="0">
                <a:solidFill>
                  <a:srgbClr val="000000"/>
                </a:solidFill>
                <a:latin typeface="+mn-lt"/>
                <a:ea typeface="Arial Unicode MS" pitchFamily="2"/>
                <a:cs typeface="Arial Unicode MS" pitchFamily="2"/>
              </a:rPr>
              <a:t>4. </a:t>
            </a:r>
            <a:r>
              <a:rPr lang="en-US" sz="1000" dirty="0" smtClean="0">
                <a:solidFill>
                  <a:srgbClr val="000000"/>
                </a:solidFill>
                <a:latin typeface="+mn-lt"/>
                <a:ea typeface="Arial Unicode MS" pitchFamily="2"/>
                <a:cs typeface="Arial Unicode MS" pitchFamily="2"/>
              </a:rPr>
              <a:t>CAI </a:t>
            </a:r>
            <a:r>
              <a:rPr lang="en-US" sz="1000" dirty="0">
                <a:solidFill>
                  <a:srgbClr val="000000"/>
                </a:solidFill>
                <a:latin typeface="+mn-lt"/>
                <a:ea typeface="Arial Unicode MS" pitchFamily="2"/>
                <a:cs typeface="Arial Unicode MS" pitchFamily="2"/>
              </a:rPr>
              <a:t>and NDTI values derived from spectra of 893 soil surface horizon </a:t>
            </a:r>
            <a:r>
              <a:rPr lang="en-US" sz="1000" dirty="0" smtClean="0">
                <a:solidFill>
                  <a:srgbClr val="000000"/>
                </a:solidFill>
                <a:latin typeface="+mn-lt"/>
                <a:ea typeface="Arial Unicode MS" pitchFamily="2"/>
                <a:cs typeface="Arial Unicode MS" pitchFamily="2"/>
              </a:rPr>
              <a:t>samples,  </a:t>
            </a:r>
            <a:r>
              <a:rPr lang="en-US" sz="1000" dirty="0">
                <a:solidFill>
                  <a:srgbClr val="000000"/>
                </a:solidFill>
                <a:latin typeface="+mn-lt"/>
                <a:ea typeface="Arial Unicode MS" pitchFamily="2"/>
                <a:cs typeface="Arial Unicode MS" pitchFamily="2"/>
              </a:rPr>
              <a:t>40 live corn canopy samples, and 83 crop residue samples (corn, soybean, and </a:t>
            </a:r>
            <a:r>
              <a:rPr lang="en-US" sz="1000" dirty="0" smtClean="0">
                <a:solidFill>
                  <a:srgbClr val="000000"/>
                </a:solidFill>
                <a:latin typeface="+mn-lt"/>
                <a:ea typeface="Arial Unicode MS" pitchFamily="2"/>
                <a:cs typeface="Arial Unicode MS" pitchFamily="2"/>
              </a:rPr>
              <a:t>wheat.</a:t>
            </a:r>
            <a:endParaRPr lang="en-US" sz="1000" dirty="0">
              <a:solidFill>
                <a:srgbClr val="000000"/>
              </a:solidFill>
              <a:latin typeface="+mn-lt"/>
              <a:ea typeface="Arial Unicode MS" pitchFamily="2"/>
              <a:cs typeface="Arial Unicode MS" pitchFamily="2"/>
            </a:endParaRPr>
          </a:p>
        </p:txBody>
      </p:sp>
      <p:sp>
        <p:nvSpPr>
          <p:cNvPr id="202" name="Text Box 129"/>
          <p:cNvSpPr/>
          <p:nvPr/>
        </p:nvSpPr>
        <p:spPr>
          <a:xfrm>
            <a:off x="6438900" y="5219700"/>
            <a:ext cx="1943100" cy="7205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defTabSz="2377440" fontAlgn="auto">
              <a:spcBef>
                <a:spcPts val="0"/>
              </a:spcBef>
              <a:spcAft>
                <a:spcPts val="0"/>
              </a:spcAft>
              <a:defRPr/>
            </a:pPr>
            <a:r>
              <a:rPr lang="en-US" sz="1000" b="1" dirty="0">
                <a:solidFill>
                  <a:srgbClr val="000000"/>
                </a:solidFill>
                <a:latin typeface="+mn-lt"/>
                <a:ea typeface="Arial Unicode MS" pitchFamily="2"/>
                <a:cs typeface="Arial Unicode MS" pitchFamily="2"/>
              </a:rPr>
              <a:t>Figure </a:t>
            </a:r>
            <a:r>
              <a:rPr lang="en-US" sz="1000" b="1" dirty="0" smtClean="0">
                <a:solidFill>
                  <a:srgbClr val="000000"/>
                </a:solidFill>
                <a:latin typeface="+mn-lt"/>
                <a:ea typeface="Arial Unicode MS" pitchFamily="2"/>
                <a:cs typeface="Arial Unicode MS" pitchFamily="2"/>
              </a:rPr>
              <a:t>3. </a:t>
            </a:r>
            <a:r>
              <a:rPr lang="en-US" sz="1000" dirty="0" smtClean="0">
                <a:solidFill>
                  <a:srgbClr val="000000"/>
                </a:solidFill>
                <a:latin typeface="+mn-lt"/>
                <a:ea typeface="Arial Unicode MS" pitchFamily="2"/>
                <a:cs typeface="Arial Unicode MS" pitchFamily="2"/>
              </a:rPr>
              <a:t>Soils, crop residues, and live corn spectra, and spectral response functions for ASTER and </a:t>
            </a:r>
            <a:r>
              <a:rPr lang="en-US" sz="1000" dirty="0" err="1" smtClean="0">
                <a:solidFill>
                  <a:srgbClr val="000000"/>
                </a:solidFill>
                <a:latin typeface="+mn-lt"/>
                <a:ea typeface="Arial Unicode MS" pitchFamily="2"/>
                <a:cs typeface="Arial Unicode MS" pitchFamily="2"/>
              </a:rPr>
              <a:t>Landsat</a:t>
            </a:r>
            <a:r>
              <a:rPr lang="en-US" sz="1000" dirty="0" smtClean="0">
                <a:solidFill>
                  <a:srgbClr val="000000"/>
                </a:solidFill>
                <a:latin typeface="+mn-lt"/>
                <a:ea typeface="Arial Unicode MS" pitchFamily="2"/>
                <a:cs typeface="Arial Unicode MS" pitchFamily="2"/>
              </a:rPr>
              <a:t> 5 TM sensors.</a:t>
            </a:r>
            <a:endParaRPr lang="en-US" sz="1000" dirty="0">
              <a:solidFill>
                <a:srgbClr val="000000"/>
              </a:solidFill>
              <a:latin typeface="+mn-lt"/>
              <a:ea typeface="Arial Unicode MS" pitchFamily="2"/>
              <a:cs typeface="Arial Unicode MS" pitchFamily="2"/>
            </a:endParaRPr>
          </a:p>
        </p:txBody>
      </p:sp>
      <p:grpSp>
        <p:nvGrpSpPr>
          <p:cNvPr id="203" name="Group 202"/>
          <p:cNvGrpSpPr/>
          <p:nvPr/>
        </p:nvGrpSpPr>
        <p:grpSpPr>
          <a:xfrm>
            <a:off x="13220700" y="2476500"/>
            <a:ext cx="1981200" cy="2895600"/>
            <a:chOff x="8979408" y="8343900"/>
            <a:chExt cx="1764792" cy="2505456"/>
          </a:xfrm>
        </p:grpSpPr>
        <p:pic>
          <p:nvPicPr>
            <p:cNvPr id="204" name="Picture 203" descr="CAI-NDTI_comparison.tif"/>
            <p:cNvPicPr>
              <a:picLocks noChangeAspect="1"/>
            </p:cNvPicPr>
            <p:nvPr/>
          </p:nvPicPr>
          <p:blipFill>
            <a:blip r:embed="rId9" cstate="print"/>
            <a:stretch>
              <a:fillRect/>
            </a:stretch>
          </p:blipFill>
          <p:spPr>
            <a:xfrm>
              <a:off x="8979408" y="8343900"/>
              <a:ext cx="1764792" cy="2505456"/>
            </a:xfrm>
            <a:prstGeom prst="rect">
              <a:avLst/>
            </a:prstGeom>
          </p:spPr>
        </p:pic>
        <p:graphicFrame>
          <p:nvGraphicFramePr>
            <p:cNvPr id="205" name="Object 29"/>
            <p:cNvGraphicFramePr>
              <a:graphicFrameLocks noChangeAspect="1"/>
            </p:cNvGraphicFramePr>
            <p:nvPr/>
          </p:nvGraphicFramePr>
          <p:xfrm>
            <a:off x="9334500" y="9639300"/>
            <a:ext cx="609600" cy="208127"/>
          </p:xfrm>
          <a:graphic>
            <a:graphicData uri="http://schemas.openxmlformats.org/presentationml/2006/ole">
              <p:oleObj spid="_x0000_s1028" r:id="rId10" imgW="1346040" imgH="393480" progId="Equation.3">
                <p:embed/>
              </p:oleObj>
            </a:graphicData>
          </a:graphic>
        </p:graphicFrame>
        <p:graphicFrame>
          <p:nvGraphicFramePr>
            <p:cNvPr id="206" name="Object 10"/>
            <p:cNvGraphicFramePr>
              <a:graphicFrameLocks noChangeAspect="1"/>
            </p:cNvGraphicFramePr>
            <p:nvPr/>
          </p:nvGraphicFramePr>
          <p:xfrm>
            <a:off x="9342946" y="8572500"/>
            <a:ext cx="1027112" cy="228600"/>
          </p:xfrm>
          <a:graphic>
            <a:graphicData uri="http://schemas.openxmlformats.org/presentationml/2006/ole">
              <p:oleObj spid="_x0000_s1029" name="Equation" r:id="rId11" imgW="2133360" imgH="431640" progId="Equation.3">
                <p:embed/>
              </p:oleObj>
            </a:graphicData>
          </a:graphic>
        </p:graphicFrame>
      </p:grpSp>
      <p:pic>
        <p:nvPicPr>
          <p:cNvPr id="207" name="Picture 7"/>
          <p:cNvPicPr>
            <a:picLocks noChangeAspect="1" noChangeArrowheads="1"/>
          </p:cNvPicPr>
          <p:nvPr/>
        </p:nvPicPr>
        <p:blipFill>
          <a:blip r:embed="rId12" cstate="print"/>
          <a:srcRect/>
          <a:stretch>
            <a:fillRect/>
          </a:stretch>
        </p:blipFill>
        <p:spPr bwMode="auto">
          <a:xfrm>
            <a:off x="12230100" y="9105900"/>
            <a:ext cx="2268296" cy="3005137"/>
          </a:xfrm>
          <a:prstGeom prst="rect">
            <a:avLst/>
          </a:prstGeom>
          <a:noFill/>
          <a:ln w="9525">
            <a:noFill/>
            <a:miter lim="800000"/>
            <a:headEnd/>
            <a:tailEnd/>
          </a:ln>
        </p:spPr>
      </p:pic>
      <p:sp>
        <p:nvSpPr>
          <p:cNvPr id="211" name="Text Box 1"/>
          <p:cNvSpPr/>
          <p:nvPr/>
        </p:nvSpPr>
        <p:spPr>
          <a:xfrm>
            <a:off x="7962900" y="6286500"/>
            <a:ext cx="5638800" cy="4825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p>
            <a:pPr algn="ctr">
              <a:defRPr sz="1600" u="sng">
                <a:uFillTx/>
              </a:defRPr>
            </a:pPr>
            <a:r>
              <a:rPr lang="en-US" sz="1600" u="sng" dirty="0" smtClean="0">
                <a:latin typeface="Calibri" pitchFamily="34"/>
                <a:ea typeface="Microsoft YaHei" pitchFamily="2"/>
                <a:cs typeface="Microsoft YaHei" pitchFamily="2"/>
              </a:rPr>
              <a:t>Remote Sensing Inputs for Agricultural Greenhouse Gas Models</a:t>
            </a:r>
            <a:endParaRPr lang="en-US" sz="1600" u="sng" dirty="0">
              <a:latin typeface="Calibri" pitchFamily="34"/>
              <a:ea typeface="Microsoft YaHei" pitchFamily="2"/>
              <a:cs typeface="Microsoft YaHei" pitchFamily="2"/>
            </a:endParaRPr>
          </a:p>
        </p:txBody>
      </p:sp>
      <p:sp>
        <p:nvSpPr>
          <p:cNvPr id="212" name="Text Box 129"/>
          <p:cNvSpPr/>
          <p:nvPr/>
        </p:nvSpPr>
        <p:spPr>
          <a:xfrm>
            <a:off x="13449300" y="12153900"/>
            <a:ext cx="1371600" cy="7206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marL="0" lvl="5" defTabSz="2377440">
              <a:defRPr/>
            </a:pPr>
            <a:r>
              <a:rPr lang="en-US" sz="800" dirty="0" smtClean="0">
                <a:solidFill>
                  <a:srgbClr val="000000"/>
                </a:solidFill>
                <a:latin typeface="+mn-lt"/>
                <a:ea typeface="Arial Unicode MS" pitchFamily="2"/>
                <a:cs typeface="Arial Unicode MS" pitchFamily="2"/>
              </a:rPr>
              <a:t>Fulton, IN, 29 May 2006. </a:t>
            </a:r>
            <a:r>
              <a:rPr lang="en-US" sz="800" dirty="0">
                <a:solidFill>
                  <a:srgbClr val="000000"/>
                </a:solidFill>
                <a:cs typeface="Tahoma" pitchFamily="2"/>
              </a:rPr>
              <a:t>Circles denote ground-truth locations and tillage </a:t>
            </a:r>
            <a:r>
              <a:rPr lang="en-US" sz="800" dirty="0" smtClean="0">
                <a:solidFill>
                  <a:srgbClr val="000000"/>
                </a:solidFill>
                <a:cs typeface="Tahoma" pitchFamily="2"/>
              </a:rPr>
              <a:t>classes.  </a:t>
            </a:r>
            <a:r>
              <a:rPr lang="en-US" sz="800" dirty="0" smtClean="0">
                <a:solidFill>
                  <a:srgbClr val="000000"/>
                </a:solidFill>
                <a:latin typeface="+mn-lt"/>
                <a:ea typeface="Arial Unicode MS" pitchFamily="2"/>
                <a:cs typeface="Arial Unicode MS" pitchFamily="2"/>
              </a:rPr>
              <a:t>Data acquired  by </a:t>
            </a:r>
            <a:r>
              <a:rPr lang="en-US" sz="800" dirty="0" err="1" smtClean="0">
                <a:solidFill>
                  <a:srgbClr val="000000"/>
                </a:solidFill>
                <a:latin typeface="+mn-lt"/>
                <a:ea typeface="Arial Unicode MS" pitchFamily="2"/>
                <a:cs typeface="Arial Unicode MS" pitchFamily="2"/>
              </a:rPr>
              <a:t>SpecTIR</a:t>
            </a:r>
            <a:r>
              <a:rPr lang="en-US" sz="800" dirty="0" smtClean="0">
                <a:solidFill>
                  <a:srgbClr val="000000"/>
                </a:solidFill>
                <a:latin typeface="+mn-lt"/>
                <a:ea typeface="Arial Unicode MS" pitchFamily="2"/>
                <a:cs typeface="Arial Unicode MS" pitchFamily="2"/>
              </a:rPr>
              <a:t> LLC (Sparks, NV).</a:t>
            </a:r>
            <a:endParaRPr lang="en-US" sz="800" dirty="0">
              <a:solidFill>
                <a:srgbClr val="000000"/>
              </a:solidFill>
              <a:latin typeface="+mn-lt"/>
              <a:ea typeface="Arial Unicode MS" pitchFamily="2"/>
              <a:cs typeface="Arial Unicode MS" pitchFamily="2"/>
            </a:endParaRPr>
          </a:p>
        </p:txBody>
      </p:sp>
      <p:pic>
        <p:nvPicPr>
          <p:cNvPr id="287" name="Picture 286" descr="ALEXI.tif"/>
          <p:cNvPicPr>
            <a:picLocks noChangeAspect="1"/>
          </p:cNvPicPr>
          <p:nvPr/>
        </p:nvPicPr>
        <p:blipFill>
          <a:blip r:embed="rId13" cstate="print"/>
          <a:stretch>
            <a:fillRect/>
          </a:stretch>
        </p:blipFill>
        <p:spPr>
          <a:xfrm>
            <a:off x="8877300" y="9258300"/>
            <a:ext cx="2925449" cy="2740247"/>
          </a:xfrm>
          <a:prstGeom prst="rect">
            <a:avLst/>
          </a:prstGeom>
        </p:spPr>
      </p:pic>
      <p:sp>
        <p:nvSpPr>
          <p:cNvPr id="289" name="Text Box 2"/>
          <p:cNvSpPr txBox="1">
            <a:spLocks noChangeArrowheads="1"/>
          </p:cNvSpPr>
          <p:nvPr/>
        </p:nvSpPr>
        <p:spPr bwMode="auto">
          <a:xfrm>
            <a:off x="15544800" y="11315700"/>
            <a:ext cx="6172200" cy="4914900"/>
          </a:xfrm>
          <a:prstGeom prst="rect">
            <a:avLst/>
          </a:prstGeom>
          <a:noFill/>
          <a:ln w="9525">
            <a:noFill/>
            <a:round/>
            <a:headEnd/>
            <a:tailEnd/>
          </a:ln>
          <a:effectLst/>
        </p:spPr>
        <p:txBody>
          <a:bodyPr lIns="0" tIns="28080" rIns="0" bIns="0"/>
          <a:lstStyle/>
          <a:p>
            <a:pPr marL="228600" indent="-220663">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Temporal resolution requirements: &lt; 7 days, 5 day or better ideal to capture critical crop development stages, tillage operations.</a:t>
            </a:r>
          </a:p>
          <a:p>
            <a:pPr marL="228600" indent="-220663">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Pixel size: 60 m maximal in visible through SWIR (VSWIR), 100 m TIR;</a:t>
            </a:r>
          </a:p>
          <a:p>
            <a:pPr marL="457200" lvl="2" indent="-228600">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Ideal: 20 m VSWIR, 60 m TIR.</a:t>
            </a:r>
          </a:p>
          <a:p>
            <a:pPr marL="228600" lvl="1" indent="-220663">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Nadir looking.</a:t>
            </a:r>
          </a:p>
          <a:p>
            <a:pPr marL="457200" lvl="2" indent="-228600">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Swath width constrained to a maximum 20° off-nadir view angle: </a:t>
            </a:r>
          </a:p>
          <a:p>
            <a:pPr marL="800100" lvl="3" indent="-217488">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Minimizes BRDF problems, </a:t>
            </a:r>
            <a:r>
              <a:rPr lang="en-US" sz="1600" dirty="0" err="1">
                <a:solidFill>
                  <a:srgbClr val="000000"/>
                </a:solidFill>
                <a:ea typeface="Microsoft YaHei" charset="0"/>
                <a:cs typeface="Microsoft YaHei" charset="0"/>
              </a:rPr>
              <a:t>obscurement</a:t>
            </a:r>
            <a:r>
              <a:rPr lang="en-US" sz="1600" dirty="0">
                <a:solidFill>
                  <a:srgbClr val="000000"/>
                </a:solidFill>
                <a:ea typeface="Microsoft YaHei" charset="0"/>
                <a:cs typeface="Microsoft YaHei" charset="0"/>
              </a:rPr>
              <a:t> of soil by canopy, residue;</a:t>
            </a:r>
          </a:p>
          <a:p>
            <a:pPr marL="800100" lvl="3" indent="-217488">
              <a:buClr>
                <a:srgbClr val="FF0000"/>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a:solidFill>
                  <a:srgbClr val="000000"/>
                </a:solidFill>
                <a:ea typeface="Microsoft YaHei" charset="0"/>
                <a:cs typeface="Microsoft YaHei" charset="0"/>
              </a:rPr>
              <a:t>Ensures radiometric accuracy in TIR</a:t>
            </a:r>
            <a:r>
              <a:rPr lang="en-US" sz="1600" dirty="0" smtClean="0">
                <a:solidFill>
                  <a:srgbClr val="000000"/>
                </a:solidFill>
                <a:ea typeface="Microsoft YaHei" charset="0"/>
                <a:cs typeface="Microsoft YaHei" charset="0"/>
              </a:rPr>
              <a:t>.</a:t>
            </a:r>
          </a:p>
          <a:p>
            <a:pPr marL="228600" indent="-220663">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Quantization = 12 bits.</a:t>
            </a:r>
          </a:p>
          <a:p>
            <a:pPr marL="228600" indent="-220663">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Signal-to-Noise Ratio (SNR) requirements: &gt;250.</a:t>
            </a:r>
          </a:p>
          <a:p>
            <a:pPr marL="228600" indent="-220663">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Narrower ASTER-type bands in SWIR to discriminate cellulose absorption:</a:t>
            </a:r>
          </a:p>
          <a:p>
            <a:pPr marL="457200" indent="-228600">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Tillage monitoring;</a:t>
            </a:r>
          </a:p>
          <a:p>
            <a:pPr marL="457200" indent="-228600">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Agricultural greenhouse gas and soil erosion/ water quality monitoring/ modeling;</a:t>
            </a:r>
          </a:p>
          <a:p>
            <a:pPr marL="457200" indent="-228600">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Rangeland health/ soil quality monitoring;</a:t>
            </a:r>
          </a:p>
          <a:p>
            <a:pPr marL="457200" indent="-228600">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Grassland fire hazard mapping and monitoring. </a:t>
            </a:r>
          </a:p>
          <a:p>
            <a:pPr marL="228600" indent="-220663">
              <a:buClr>
                <a:srgbClr val="FF0000"/>
              </a:buClr>
              <a:buFont typeface="Arial" pitchFamily="34" charset="0"/>
              <a:buChar char="•"/>
              <a:tabLst>
                <a:tab pos="342900"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ea typeface="Microsoft YaHei" charset="0"/>
                <a:cs typeface="Microsoft YaHei" charset="0"/>
              </a:rPr>
              <a:t>72-hour max turnaround time from acquisition to end user.</a:t>
            </a:r>
          </a:p>
        </p:txBody>
      </p:sp>
      <p:cxnSp>
        <p:nvCxnSpPr>
          <p:cNvPr id="291" name="Straight Connector 290"/>
          <p:cNvCxnSpPr/>
          <p:nvPr/>
        </p:nvCxnSpPr>
        <p:spPr>
          <a:xfrm>
            <a:off x="6362700" y="2095500"/>
            <a:ext cx="76200" cy="141351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14" cstate="print"/>
          <a:srcRect/>
          <a:stretch>
            <a:fillRect/>
          </a:stretch>
        </p:blipFill>
        <p:spPr bwMode="auto">
          <a:xfrm>
            <a:off x="6515100" y="9486900"/>
            <a:ext cx="1965960" cy="3276600"/>
          </a:xfrm>
          <a:prstGeom prst="rect">
            <a:avLst/>
          </a:prstGeom>
          <a:noFill/>
          <a:ln w="9525">
            <a:noFill/>
            <a:round/>
            <a:headEnd/>
            <a:tailEnd/>
          </a:ln>
          <a:effectLst/>
        </p:spPr>
      </p:pic>
      <p:grpSp>
        <p:nvGrpSpPr>
          <p:cNvPr id="36" name="Group 2"/>
          <p:cNvGrpSpPr>
            <a:grpSpLocks/>
          </p:cNvGrpSpPr>
          <p:nvPr/>
        </p:nvGrpSpPr>
        <p:grpSpPr bwMode="auto">
          <a:xfrm>
            <a:off x="8724900" y="12763500"/>
            <a:ext cx="4495800" cy="3086100"/>
            <a:chOff x="18059400" y="2514600"/>
            <a:chExt cx="7462800" cy="5430600"/>
          </a:xfrm>
        </p:grpSpPr>
        <p:sp>
          <p:nvSpPr>
            <p:cNvPr id="37" name="Rectangle 3"/>
            <p:cNvSpPr/>
            <p:nvPr/>
          </p:nvSpPr>
          <p:spPr>
            <a:xfrm>
              <a:off x="18059400" y="2514600"/>
              <a:ext cx="7462800" cy="543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38" name="Freeform 4"/>
            <p:cNvSpPr/>
            <p:nvPr/>
          </p:nvSpPr>
          <p:spPr>
            <a:xfrm>
              <a:off x="18059400" y="2968686"/>
              <a:ext cx="1970600" cy="1759373"/>
            </a:xfrm>
            <a:custGeom>
              <a:avLst/>
              <a:gdLst>
                <a:gd name="f0" fmla="val 10800000"/>
                <a:gd name="f1" fmla="val 5400000"/>
                <a:gd name="f2" fmla="val 180"/>
                <a:gd name="f3" fmla="val w"/>
                <a:gd name="f4" fmla="val h"/>
                <a:gd name="f5" fmla="val 0"/>
                <a:gd name="f6" fmla="val 461"/>
                <a:gd name="f7" fmla="val 412"/>
                <a:gd name="f8" fmla="val 68"/>
                <a:gd name="f9" fmla="val 59"/>
                <a:gd name="f10" fmla="val 53"/>
                <a:gd name="f11" fmla="val 2"/>
                <a:gd name="f12" fmla="val 47"/>
                <a:gd name="f13" fmla="val 40"/>
                <a:gd name="f14" fmla="val 6"/>
                <a:gd name="f15" fmla="val 36"/>
                <a:gd name="f16" fmla="val 8"/>
                <a:gd name="f17" fmla="val 30"/>
                <a:gd name="f18" fmla="val 11"/>
                <a:gd name="f19" fmla="val 25"/>
                <a:gd name="f20" fmla="val 15"/>
                <a:gd name="f21" fmla="val 19"/>
                <a:gd name="f22" fmla="val 26"/>
                <a:gd name="f23" fmla="val 4"/>
                <a:gd name="f24" fmla="val 41"/>
                <a:gd name="f25" fmla="val 54"/>
                <a:gd name="f26" fmla="val 62"/>
                <a:gd name="f27" fmla="val 69"/>
                <a:gd name="f28" fmla="val 343"/>
                <a:gd name="f29" fmla="val 352"/>
                <a:gd name="f30" fmla="val 358"/>
                <a:gd name="f31" fmla="val 364"/>
                <a:gd name="f32" fmla="val 371"/>
                <a:gd name="f33" fmla="val 377"/>
                <a:gd name="f34" fmla="val 382"/>
                <a:gd name="f35" fmla="val 388"/>
                <a:gd name="f36" fmla="val 393"/>
                <a:gd name="f37" fmla="val 397"/>
                <a:gd name="f38" fmla="val 401"/>
                <a:gd name="f39" fmla="val 403"/>
                <a:gd name="f40" fmla="val 408"/>
                <a:gd name="f41" fmla="val 410"/>
                <a:gd name="f42" fmla="val 399"/>
                <a:gd name="f43" fmla="val 414"/>
                <a:gd name="f44" fmla="val 418"/>
                <a:gd name="f45" fmla="val 425"/>
                <a:gd name="f46" fmla="val 431"/>
                <a:gd name="f47" fmla="val 435"/>
                <a:gd name="f48" fmla="val 442"/>
                <a:gd name="f49" fmla="val 446"/>
                <a:gd name="f50" fmla="val 448"/>
                <a:gd name="f51" fmla="val 452"/>
                <a:gd name="f52" fmla="val 455"/>
                <a:gd name="f53" fmla="val 457"/>
                <a:gd name="f54" fmla="val 459"/>
                <a:gd name="f55" fmla="+- 0 0 0"/>
                <a:gd name="f56" fmla="*/ f3 1 461"/>
                <a:gd name="f57" fmla="*/ f4 1 412"/>
                <a:gd name="f58" fmla="*/ f55 f0 1"/>
                <a:gd name="f59" fmla="*/ 0 f56 1"/>
                <a:gd name="f60" fmla="*/ 461 f56 1"/>
                <a:gd name="f61" fmla="*/ 412 f57 1"/>
                <a:gd name="f62" fmla="*/ 0 f57 1"/>
                <a:gd name="f63" fmla="*/ 159 f56 1"/>
                <a:gd name="f64" fmla="*/ f58 1 f2"/>
                <a:gd name="f65" fmla="*/ 127 f56 1"/>
                <a:gd name="f66" fmla="*/ 5 f57 1"/>
                <a:gd name="f67" fmla="*/ 97 f56 1"/>
                <a:gd name="f68" fmla="*/ 22 f57 1"/>
                <a:gd name="f69" fmla="*/ 67 f56 1"/>
                <a:gd name="f70" fmla="*/ 40 f57 1"/>
                <a:gd name="f71" fmla="*/ 40 f56 1"/>
                <a:gd name="f72" fmla="*/ 70 f57 1"/>
                <a:gd name="f73" fmla="*/ 22 f56 1"/>
                <a:gd name="f74" fmla="*/ 97 f57 1"/>
                <a:gd name="f75" fmla="*/ 5 f56 1"/>
                <a:gd name="f76" fmla="*/ 127 f57 1"/>
                <a:gd name="f77" fmla="*/ 167 f57 1"/>
                <a:gd name="f78" fmla="*/ 923 f57 1"/>
                <a:gd name="f79" fmla="*/ 964 f57 1"/>
                <a:gd name="f80" fmla="*/ 11 f56 1"/>
                <a:gd name="f81" fmla="*/ 999 f57 1"/>
                <a:gd name="f82" fmla="*/ 30 f56 1"/>
                <a:gd name="f83" fmla="*/ 1028 f57 1"/>
                <a:gd name="f84" fmla="*/ 51 f56 1"/>
                <a:gd name="f85" fmla="*/ 1058 f57 1"/>
                <a:gd name="f86" fmla="*/ 81 f56 1"/>
                <a:gd name="f87" fmla="*/ 1079 f57 1"/>
                <a:gd name="f88" fmla="*/ 108 f56 1"/>
                <a:gd name="f89" fmla="*/ 1098 f57 1"/>
                <a:gd name="f90" fmla="*/ 143 f56 1"/>
                <a:gd name="f91" fmla="*/ 1109 f57 1"/>
                <a:gd name="f92" fmla="*/ 183 f56 1"/>
                <a:gd name="f93" fmla="*/ 1074 f56 1"/>
                <a:gd name="f94" fmla="*/ 1114 f56 1"/>
                <a:gd name="f95" fmla="*/ 1104 f57 1"/>
                <a:gd name="f96" fmla="*/ 1144 f56 1"/>
                <a:gd name="f97" fmla="*/ 1085 f57 1"/>
                <a:gd name="f98" fmla="*/ 1171 f56 1"/>
                <a:gd name="f99" fmla="*/ 1069 f57 1"/>
                <a:gd name="f100" fmla="*/ 1201 f56 1"/>
                <a:gd name="f101" fmla="*/ 1044 f57 1"/>
                <a:gd name="f102" fmla="*/ 1217 f56 1"/>
                <a:gd name="f103" fmla="*/ 1015 f57 1"/>
                <a:gd name="f104" fmla="*/ 1230 f56 1"/>
                <a:gd name="f105" fmla="*/ 980 f57 1"/>
                <a:gd name="f106" fmla="*/ 1241 f56 1"/>
                <a:gd name="f107" fmla="*/ 947 f57 1"/>
                <a:gd name="f108" fmla="*/ 186 f57 1"/>
                <a:gd name="f109" fmla="*/ 1236 f56 1"/>
                <a:gd name="f110" fmla="*/ 145 f57 1"/>
                <a:gd name="f111" fmla="*/ 1225 f56 1"/>
                <a:gd name="f112" fmla="*/ 110 f57 1"/>
                <a:gd name="f113" fmla="*/ 1206 f56 1"/>
                <a:gd name="f114" fmla="*/ 81 f57 1"/>
                <a:gd name="f115" fmla="*/ 1190 f56 1"/>
                <a:gd name="f116" fmla="*/ 51 f57 1"/>
                <a:gd name="f117" fmla="*/ 1160 f56 1"/>
                <a:gd name="f118" fmla="*/ 30 f57 1"/>
                <a:gd name="f119" fmla="*/ 1125 f56 1"/>
                <a:gd name="f120" fmla="*/ 16 f57 1"/>
                <a:gd name="f121" fmla="*/ 1098 f56 1"/>
                <a:gd name="f122" fmla="*/ 1058 f56 1"/>
                <a:gd name="f123" fmla="+- f64 0 f1"/>
              </a:gdLst>
              <a:ahLst/>
              <a:cxnLst>
                <a:cxn ang="3cd4">
                  <a:pos x="hc" y="t"/>
                </a:cxn>
                <a:cxn ang="0">
                  <a:pos x="r" y="vc"/>
                </a:cxn>
                <a:cxn ang="cd4">
                  <a:pos x="hc" y="b"/>
                </a:cxn>
                <a:cxn ang="cd2">
                  <a:pos x="l" y="vc"/>
                </a:cxn>
                <a:cxn ang="f123">
                  <a:pos x="f63" y="f62"/>
                </a:cxn>
                <a:cxn ang="f123">
                  <a:pos x="f65" y="f66"/>
                </a:cxn>
                <a:cxn ang="f123">
                  <a:pos x="f67" y="f68"/>
                </a:cxn>
                <a:cxn ang="f123">
                  <a:pos x="f69" y="f70"/>
                </a:cxn>
                <a:cxn ang="f123">
                  <a:pos x="f71" y="f72"/>
                </a:cxn>
                <a:cxn ang="f123">
                  <a:pos x="f73" y="f74"/>
                </a:cxn>
                <a:cxn ang="f123">
                  <a:pos x="f75" y="f76"/>
                </a:cxn>
                <a:cxn ang="f123">
                  <a:pos x="f59" y="f77"/>
                </a:cxn>
                <a:cxn ang="f123">
                  <a:pos x="f59" y="f78"/>
                </a:cxn>
                <a:cxn ang="f123">
                  <a:pos x="f75" y="f79"/>
                </a:cxn>
                <a:cxn ang="f123">
                  <a:pos x="f80" y="f81"/>
                </a:cxn>
                <a:cxn ang="f123">
                  <a:pos x="f82" y="f83"/>
                </a:cxn>
                <a:cxn ang="f123">
                  <a:pos x="f84" y="f85"/>
                </a:cxn>
                <a:cxn ang="f123">
                  <a:pos x="f86" y="f87"/>
                </a:cxn>
                <a:cxn ang="f123">
                  <a:pos x="f88" y="f89"/>
                </a:cxn>
                <a:cxn ang="f123">
                  <a:pos x="f90" y="f91"/>
                </a:cxn>
                <a:cxn ang="f123">
                  <a:pos x="f92" y="f91"/>
                </a:cxn>
                <a:cxn ang="f123">
                  <a:pos x="f93" y="f91"/>
                </a:cxn>
                <a:cxn ang="f123">
                  <a:pos x="f94" y="f95"/>
                </a:cxn>
                <a:cxn ang="f123">
                  <a:pos x="f96" y="f97"/>
                </a:cxn>
                <a:cxn ang="f123">
                  <a:pos x="f98" y="f99"/>
                </a:cxn>
                <a:cxn ang="f123">
                  <a:pos x="f100" y="f101"/>
                </a:cxn>
                <a:cxn ang="f123">
                  <a:pos x="f102" y="f103"/>
                </a:cxn>
                <a:cxn ang="f123">
                  <a:pos x="f104" y="f105"/>
                </a:cxn>
                <a:cxn ang="f123">
                  <a:pos x="f106" y="f107"/>
                </a:cxn>
                <a:cxn ang="f123">
                  <a:pos x="f106" y="f108"/>
                </a:cxn>
                <a:cxn ang="f123">
                  <a:pos x="f109" y="f110"/>
                </a:cxn>
                <a:cxn ang="f123">
                  <a:pos x="f111" y="f112"/>
                </a:cxn>
                <a:cxn ang="f123">
                  <a:pos x="f113" y="f114"/>
                </a:cxn>
                <a:cxn ang="f123">
                  <a:pos x="f115" y="f116"/>
                </a:cxn>
                <a:cxn ang="f123">
                  <a:pos x="f117" y="f118"/>
                </a:cxn>
                <a:cxn ang="f123">
                  <a:pos x="f119" y="f120"/>
                </a:cxn>
                <a:cxn ang="f123">
                  <a:pos x="f121" y="f66"/>
                </a:cxn>
                <a:cxn ang="f123">
                  <a:pos x="f122" y="f62"/>
                </a:cxn>
              </a:cxnLst>
              <a:rect l="f59" t="f62" r="f60" b="f61"/>
              <a:pathLst>
                <a:path w="461" h="412">
                  <a:moveTo>
                    <a:pt x="f8" y="f5"/>
                  </a:moveTo>
                  <a:lnTo>
                    <a:pt x="f9" y="f5"/>
                  </a:lnTo>
                  <a:lnTo>
                    <a:pt x="f10" y="f11"/>
                  </a:lnTo>
                  <a:lnTo>
                    <a:pt x="f12" y="f11"/>
                  </a:lnTo>
                  <a:lnTo>
                    <a:pt x="f13" y="f14"/>
                  </a:lnTo>
                  <a:lnTo>
                    <a:pt x="f15" y="f16"/>
                  </a:lnTo>
                  <a:lnTo>
                    <a:pt x="f17" y="f18"/>
                  </a:lnTo>
                  <a:lnTo>
                    <a:pt x="f19" y="f20"/>
                  </a:lnTo>
                  <a:lnTo>
                    <a:pt x="f21" y="f21"/>
                  </a:lnTo>
                  <a:lnTo>
                    <a:pt x="f20" y="f22"/>
                  </a:lnTo>
                  <a:lnTo>
                    <a:pt x="f18" y="f17"/>
                  </a:lnTo>
                  <a:lnTo>
                    <a:pt x="f16" y="f15"/>
                  </a:lnTo>
                  <a:lnTo>
                    <a:pt x="f23" y="f24"/>
                  </a:lnTo>
                  <a:lnTo>
                    <a:pt x="f11" y="f12"/>
                  </a:lnTo>
                  <a:lnTo>
                    <a:pt x="f11" y="f25"/>
                  </a:lnTo>
                  <a:lnTo>
                    <a:pt x="f5" y="f26"/>
                  </a:lnTo>
                  <a:lnTo>
                    <a:pt x="f5" y="f27"/>
                  </a:lnTo>
                  <a:lnTo>
                    <a:pt x="f5" y="f28"/>
                  </a:lnTo>
                  <a:lnTo>
                    <a:pt x="f5" y="f29"/>
                  </a:lnTo>
                  <a:lnTo>
                    <a:pt x="f11" y="f30"/>
                  </a:lnTo>
                  <a:lnTo>
                    <a:pt x="f11" y="f31"/>
                  </a:lnTo>
                  <a:lnTo>
                    <a:pt x="f23" y="f32"/>
                  </a:lnTo>
                  <a:lnTo>
                    <a:pt x="f16" y="f33"/>
                  </a:lnTo>
                  <a:lnTo>
                    <a:pt x="f18" y="f34"/>
                  </a:lnTo>
                  <a:lnTo>
                    <a:pt x="f20" y="f35"/>
                  </a:lnTo>
                  <a:lnTo>
                    <a:pt x="f21" y="f36"/>
                  </a:lnTo>
                  <a:lnTo>
                    <a:pt x="f19" y="f37"/>
                  </a:lnTo>
                  <a:lnTo>
                    <a:pt x="f17" y="f38"/>
                  </a:lnTo>
                  <a:lnTo>
                    <a:pt x="f15" y="f39"/>
                  </a:lnTo>
                  <a:lnTo>
                    <a:pt x="f13" y="f40"/>
                  </a:lnTo>
                  <a:lnTo>
                    <a:pt x="f12" y="f41"/>
                  </a:lnTo>
                  <a:lnTo>
                    <a:pt x="f10" y="f7"/>
                  </a:lnTo>
                  <a:lnTo>
                    <a:pt x="f9" y="f7"/>
                  </a:lnTo>
                  <a:lnTo>
                    <a:pt x="f8" y="f7"/>
                  </a:lnTo>
                  <a:lnTo>
                    <a:pt x="f36" y="f7"/>
                  </a:lnTo>
                  <a:lnTo>
                    <a:pt x="f42" y="f7"/>
                  </a:lnTo>
                  <a:lnTo>
                    <a:pt x="f40" y="f7"/>
                  </a:lnTo>
                  <a:lnTo>
                    <a:pt x="f43" y="f41"/>
                  </a:lnTo>
                  <a:lnTo>
                    <a:pt x="f44" y="f40"/>
                  </a:lnTo>
                  <a:lnTo>
                    <a:pt x="f45" y="f39"/>
                  </a:lnTo>
                  <a:lnTo>
                    <a:pt x="f46" y="f38"/>
                  </a:lnTo>
                  <a:lnTo>
                    <a:pt x="f47" y="f37"/>
                  </a:lnTo>
                  <a:lnTo>
                    <a:pt x="f48" y="f36"/>
                  </a:lnTo>
                  <a:lnTo>
                    <a:pt x="f49" y="f35"/>
                  </a:lnTo>
                  <a:lnTo>
                    <a:pt x="f50" y="f34"/>
                  </a:lnTo>
                  <a:lnTo>
                    <a:pt x="f51" y="f33"/>
                  </a:lnTo>
                  <a:lnTo>
                    <a:pt x="f52" y="f32"/>
                  </a:lnTo>
                  <a:lnTo>
                    <a:pt x="f53" y="f31"/>
                  </a:lnTo>
                  <a:lnTo>
                    <a:pt x="f54" y="f30"/>
                  </a:lnTo>
                  <a:lnTo>
                    <a:pt x="f6" y="f29"/>
                  </a:lnTo>
                  <a:lnTo>
                    <a:pt x="f6" y="f28"/>
                  </a:lnTo>
                  <a:lnTo>
                    <a:pt x="f6" y="f27"/>
                  </a:lnTo>
                  <a:lnTo>
                    <a:pt x="f6" y="f26"/>
                  </a:lnTo>
                  <a:lnTo>
                    <a:pt x="f54" y="f25"/>
                  </a:lnTo>
                  <a:lnTo>
                    <a:pt x="f53" y="f12"/>
                  </a:lnTo>
                  <a:lnTo>
                    <a:pt x="f52" y="f24"/>
                  </a:lnTo>
                  <a:lnTo>
                    <a:pt x="f51" y="f15"/>
                  </a:lnTo>
                  <a:lnTo>
                    <a:pt x="f50" y="f17"/>
                  </a:lnTo>
                  <a:lnTo>
                    <a:pt x="f49" y="f22"/>
                  </a:lnTo>
                  <a:lnTo>
                    <a:pt x="f48" y="f21"/>
                  </a:lnTo>
                  <a:lnTo>
                    <a:pt x="f47" y="f20"/>
                  </a:lnTo>
                  <a:lnTo>
                    <a:pt x="f46" y="f18"/>
                  </a:lnTo>
                  <a:lnTo>
                    <a:pt x="f45" y="f16"/>
                  </a:lnTo>
                  <a:lnTo>
                    <a:pt x="f44" y="f14"/>
                  </a:lnTo>
                  <a:lnTo>
                    <a:pt x="f43" y="f11"/>
                  </a:lnTo>
                  <a:lnTo>
                    <a:pt x="f40" y="f11"/>
                  </a:lnTo>
                  <a:lnTo>
                    <a:pt x="f42" y="f5"/>
                  </a:lnTo>
                  <a:lnTo>
                    <a:pt x="f36"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39" name="Freeform 5"/>
            <p:cNvSpPr/>
            <p:nvPr/>
          </p:nvSpPr>
          <p:spPr>
            <a:xfrm>
              <a:off x="18059400" y="2968686"/>
              <a:ext cx="1970600" cy="1759373"/>
            </a:xfrm>
            <a:custGeom>
              <a:avLst/>
              <a:gdLst>
                <a:gd name="f0" fmla="val 10800000"/>
                <a:gd name="f1" fmla="val 5400000"/>
                <a:gd name="f2" fmla="val 180"/>
                <a:gd name="f3" fmla="val w"/>
                <a:gd name="f4" fmla="val h"/>
                <a:gd name="f5" fmla="val 0"/>
                <a:gd name="f6" fmla="val 461"/>
                <a:gd name="f7" fmla="val 412"/>
                <a:gd name="f8" fmla="val 68"/>
                <a:gd name="f9" fmla="val 59"/>
                <a:gd name="f10" fmla="val 53"/>
                <a:gd name="f11" fmla="val 2"/>
                <a:gd name="f12" fmla="val 47"/>
                <a:gd name="f13" fmla="val 40"/>
                <a:gd name="f14" fmla="val 6"/>
                <a:gd name="f15" fmla="val 36"/>
                <a:gd name="f16" fmla="val 8"/>
                <a:gd name="f17" fmla="val 30"/>
                <a:gd name="f18" fmla="val 11"/>
                <a:gd name="f19" fmla="val 25"/>
                <a:gd name="f20" fmla="val 15"/>
                <a:gd name="f21" fmla="val 19"/>
                <a:gd name="f22" fmla="val 26"/>
                <a:gd name="f23" fmla="val 4"/>
                <a:gd name="f24" fmla="val 41"/>
                <a:gd name="f25" fmla="val 54"/>
                <a:gd name="f26" fmla="val 62"/>
                <a:gd name="f27" fmla="val 69"/>
                <a:gd name="f28" fmla="val 343"/>
                <a:gd name="f29" fmla="val 352"/>
                <a:gd name="f30" fmla="val 358"/>
                <a:gd name="f31" fmla="val 364"/>
                <a:gd name="f32" fmla="val 371"/>
                <a:gd name="f33" fmla="val 377"/>
                <a:gd name="f34" fmla="val 382"/>
                <a:gd name="f35" fmla="val 388"/>
                <a:gd name="f36" fmla="val 393"/>
                <a:gd name="f37" fmla="val 397"/>
                <a:gd name="f38" fmla="val 401"/>
                <a:gd name="f39" fmla="val 403"/>
                <a:gd name="f40" fmla="val 408"/>
                <a:gd name="f41" fmla="val 410"/>
                <a:gd name="f42" fmla="val 399"/>
                <a:gd name="f43" fmla="val 414"/>
                <a:gd name="f44" fmla="val 418"/>
                <a:gd name="f45" fmla="val 425"/>
                <a:gd name="f46" fmla="val 431"/>
                <a:gd name="f47" fmla="val 435"/>
                <a:gd name="f48" fmla="val 442"/>
                <a:gd name="f49" fmla="val 446"/>
                <a:gd name="f50" fmla="val 448"/>
                <a:gd name="f51" fmla="val 452"/>
                <a:gd name="f52" fmla="val 455"/>
                <a:gd name="f53" fmla="val 457"/>
                <a:gd name="f54" fmla="val 459"/>
                <a:gd name="f55" fmla="+- 0 0 0"/>
                <a:gd name="f56" fmla="*/ f3 1 461"/>
                <a:gd name="f57" fmla="*/ f4 1 412"/>
                <a:gd name="f58" fmla="*/ f55 f0 1"/>
                <a:gd name="f59" fmla="*/ 0 f56 1"/>
                <a:gd name="f60" fmla="*/ 461 f56 1"/>
                <a:gd name="f61" fmla="*/ 412 f57 1"/>
                <a:gd name="f62" fmla="*/ 0 f57 1"/>
                <a:gd name="f63" fmla="*/ 159 f56 1"/>
                <a:gd name="f64" fmla="*/ f58 1 f2"/>
                <a:gd name="f65" fmla="*/ 127 f56 1"/>
                <a:gd name="f66" fmla="*/ 5 f57 1"/>
                <a:gd name="f67" fmla="*/ 97 f56 1"/>
                <a:gd name="f68" fmla="*/ 22 f57 1"/>
                <a:gd name="f69" fmla="*/ 67 f56 1"/>
                <a:gd name="f70" fmla="*/ 40 f57 1"/>
                <a:gd name="f71" fmla="*/ 40 f56 1"/>
                <a:gd name="f72" fmla="*/ 70 f57 1"/>
                <a:gd name="f73" fmla="*/ 22 f56 1"/>
                <a:gd name="f74" fmla="*/ 97 f57 1"/>
                <a:gd name="f75" fmla="*/ 5 f56 1"/>
                <a:gd name="f76" fmla="*/ 127 f57 1"/>
                <a:gd name="f77" fmla="*/ 167 f57 1"/>
                <a:gd name="f78" fmla="*/ 923 f57 1"/>
                <a:gd name="f79" fmla="*/ 964 f57 1"/>
                <a:gd name="f80" fmla="*/ 11 f56 1"/>
                <a:gd name="f81" fmla="*/ 999 f57 1"/>
                <a:gd name="f82" fmla="*/ 30 f56 1"/>
                <a:gd name="f83" fmla="*/ 1028 f57 1"/>
                <a:gd name="f84" fmla="*/ 51 f56 1"/>
                <a:gd name="f85" fmla="*/ 1058 f57 1"/>
                <a:gd name="f86" fmla="*/ 81 f56 1"/>
                <a:gd name="f87" fmla="*/ 1079 f57 1"/>
                <a:gd name="f88" fmla="*/ 108 f56 1"/>
                <a:gd name="f89" fmla="*/ 1098 f57 1"/>
                <a:gd name="f90" fmla="*/ 143 f56 1"/>
                <a:gd name="f91" fmla="*/ 1109 f57 1"/>
                <a:gd name="f92" fmla="*/ 183 f56 1"/>
                <a:gd name="f93" fmla="*/ 1074 f56 1"/>
                <a:gd name="f94" fmla="*/ 1114 f56 1"/>
                <a:gd name="f95" fmla="*/ 1104 f57 1"/>
                <a:gd name="f96" fmla="*/ 1144 f56 1"/>
                <a:gd name="f97" fmla="*/ 1085 f57 1"/>
                <a:gd name="f98" fmla="*/ 1171 f56 1"/>
                <a:gd name="f99" fmla="*/ 1069 f57 1"/>
                <a:gd name="f100" fmla="*/ 1201 f56 1"/>
                <a:gd name="f101" fmla="*/ 1044 f57 1"/>
                <a:gd name="f102" fmla="*/ 1217 f56 1"/>
                <a:gd name="f103" fmla="*/ 1015 f57 1"/>
                <a:gd name="f104" fmla="*/ 1230 f56 1"/>
                <a:gd name="f105" fmla="*/ 980 f57 1"/>
                <a:gd name="f106" fmla="*/ 1241 f56 1"/>
                <a:gd name="f107" fmla="*/ 947 f57 1"/>
                <a:gd name="f108" fmla="*/ 186 f57 1"/>
                <a:gd name="f109" fmla="*/ 1236 f56 1"/>
                <a:gd name="f110" fmla="*/ 145 f57 1"/>
                <a:gd name="f111" fmla="*/ 1225 f56 1"/>
                <a:gd name="f112" fmla="*/ 110 f57 1"/>
                <a:gd name="f113" fmla="*/ 1206 f56 1"/>
                <a:gd name="f114" fmla="*/ 81 f57 1"/>
                <a:gd name="f115" fmla="*/ 1190 f56 1"/>
                <a:gd name="f116" fmla="*/ 51 f57 1"/>
                <a:gd name="f117" fmla="*/ 1160 f56 1"/>
                <a:gd name="f118" fmla="*/ 30 f57 1"/>
                <a:gd name="f119" fmla="*/ 1125 f56 1"/>
                <a:gd name="f120" fmla="*/ 16 f57 1"/>
                <a:gd name="f121" fmla="*/ 1098 f56 1"/>
                <a:gd name="f122" fmla="*/ 1058 f56 1"/>
                <a:gd name="f123" fmla="+- f64 0 f1"/>
              </a:gdLst>
              <a:ahLst/>
              <a:cxnLst>
                <a:cxn ang="3cd4">
                  <a:pos x="hc" y="t"/>
                </a:cxn>
                <a:cxn ang="0">
                  <a:pos x="r" y="vc"/>
                </a:cxn>
                <a:cxn ang="cd4">
                  <a:pos x="hc" y="b"/>
                </a:cxn>
                <a:cxn ang="cd2">
                  <a:pos x="l" y="vc"/>
                </a:cxn>
                <a:cxn ang="f123">
                  <a:pos x="f63" y="f62"/>
                </a:cxn>
                <a:cxn ang="f123">
                  <a:pos x="f65" y="f66"/>
                </a:cxn>
                <a:cxn ang="f123">
                  <a:pos x="f67" y="f68"/>
                </a:cxn>
                <a:cxn ang="f123">
                  <a:pos x="f69" y="f70"/>
                </a:cxn>
                <a:cxn ang="f123">
                  <a:pos x="f71" y="f72"/>
                </a:cxn>
                <a:cxn ang="f123">
                  <a:pos x="f73" y="f74"/>
                </a:cxn>
                <a:cxn ang="f123">
                  <a:pos x="f75" y="f76"/>
                </a:cxn>
                <a:cxn ang="f123">
                  <a:pos x="f59" y="f77"/>
                </a:cxn>
                <a:cxn ang="f123">
                  <a:pos x="f59" y="f78"/>
                </a:cxn>
                <a:cxn ang="f123">
                  <a:pos x="f75" y="f79"/>
                </a:cxn>
                <a:cxn ang="f123">
                  <a:pos x="f80" y="f81"/>
                </a:cxn>
                <a:cxn ang="f123">
                  <a:pos x="f82" y="f83"/>
                </a:cxn>
                <a:cxn ang="f123">
                  <a:pos x="f84" y="f85"/>
                </a:cxn>
                <a:cxn ang="f123">
                  <a:pos x="f86" y="f87"/>
                </a:cxn>
                <a:cxn ang="f123">
                  <a:pos x="f88" y="f89"/>
                </a:cxn>
                <a:cxn ang="f123">
                  <a:pos x="f90" y="f91"/>
                </a:cxn>
                <a:cxn ang="f123">
                  <a:pos x="f92" y="f91"/>
                </a:cxn>
                <a:cxn ang="f123">
                  <a:pos x="f93" y="f91"/>
                </a:cxn>
                <a:cxn ang="f123">
                  <a:pos x="f94" y="f95"/>
                </a:cxn>
                <a:cxn ang="f123">
                  <a:pos x="f96" y="f97"/>
                </a:cxn>
                <a:cxn ang="f123">
                  <a:pos x="f98" y="f99"/>
                </a:cxn>
                <a:cxn ang="f123">
                  <a:pos x="f100" y="f101"/>
                </a:cxn>
                <a:cxn ang="f123">
                  <a:pos x="f102" y="f103"/>
                </a:cxn>
                <a:cxn ang="f123">
                  <a:pos x="f104" y="f105"/>
                </a:cxn>
                <a:cxn ang="f123">
                  <a:pos x="f106" y="f107"/>
                </a:cxn>
                <a:cxn ang="f123">
                  <a:pos x="f106" y="f108"/>
                </a:cxn>
                <a:cxn ang="f123">
                  <a:pos x="f109" y="f110"/>
                </a:cxn>
                <a:cxn ang="f123">
                  <a:pos x="f111" y="f112"/>
                </a:cxn>
                <a:cxn ang="f123">
                  <a:pos x="f113" y="f114"/>
                </a:cxn>
                <a:cxn ang="f123">
                  <a:pos x="f115" y="f116"/>
                </a:cxn>
                <a:cxn ang="f123">
                  <a:pos x="f117" y="f118"/>
                </a:cxn>
                <a:cxn ang="f123">
                  <a:pos x="f119" y="f120"/>
                </a:cxn>
                <a:cxn ang="f123">
                  <a:pos x="f121" y="f66"/>
                </a:cxn>
                <a:cxn ang="f123">
                  <a:pos x="f122" y="f62"/>
                </a:cxn>
              </a:cxnLst>
              <a:rect l="f59" t="f62" r="f60" b="f61"/>
              <a:pathLst>
                <a:path w="461" h="412">
                  <a:moveTo>
                    <a:pt x="f8" y="f5"/>
                  </a:moveTo>
                  <a:lnTo>
                    <a:pt x="f9" y="f5"/>
                  </a:lnTo>
                  <a:lnTo>
                    <a:pt x="f10" y="f11"/>
                  </a:lnTo>
                  <a:lnTo>
                    <a:pt x="f12" y="f11"/>
                  </a:lnTo>
                  <a:lnTo>
                    <a:pt x="f13" y="f14"/>
                  </a:lnTo>
                  <a:lnTo>
                    <a:pt x="f15" y="f16"/>
                  </a:lnTo>
                  <a:lnTo>
                    <a:pt x="f17" y="f18"/>
                  </a:lnTo>
                  <a:lnTo>
                    <a:pt x="f19" y="f20"/>
                  </a:lnTo>
                  <a:lnTo>
                    <a:pt x="f21" y="f21"/>
                  </a:lnTo>
                  <a:lnTo>
                    <a:pt x="f20" y="f22"/>
                  </a:lnTo>
                  <a:lnTo>
                    <a:pt x="f18" y="f17"/>
                  </a:lnTo>
                  <a:lnTo>
                    <a:pt x="f16" y="f15"/>
                  </a:lnTo>
                  <a:lnTo>
                    <a:pt x="f23" y="f24"/>
                  </a:lnTo>
                  <a:lnTo>
                    <a:pt x="f11" y="f12"/>
                  </a:lnTo>
                  <a:lnTo>
                    <a:pt x="f11" y="f25"/>
                  </a:lnTo>
                  <a:lnTo>
                    <a:pt x="f5" y="f26"/>
                  </a:lnTo>
                  <a:lnTo>
                    <a:pt x="f5" y="f27"/>
                  </a:lnTo>
                  <a:lnTo>
                    <a:pt x="f5" y="f28"/>
                  </a:lnTo>
                  <a:lnTo>
                    <a:pt x="f5" y="f29"/>
                  </a:lnTo>
                  <a:lnTo>
                    <a:pt x="f11" y="f30"/>
                  </a:lnTo>
                  <a:lnTo>
                    <a:pt x="f11" y="f31"/>
                  </a:lnTo>
                  <a:lnTo>
                    <a:pt x="f23" y="f32"/>
                  </a:lnTo>
                  <a:lnTo>
                    <a:pt x="f16" y="f33"/>
                  </a:lnTo>
                  <a:lnTo>
                    <a:pt x="f18" y="f34"/>
                  </a:lnTo>
                  <a:lnTo>
                    <a:pt x="f20" y="f35"/>
                  </a:lnTo>
                  <a:lnTo>
                    <a:pt x="f21" y="f36"/>
                  </a:lnTo>
                  <a:lnTo>
                    <a:pt x="f19" y="f37"/>
                  </a:lnTo>
                  <a:lnTo>
                    <a:pt x="f17" y="f38"/>
                  </a:lnTo>
                  <a:lnTo>
                    <a:pt x="f15" y="f39"/>
                  </a:lnTo>
                  <a:lnTo>
                    <a:pt x="f13" y="f40"/>
                  </a:lnTo>
                  <a:lnTo>
                    <a:pt x="f12" y="f41"/>
                  </a:lnTo>
                  <a:lnTo>
                    <a:pt x="f10" y="f7"/>
                  </a:lnTo>
                  <a:lnTo>
                    <a:pt x="f9" y="f7"/>
                  </a:lnTo>
                  <a:lnTo>
                    <a:pt x="f8" y="f7"/>
                  </a:lnTo>
                  <a:lnTo>
                    <a:pt x="f36" y="f7"/>
                  </a:lnTo>
                  <a:lnTo>
                    <a:pt x="f42" y="f7"/>
                  </a:lnTo>
                  <a:lnTo>
                    <a:pt x="f40" y="f7"/>
                  </a:lnTo>
                  <a:lnTo>
                    <a:pt x="f43" y="f41"/>
                  </a:lnTo>
                  <a:lnTo>
                    <a:pt x="f44" y="f40"/>
                  </a:lnTo>
                  <a:lnTo>
                    <a:pt x="f45" y="f39"/>
                  </a:lnTo>
                  <a:lnTo>
                    <a:pt x="f46" y="f38"/>
                  </a:lnTo>
                  <a:lnTo>
                    <a:pt x="f47" y="f37"/>
                  </a:lnTo>
                  <a:lnTo>
                    <a:pt x="f48" y="f36"/>
                  </a:lnTo>
                  <a:lnTo>
                    <a:pt x="f49" y="f35"/>
                  </a:lnTo>
                  <a:lnTo>
                    <a:pt x="f50" y="f34"/>
                  </a:lnTo>
                  <a:lnTo>
                    <a:pt x="f51" y="f33"/>
                  </a:lnTo>
                  <a:lnTo>
                    <a:pt x="f52" y="f32"/>
                  </a:lnTo>
                  <a:lnTo>
                    <a:pt x="f53" y="f31"/>
                  </a:lnTo>
                  <a:lnTo>
                    <a:pt x="f54" y="f30"/>
                  </a:lnTo>
                  <a:lnTo>
                    <a:pt x="f6" y="f29"/>
                  </a:lnTo>
                  <a:lnTo>
                    <a:pt x="f6" y="f28"/>
                  </a:lnTo>
                  <a:lnTo>
                    <a:pt x="f6" y="f27"/>
                  </a:lnTo>
                  <a:lnTo>
                    <a:pt x="f6" y="f26"/>
                  </a:lnTo>
                  <a:lnTo>
                    <a:pt x="f54" y="f25"/>
                  </a:lnTo>
                  <a:lnTo>
                    <a:pt x="f53" y="f12"/>
                  </a:lnTo>
                  <a:lnTo>
                    <a:pt x="f52" y="f24"/>
                  </a:lnTo>
                  <a:lnTo>
                    <a:pt x="f51" y="f15"/>
                  </a:lnTo>
                  <a:lnTo>
                    <a:pt x="f50" y="f17"/>
                  </a:lnTo>
                  <a:lnTo>
                    <a:pt x="f49" y="f22"/>
                  </a:lnTo>
                  <a:lnTo>
                    <a:pt x="f48" y="f21"/>
                  </a:lnTo>
                  <a:lnTo>
                    <a:pt x="f47" y="f20"/>
                  </a:lnTo>
                  <a:lnTo>
                    <a:pt x="f46" y="f18"/>
                  </a:lnTo>
                  <a:lnTo>
                    <a:pt x="f45" y="f16"/>
                  </a:lnTo>
                  <a:lnTo>
                    <a:pt x="f44" y="f14"/>
                  </a:lnTo>
                  <a:lnTo>
                    <a:pt x="f43" y="f11"/>
                  </a:lnTo>
                  <a:lnTo>
                    <a:pt x="f40" y="f11"/>
                  </a:lnTo>
                  <a:lnTo>
                    <a:pt x="f42" y="f5"/>
                  </a:lnTo>
                  <a:lnTo>
                    <a:pt x="f36"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40" name="Rectangle 6"/>
            <p:cNvSpPr/>
            <p:nvPr/>
          </p:nvSpPr>
          <p:spPr>
            <a:xfrm>
              <a:off x="18421246" y="3104410"/>
              <a:ext cx="944727"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Geospatial</a:t>
              </a:r>
            </a:p>
          </p:txBody>
        </p:sp>
        <p:sp>
          <p:nvSpPr>
            <p:cNvPr id="41" name="Rectangle 7"/>
            <p:cNvSpPr/>
            <p:nvPr/>
          </p:nvSpPr>
          <p:spPr>
            <a:xfrm>
              <a:off x="18438234" y="3409367"/>
              <a:ext cx="914393"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Databases</a:t>
              </a:r>
            </a:p>
          </p:txBody>
        </p:sp>
        <p:sp>
          <p:nvSpPr>
            <p:cNvPr id="42" name="Rectangle 8"/>
            <p:cNvSpPr/>
            <p:nvPr/>
          </p:nvSpPr>
          <p:spPr>
            <a:xfrm>
              <a:off x="18609813" y="3709300"/>
              <a:ext cx="723340"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weather</a:t>
              </a:r>
            </a:p>
          </p:txBody>
        </p:sp>
        <p:sp>
          <p:nvSpPr>
            <p:cNvPr id="43" name="Rectangle 9"/>
            <p:cNvSpPr/>
            <p:nvPr/>
          </p:nvSpPr>
          <p:spPr>
            <a:xfrm>
              <a:off x="18529967" y="4012581"/>
              <a:ext cx="808488"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soil maps</a:t>
              </a:r>
            </a:p>
          </p:txBody>
        </p:sp>
        <p:sp>
          <p:nvSpPr>
            <p:cNvPr id="44" name="Rectangle 10"/>
            <p:cNvSpPr/>
            <p:nvPr/>
          </p:nvSpPr>
          <p:spPr>
            <a:xfrm>
              <a:off x="18439932" y="4307485"/>
              <a:ext cx="1004118"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topography</a:t>
              </a:r>
            </a:p>
          </p:txBody>
        </p:sp>
        <p:sp>
          <p:nvSpPr>
            <p:cNvPr id="45" name="Freeform 11"/>
            <p:cNvSpPr/>
            <p:nvPr/>
          </p:nvSpPr>
          <p:spPr>
            <a:xfrm>
              <a:off x="18059400" y="4898970"/>
              <a:ext cx="1970600" cy="2102870"/>
            </a:xfrm>
            <a:custGeom>
              <a:avLst/>
              <a:gdLst>
                <a:gd name="f0" fmla="val 10800000"/>
                <a:gd name="f1" fmla="val 5400000"/>
                <a:gd name="f2" fmla="val 180"/>
                <a:gd name="f3" fmla="val w"/>
                <a:gd name="f4" fmla="val h"/>
                <a:gd name="f5" fmla="val 0"/>
                <a:gd name="f6" fmla="val 461"/>
                <a:gd name="f7" fmla="val 492"/>
                <a:gd name="f8" fmla="val 76"/>
                <a:gd name="f9" fmla="val 68"/>
                <a:gd name="f10" fmla="val 62"/>
                <a:gd name="f11" fmla="val 2"/>
                <a:gd name="f12" fmla="val 53"/>
                <a:gd name="f13" fmla="val 4"/>
                <a:gd name="f14" fmla="val 47"/>
                <a:gd name="f15" fmla="val 6"/>
                <a:gd name="f16" fmla="val 40"/>
                <a:gd name="f17" fmla="val 11"/>
                <a:gd name="f18" fmla="val 34"/>
                <a:gd name="f19" fmla="val 13"/>
                <a:gd name="f20" fmla="val 28"/>
                <a:gd name="f21" fmla="val 19"/>
                <a:gd name="f22" fmla="val 23"/>
                <a:gd name="f23" fmla="val 24"/>
                <a:gd name="f24" fmla="val 17"/>
                <a:gd name="f25" fmla="val 8"/>
                <a:gd name="f26" fmla="val 41"/>
                <a:gd name="f27" fmla="val 56"/>
                <a:gd name="f28" fmla="val 71"/>
                <a:gd name="f29" fmla="val 80"/>
                <a:gd name="f30" fmla="val 412"/>
                <a:gd name="f31" fmla="val 421"/>
                <a:gd name="f32" fmla="val 429"/>
                <a:gd name="f33" fmla="val 436"/>
                <a:gd name="f34" fmla="val 442"/>
                <a:gd name="f35" fmla="val 451"/>
                <a:gd name="f36" fmla="val 457"/>
                <a:gd name="f37" fmla="val 462"/>
                <a:gd name="f38" fmla="val 468"/>
                <a:gd name="f39" fmla="val 472"/>
                <a:gd name="f40" fmla="val 477"/>
                <a:gd name="f41" fmla="val 481"/>
                <a:gd name="f42" fmla="val 485"/>
                <a:gd name="f43" fmla="val 488"/>
                <a:gd name="f44" fmla="val 490"/>
                <a:gd name="f45" fmla="val 384"/>
                <a:gd name="f46" fmla="val 391"/>
                <a:gd name="f47" fmla="val 399"/>
                <a:gd name="f48" fmla="val 406"/>
                <a:gd name="f49" fmla="val 414"/>
                <a:gd name="f50" fmla="val 427"/>
                <a:gd name="f51" fmla="val 433"/>
                <a:gd name="f52" fmla="val 438"/>
                <a:gd name="f53" fmla="val 444"/>
                <a:gd name="f54" fmla="val 448"/>
                <a:gd name="f55" fmla="val 450"/>
                <a:gd name="f56" fmla="val 455"/>
                <a:gd name="f57" fmla="val 459"/>
                <a:gd name="f58" fmla="+- 0 0 0"/>
                <a:gd name="f59" fmla="*/ f3 1 461"/>
                <a:gd name="f60" fmla="*/ f4 1 492"/>
                <a:gd name="f61" fmla="*/ f58 f0 1"/>
                <a:gd name="f62" fmla="*/ 0 f59 1"/>
                <a:gd name="f63" fmla="*/ 461 f59 1"/>
                <a:gd name="f64" fmla="*/ 492 f60 1"/>
                <a:gd name="f65" fmla="*/ 0 f60 1"/>
                <a:gd name="f66" fmla="*/ 183 f59 1"/>
                <a:gd name="f67" fmla="*/ f61 1 f2"/>
                <a:gd name="f68" fmla="*/ 143 f59 1"/>
                <a:gd name="f69" fmla="*/ 11 f60 1"/>
                <a:gd name="f70" fmla="*/ 108 f59 1"/>
                <a:gd name="f71" fmla="*/ 30 f60 1"/>
                <a:gd name="f72" fmla="*/ 75 f59 1"/>
                <a:gd name="f73" fmla="*/ 51 f60 1"/>
                <a:gd name="f74" fmla="*/ 46 f59 1"/>
                <a:gd name="f75" fmla="*/ 75 f60 1"/>
                <a:gd name="f76" fmla="*/ 22 f59 1"/>
                <a:gd name="f77" fmla="*/ 110 f60 1"/>
                <a:gd name="f78" fmla="*/ 11 f59 1"/>
                <a:gd name="f79" fmla="*/ 151 f60 1"/>
                <a:gd name="f80" fmla="*/ 191 f60 1"/>
                <a:gd name="f81" fmla="*/ 1110 f60 1"/>
                <a:gd name="f82" fmla="*/ 5 f59 1"/>
                <a:gd name="f83" fmla="*/ 1155 f60 1"/>
                <a:gd name="f84" fmla="*/ 16 f59 1"/>
                <a:gd name="f85" fmla="*/ 1190 f60 1"/>
                <a:gd name="f86" fmla="*/ 35 f59 1"/>
                <a:gd name="f87" fmla="*/ 1231 f60 1"/>
                <a:gd name="f88" fmla="*/ 62 f59 1"/>
                <a:gd name="f89" fmla="*/ 1260 f60 1"/>
                <a:gd name="f90" fmla="*/ 92 f59 1"/>
                <a:gd name="f91" fmla="*/ 1285 f60 1"/>
                <a:gd name="f92" fmla="*/ 127 f59 1"/>
                <a:gd name="f93" fmla="*/ 1306 f60 1"/>
                <a:gd name="f94" fmla="*/ 167 f59 1"/>
                <a:gd name="f95" fmla="*/ 1320 f60 1"/>
                <a:gd name="f96" fmla="*/ 205 f59 1"/>
                <a:gd name="f97" fmla="*/ 1325 f60 1"/>
                <a:gd name="f98" fmla="*/ 1053 f59 1"/>
                <a:gd name="f99" fmla="*/ 1093 f59 1"/>
                <a:gd name="f100" fmla="*/ 1314 f60 1"/>
                <a:gd name="f101" fmla="*/ 1133 f59 1"/>
                <a:gd name="f102" fmla="*/ 1295 f60 1"/>
                <a:gd name="f103" fmla="*/ 1166 f59 1"/>
                <a:gd name="f104" fmla="*/ 1271 f60 1"/>
                <a:gd name="f105" fmla="*/ 1195 f59 1"/>
                <a:gd name="f106" fmla="*/ 1244 f60 1"/>
                <a:gd name="f107" fmla="*/ 1211 f59 1"/>
                <a:gd name="f108" fmla="*/ 1215 f60 1"/>
                <a:gd name="f109" fmla="*/ 1230 f59 1"/>
                <a:gd name="f110" fmla="*/ 1174 f60 1"/>
                <a:gd name="f111" fmla="*/ 1241 f59 1"/>
                <a:gd name="f112" fmla="*/ 1134 f60 1"/>
                <a:gd name="f113" fmla="*/ 215 f60 1"/>
                <a:gd name="f114" fmla="*/ 1236 f59 1"/>
                <a:gd name="f115" fmla="*/ 167 f60 1"/>
                <a:gd name="f116" fmla="*/ 1225 f59 1"/>
                <a:gd name="f117" fmla="*/ 127 f60 1"/>
                <a:gd name="f118" fmla="*/ 1206 f59 1"/>
                <a:gd name="f119" fmla="*/ 92 f60 1"/>
                <a:gd name="f120" fmla="*/ 1179 f59 1"/>
                <a:gd name="f121" fmla="*/ 65 f60 1"/>
                <a:gd name="f122" fmla="*/ 1149 f59 1"/>
                <a:gd name="f123" fmla="*/ 35 f60 1"/>
                <a:gd name="f124" fmla="*/ 1114 f59 1"/>
                <a:gd name="f125" fmla="*/ 16 f60 1"/>
                <a:gd name="f126" fmla="*/ 1074 f59 1"/>
                <a:gd name="f127" fmla="*/ 5 f60 1"/>
                <a:gd name="f128" fmla="*/ 1034 f59 1"/>
                <a:gd name="f129" fmla="+- f67 0 f1"/>
              </a:gdLst>
              <a:ahLst/>
              <a:cxnLst>
                <a:cxn ang="3cd4">
                  <a:pos x="hc" y="t"/>
                </a:cxn>
                <a:cxn ang="0">
                  <a:pos x="r" y="vc"/>
                </a:cxn>
                <a:cxn ang="cd4">
                  <a:pos x="hc" y="b"/>
                </a:cxn>
                <a:cxn ang="cd2">
                  <a:pos x="l" y="vc"/>
                </a:cxn>
                <a:cxn ang="f129">
                  <a:pos x="f66" y="f65"/>
                </a:cxn>
                <a:cxn ang="f129">
                  <a:pos x="f68" y="f69"/>
                </a:cxn>
                <a:cxn ang="f129">
                  <a:pos x="f70" y="f71"/>
                </a:cxn>
                <a:cxn ang="f129">
                  <a:pos x="f72" y="f73"/>
                </a:cxn>
                <a:cxn ang="f129">
                  <a:pos x="f74" y="f75"/>
                </a:cxn>
                <a:cxn ang="f129">
                  <a:pos x="f76" y="f77"/>
                </a:cxn>
                <a:cxn ang="f129">
                  <a:pos x="f78" y="f79"/>
                </a:cxn>
                <a:cxn ang="f129">
                  <a:pos x="f62" y="f80"/>
                </a:cxn>
                <a:cxn ang="f129">
                  <a:pos x="f62" y="f81"/>
                </a:cxn>
                <a:cxn ang="f129">
                  <a:pos x="f82" y="f83"/>
                </a:cxn>
                <a:cxn ang="f129">
                  <a:pos x="f84" y="f85"/>
                </a:cxn>
                <a:cxn ang="f129">
                  <a:pos x="f86" y="f87"/>
                </a:cxn>
                <a:cxn ang="f129">
                  <a:pos x="f88" y="f89"/>
                </a:cxn>
                <a:cxn ang="f129">
                  <a:pos x="f90" y="f91"/>
                </a:cxn>
                <a:cxn ang="f129">
                  <a:pos x="f92" y="f93"/>
                </a:cxn>
                <a:cxn ang="f129">
                  <a:pos x="f94" y="f95"/>
                </a:cxn>
                <a:cxn ang="f129">
                  <a:pos x="f96" y="f97"/>
                </a:cxn>
                <a:cxn ang="f129">
                  <a:pos x="f98" y="f95"/>
                </a:cxn>
                <a:cxn ang="f129">
                  <a:pos x="f99" y="f100"/>
                </a:cxn>
                <a:cxn ang="f129">
                  <a:pos x="f101" y="f102"/>
                </a:cxn>
                <a:cxn ang="f129">
                  <a:pos x="f103" y="f104"/>
                </a:cxn>
                <a:cxn ang="f129">
                  <a:pos x="f105" y="f106"/>
                </a:cxn>
                <a:cxn ang="f129">
                  <a:pos x="f107" y="f108"/>
                </a:cxn>
                <a:cxn ang="f129">
                  <a:pos x="f109" y="f110"/>
                </a:cxn>
                <a:cxn ang="f129">
                  <a:pos x="f111" y="f112"/>
                </a:cxn>
                <a:cxn ang="f129">
                  <a:pos x="f111" y="f113"/>
                </a:cxn>
                <a:cxn ang="f129">
                  <a:pos x="f114" y="f115"/>
                </a:cxn>
                <a:cxn ang="f129">
                  <a:pos x="f116" y="f117"/>
                </a:cxn>
                <a:cxn ang="f129">
                  <a:pos x="f118" y="f119"/>
                </a:cxn>
                <a:cxn ang="f129">
                  <a:pos x="f120" y="f121"/>
                </a:cxn>
                <a:cxn ang="f129">
                  <a:pos x="f122" y="f123"/>
                </a:cxn>
                <a:cxn ang="f129">
                  <a:pos x="f124" y="f125"/>
                </a:cxn>
                <a:cxn ang="f129">
                  <a:pos x="f126" y="f127"/>
                </a:cxn>
                <a:cxn ang="f129">
                  <a:pos x="f128" y="f65"/>
                </a:cxn>
              </a:cxnLst>
              <a:rect l="f62" t="f65" r="f63" b="f64"/>
              <a:pathLst>
                <a:path w="461" h="492">
                  <a:moveTo>
                    <a:pt x="f8" y="f5"/>
                  </a:moveTo>
                  <a:lnTo>
                    <a:pt x="f9" y="f5"/>
                  </a:lnTo>
                  <a:lnTo>
                    <a:pt x="f10" y="f11"/>
                  </a:lnTo>
                  <a:lnTo>
                    <a:pt x="f12" y="f13"/>
                  </a:lnTo>
                  <a:lnTo>
                    <a:pt x="f14" y="f15"/>
                  </a:lnTo>
                  <a:lnTo>
                    <a:pt x="f16" y="f17"/>
                  </a:lnTo>
                  <a:lnTo>
                    <a:pt x="f18" y="f19"/>
                  </a:lnTo>
                  <a:lnTo>
                    <a:pt x="f20" y="f21"/>
                  </a:lnTo>
                  <a:lnTo>
                    <a:pt x="f22" y="f23"/>
                  </a:lnTo>
                  <a:lnTo>
                    <a:pt x="f24" y="f20"/>
                  </a:lnTo>
                  <a:lnTo>
                    <a:pt x="f19" y="f18"/>
                  </a:lnTo>
                  <a:lnTo>
                    <a:pt x="f25" y="f26"/>
                  </a:lnTo>
                  <a:lnTo>
                    <a:pt x="f15" y="f14"/>
                  </a:lnTo>
                  <a:lnTo>
                    <a:pt x="f13" y="f27"/>
                  </a:lnTo>
                  <a:lnTo>
                    <a:pt x="f11" y="f10"/>
                  </a:lnTo>
                  <a:lnTo>
                    <a:pt x="f5" y="f28"/>
                  </a:lnTo>
                  <a:lnTo>
                    <a:pt x="f5" y="f29"/>
                  </a:lnTo>
                  <a:lnTo>
                    <a:pt x="f5" y="f30"/>
                  </a:lnTo>
                  <a:lnTo>
                    <a:pt x="f5" y="f31"/>
                  </a:lnTo>
                  <a:lnTo>
                    <a:pt x="f11" y="f32"/>
                  </a:lnTo>
                  <a:lnTo>
                    <a:pt x="f13" y="f33"/>
                  </a:lnTo>
                  <a:lnTo>
                    <a:pt x="f15" y="f34"/>
                  </a:lnTo>
                  <a:lnTo>
                    <a:pt x="f25" y="f35"/>
                  </a:lnTo>
                  <a:lnTo>
                    <a:pt x="f19" y="f36"/>
                  </a:lnTo>
                  <a:lnTo>
                    <a:pt x="f24" y="f37"/>
                  </a:lnTo>
                  <a:lnTo>
                    <a:pt x="f22" y="f38"/>
                  </a:lnTo>
                  <a:lnTo>
                    <a:pt x="f20" y="f39"/>
                  </a:lnTo>
                  <a:lnTo>
                    <a:pt x="f18" y="f40"/>
                  </a:lnTo>
                  <a:lnTo>
                    <a:pt x="f16" y="f41"/>
                  </a:lnTo>
                  <a:lnTo>
                    <a:pt x="f14" y="f42"/>
                  </a:lnTo>
                  <a:lnTo>
                    <a:pt x="f12" y="f43"/>
                  </a:lnTo>
                  <a:lnTo>
                    <a:pt x="f10" y="f44"/>
                  </a:lnTo>
                  <a:lnTo>
                    <a:pt x="f9" y="f44"/>
                  </a:lnTo>
                  <a:lnTo>
                    <a:pt x="f8" y="f7"/>
                  </a:lnTo>
                  <a:lnTo>
                    <a:pt x="f45" y="f7"/>
                  </a:lnTo>
                  <a:lnTo>
                    <a:pt x="f46" y="f44"/>
                  </a:lnTo>
                  <a:lnTo>
                    <a:pt x="f47" y="f44"/>
                  </a:lnTo>
                  <a:lnTo>
                    <a:pt x="f48" y="f43"/>
                  </a:lnTo>
                  <a:lnTo>
                    <a:pt x="f49" y="f42"/>
                  </a:lnTo>
                  <a:lnTo>
                    <a:pt x="f31" y="f41"/>
                  </a:lnTo>
                  <a:lnTo>
                    <a:pt x="f50" y="f40"/>
                  </a:lnTo>
                  <a:lnTo>
                    <a:pt x="f51" y="f39"/>
                  </a:lnTo>
                  <a:lnTo>
                    <a:pt x="f52" y="f38"/>
                  </a:lnTo>
                  <a:lnTo>
                    <a:pt x="f53" y="f37"/>
                  </a:lnTo>
                  <a:lnTo>
                    <a:pt x="f54" y="f36"/>
                  </a:lnTo>
                  <a:lnTo>
                    <a:pt x="f55" y="f35"/>
                  </a:lnTo>
                  <a:lnTo>
                    <a:pt x="f56" y="f34"/>
                  </a:lnTo>
                  <a:lnTo>
                    <a:pt x="f36" y="f33"/>
                  </a:lnTo>
                  <a:lnTo>
                    <a:pt x="f57" y="f32"/>
                  </a:lnTo>
                  <a:lnTo>
                    <a:pt x="f6" y="f31"/>
                  </a:lnTo>
                  <a:lnTo>
                    <a:pt x="f6" y="f30"/>
                  </a:lnTo>
                  <a:lnTo>
                    <a:pt x="f6" y="f29"/>
                  </a:lnTo>
                  <a:lnTo>
                    <a:pt x="f6" y="f28"/>
                  </a:lnTo>
                  <a:lnTo>
                    <a:pt x="f57" y="f10"/>
                  </a:lnTo>
                  <a:lnTo>
                    <a:pt x="f36" y="f27"/>
                  </a:lnTo>
                  <a:lnTo>
                    <a:pt x="f56" y="f14"/>
                  </a:lnTo>
                  <a:lnTo>
                    <a:pt x="f55" y="f26"/>
                  </a:lnTo>
                  <a:lnTo>
                    <a:pt x="f54" y="f18"/>
                  </a:lnTo>
                  <a:lnTo>
                    <a:pt x="f53" y="f20"/>
                  </a:lnTo>
                  <a:lnTo>
                    <a:pt x="f52" y="f23"/>
                  </a:lnTo>
                  <a:lnTo>
                    <a:pt x="f51" y="f21"/>
                  </a:lnTo>
                  <a:lnTo>
                    <a:pt x="f50" y="f19"/>
                  </a:lnTo>
                  <a:lnTo>
                    <a:pt x="f31" y="f17"/>
                  </a:lnTo>
                  <a:lnTo>
                    <a:pt x="f49" y="f15"/>
                  </a:lnTo>
                  <a:lnTo>
                    <a:pt x="f48" y="f13"/>
                  </a:lnTo>
                  <a:lnTo>
                    <a:pt x="f47" y="f11"/>
                  </a:lnTo>
                  <a:lnTo>
                    <a:pt x="f46" y="f5"/>
                  </a:lnTo>
                  <a:lnTo>
                    <a:pt x="f45"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46" name="Freeform 12"/>
            <p:cNvSpPr/>
            <p:nvPr/>
          </p:nvSpPr>
          <p:spPr>
            <a:xfrm>
              <a:off x="18059400" y="4898970"/>
              <a:ext cx="1970600" cy="2102870"/>
            </a:xfrm>
            <a:custGeom>
              <a:avLst/>
              <a:gdLst>
                <a:gd name="f0" fmla="val 10800000"/>
                <a:gd name="f1" fmla="val 5400000"/>
                <a:gd name="f2" fmla="val 180"/>
                <a:gd name="f3" fmla="val w"/>
                <a:gd name="f4" fmla="val h"/>
                <a:gd name="f5" fmla="val 0"/>
                <a:gd name="f6" fmla="val 461"/>
                <a:gd name="f7" fmla="val 492"/>
                <a:gd name="f8" fmla="val 76"/>
                <a:gd name="f9" fmla="val 68"/>
                <a:gd name="f10" fmla="val 62"/>
                <a:gd name="f11" fmla="val 2"/>
                <a:gd name="f12" fmla="val 53"/>
                <a:gd name="f13" fmla="val 4"/>
                <a:gd name="f14" fmla="val 47"/>
                <a:gd name="f15" fmla="val 6"/>
                <a:gd name="f16" fmla="val 40"/>
                <a:gd name="f17" fmla="val 11"/>
                <a:gd name="f18" fmla="val 34"/>
                <a:gd name="f19" fmla="val 13"/>
                <a:gd name="f20" fmla="val 28"/>
                <a:gd name="f21" fmla="val 19"/>
                <a:gd name="f22" fmla="val 23"/>
                <a:gd name="f23" fmla="val 24"/>
                <a:gd name="f24" fmla="val 17"/>
                <a:gd name="f25" fmla="val 8"/>
                <a:gd name="f26" fmla="val 41"/>
                <a:gd name="f27" fmla="val 56"/>
                <a:gd name="f28" fmla="val 71"/>
                <a:gd name="f29" fmla="val 80"/>
                <a:gd name="f30" fmla="val 412"/>
                <a:gd name="f31" fmla="val 421"/>
                <a:gd name="f32" fmla="val 429"/>
                <a:gd name="f33" fmla="val 436"/>
                <a:gd name="f34" fmla="val 442"/>
                <a:gd name="f35" fmla="val 451"/>
                <a:gd name="f36" fmla="val 457"/>
                <a:gd name="f37" fmla="val 462"/>
                <a:gd name="f38" fmla="val 468"/>
                <a:gd name="f39" fmla="val 472"/>
                <a:gd name="f40" fmla="val 477"/>
                <a:gd name="f41" fmla="val 481"/>
                <a:gd name="f42" fmla="val 485"/>
                <a:gd name="f43" fmla="val 488"/>
                <a:gd name="f44" fmla="val 490"/>
                <a:gd name="f45" fmla="val 384"/>
                <a:gd name="f46" fmla="val 391"/>
                <a:gd name="f47" fmla="val 399"/>
                <a:gd name="f48" fmla="val 406"/>
                <a:gd name="f49" fmla="val 414"/>
                <a:gd name="f50" fmla="val 427"/>
                <a:gd name="f51" fmla="val 433"/>
                <a:gd name="f52" fmla="val 438"/>
                <a:gd name="f53" fmla="val 444"/>
                <a:gd name="f54" fmla="val 448"/>
                <a:gd name="f55" fmla="val 450"/>
                <a:gd name="f56" fmla="val 455"/>
                <a:gd name="f57" fmla="val 459"/>
                <a:gd name="f58" fmla="+- 0 0 0"/>
                <a:gd name="f59" fmla="*/ f3 1 461"/>
                <a:gd name="f60" fmla="*/ f4 1 492"/>
                <a:gd name="f61" fmla="*/ f58 f0 1"/>
                <a:gd name="f62" fmla="*/ 0 f59 1"/>
                <a:gd name="f63" fmla="*/ 461 f59 1"/>
                <a:gd name="f64" fmla="*/ 492 f60 1"/>
                <a:gd name="f65" fmla="*/ 0 f60 1"/>
                <a:gd name="f66" fmla="*/ 183 f59 1"/>
                <a:gd name="f67" fmla="*/ f61 1 f2"/>
                <a:gd name="f68" fmla="*/ 143 f59 1"/>
                <a:gd name="f69" fmla="*/ 11 f60 1"/>
                <a:gd name="f70" fmla="*/ 108 f59 1"/>
                <a:gd name="f71" fmla="*/ 30 f60 1"/>
                <a:gd name="f72" fmla="*/ 75 f59 1"/>
                <a:gd name="f73" fmla="*/ 51 f60 1"/>
                <a:gd name="f74" fmla="*/ 46 f59 1"/>
                <a:gd name="f75" fmla="*/ 75 f60 1"/>
                <a:gd name="f76" fmla="*/ 22 f59 1"/>
                <a:gd name="f77" fmla="*/ 110 f60 1"/>
                <a:gd name="f78" fmla="*/ 11 f59 1"/>
                <a:gd name="f79" fmla="*/ 151 f60 1"/>
                <a:gd name="f80" fmla="*/ 191 f60 1"/>
                <a:gd name="f81" fmla="*/ 1110 f60 1"/>
                <a:gd name="f82" fmla="*/ 5 f59 1"/>
                <a:gd name="f83" fmla="*/ 1155 f60 1"/>
                <a:gd name="f84" fmla="*/ 16 f59 1"/>
                <a:gd name="f85" fmla="*/ 1190 f60 1"/>
                <a:gd name="f86" fmla="*/ 35 f59 1"/>
                <a:gd name="f87" fmla="*/ 1231 f60 1"/>
                <a:gd name="f88" fmla="*/ 62 f59 1"/>
                <a:gd name="f89" fmla="*/ 1260 f60 1"/>
                <a:gd name="f90" fmla="*/ 92 f59 1"/>
                <a:gd name="f91" fmla="*/ 1285 f60 1"/>
                <a:gd name="f92" fmla="*/ 127 f59 1"/>
                <a:gd name="f93" fmla="*/ 1306 f60 1"/>
                <a:gd name="f94" fmla="*/ 167 f59 1"/>
                <a:gd name="f95" fmla="*/ 1320 f60 1"/>
                <a:gd name="f96" fmla="*/ 205 f59 1"/>
                <a:gd name="f97" fmla="*/ 1325 f60 1"/>
                <a:gd name="f98" fmla="*/ 1053 f59 1"/>
                <a:gd name="f99" fmla="*/ 1093 f59 1"/>
                <a:gd name="f100" fmla="*/ 1314 f60 1"/>
                <a:gd name="f101" fmla="*/ 1133 f59 1"/>
                <a:gd name="f102" fmla="*/ 1295 f60 1"/>
                <a:gd name="f103" fmla="*/ 1166 f59 1"/>
                <a:gd name="f104" fmla="*/ 1271 f60 1"/>
                <a:gd name="f105" fmla="*/ 1195 f59 1"/>
                <a:gd name="f106" fmla="*/ 1244 f60 1"/>
                <a:gd name="f107" fmla="*/ 1211 f59 1"/>
                <a:gd name="f108" fmla="*/ 1215 f60 1"/>
                <a:gd name="f109" fmla="*/ 1230 f59 1"/>
                <a:gd name="f110" fmla="*/ 1174 f60 1"/>
                <a:gd name="f111" fmla="*/ 1241 f59 1"/>
                <a:gd name="f112" fmla="*/ 1134 f60 1"/>
                <a:gd name="f113" fmla="*/ 215 f60 1"/>
                <a:gd name="f114" fmla="*/ 1236 f59 1"/>
                <a:gd name="f115" fmla="*/ 167 f60 1"/>
                <a:gd name="f116" fmla="*/ 1225 f59 1"/>
                <a:gd name="f117" fmla="*/ 127 f60 1"/>
                <a:gd name="f118" fmla="*/ 1206 f59 1"/>
                <a:gd name="f119" fmla="*/ 92 f60 1"/>
                <a:gd name="f120" fmla="*/ 1179 f59 1"/>
                <a:gd name="f121" fmla="*/ 65 f60 1"/>
                <a:gd name="f122" fmla="*/ 1149 f59 1"/>
                <a:gd name="f123" fmla="*/ 35 f60 1"/>
                <a:gd name="f124" fmla="*/ 1114 f59 1"/>
                <a:gd name="f125" fmla="*/ 16 f60 1"/>
                <a:gd name="f126" fmla="*/ 1074 f59 1"/>
                <a:gd name="f127" fmla="*/ 5 f60 1"/>
                <a:gd name="f128" fmla="*/ 1034 f59 1"/>
                <a:gd name="f129" fmla="+- f67 0 f1"/>
              </a:gdLst>
              <a:ahLst/>
              <a:cxnLst>
                <a:cxn ang="3cd4">
                  <a:pos x="hc" y="t"/>
                </a:cxn>
                <a:cxn ang="0">
                  <a:pos x="r" y="vc"/>
                </a:cxn>
                <a:cxn ang="cd4">
                  <a:pos x="hc" y="b"/>
                </a:cxn>
                <a:cxn ang="cd2">
                  <a:pos x="l" y="vc"/>
                </a:cxn>
                <a:cxn ang="f129">
                  <a:pos x="f66" y="f65"/>
                </a:cxn>
                <a:cxn ang="f129">
                  <a:pos x="f68" y="f69"/>
                </a:cxn>
                <a:cxn ang="f129">
                  <a:pos x="f70" y="f71"/>
                </a:cxn>
                <a:cxn ang="f129">
                  <a:pos x="f72" y="f73"/>
                </a:cxn>
                <a:cxn ang="f129">
                  <a:pos x="f74" y="f75"/>
                </a:cxn>
                <a:cxn ang="f129">
                  <a:pos x="f76" y="f77"/>
                </a:cxn>
                <a:cxn ang="f129">
                  <a:pos x="f78" y="f79"/>
                </a:cxn>
                <a:cxn ang="f129">
                  <a:pos x="f62" y="f80"/>
                </a:cxn>
                <a:cxn ang="f129">
                  <a:pos x="f62" y="f81"/>
                </a:cxn>
                <a:cxn ang="f129">
                  <a:pos x="f82" y="f83"/>
                </a:cxn>
                <a:cxn ang="f129">
                  <a:pos x="f84" y="f85"/>
                </a:cxn>
                <a:cxn ang="f129">
                  <a:pos x="f86" y="f87"/>
                </a:cxn>
                <a:cxn ang="f129">
                  <a:pos x="f88" y="f89"/>
                </a:cxn>
                <a:cxn ang="f129">
                  <a:pos x="f90" y="f91"/>
                </a:cxn>
                <a:cxn ang="f129">
                  <a:pos x="f92" y="f93"/>
                </a:cxn>
                <a:cxn ang="f129">
                  <a:pos x="f94" y="f95"/>
                </a:cxn>
                <a:cxn ang="f129">
                  <a:pos x="f96" y="f97"/>
                </a:cxn>
                <a:cxn ang="f129">
                  <a:pos x="f98" y="f95"/>
                </a:cxn>
                <a:cxn ang="f129">
                  <a:pos x="f99" y="f100"/>
                </a:cxn>
                <a:cxn ang="f129">
                  <a:pos x="f101" y="f102"/>
                </a:cxn>
                <a:cxn ang="f129">
                  <a:pos x="f103" y="f104"/>
                </a:cxn>
                <a:cxn ang="f129">
                  <a:pos x="f105" y="f106"/>
                </a:cxn>
                <a:cxn ang="f129">
                  <a:pos x="f107" y="f108"/>
                </a:cxn>
                <a:cxn ang="f129">
                  <a:pos x="f109" y="f110"/>
                </a:cxn>
                <a:cxn ang="f129">
                  <a:pos x="f111" y="f112"/>
                </a:cxn>
                <a:cxn ang="f129">
                  <a:pos x="f111" y="f113"/>
                </a:cxn>
                <a:cxn ang="f129">
                  <a:pos x="f114" y="f115"/>
                </a:cxn>
                <a:cxn ang="f129">
                  <a:pos x="f116" y="f117"/>
                </a:cxn>
                <a:cxn ang="f129">
                  <a:pos x="f118" y="f119"/>
                </a:cxn>
                <a:cxn ang="f129">
                  <a:pos x="f120" y="f121"/>
                </a:cxn>
                <a:cxn ang="f129">
                  <a:pos x="f122" y="f123"/>
                </a:cxn>
                <a:cxn ang="f129">
                  <a:pos x="f124" y="f125"/>
                </a:cxn>
                <a:cxn ang="f129">
                  <a:pos x="f126" y="f127"/>
                </a:cxn>
                <a:cxn ang="f129">
                  <a:pos x="f128" y="f65"/>
                </a:cxn>
              </a:cxnLst>
              <a:rect l="f62" t="f65" r="f63" b="f64"/>
              <a:pathLst>
                <a:path w="461" h="492">
                  <a:moveTo>
                    <a:pt x="f8" y="f5"/>
                  </a:moveTo>
                  <a:lnTo>
                    <a:pt x="f9" y="f5"/>
                  </a:lnTo>
                  <a:lnTo>
                    <a:pt x="f10" y="f11"/>
                  </a:lnTo>
                  <a:lnTo>
                    <a:pt x="f12" y="f13"/>
                  </a:lnTo>
                  <a:lnTo>
                    <a:pt x="f14" y="f15"/>
                  </a:lnTo>
                  <a:lnTo>
                    <a:pt x="f16" y="f17"/>
                  </a:lnTo>
                  <a:lnTo>
                    <a:pt x="f18" y="f19"/>
                  </a:lnTo>
                  <a:lnTo>
                    <a:pt x="f20" y="f21"/>
                  </a:lnTo>
                  <a:lnTo>
                    <a:pt x="f22" y="f23"/>
                  </a:lnTo>
                  <a:lnTo>
                    <a:pt x="f24" y="f20"/>
                  </a:lnTo>
                  <a:lnTo>
                    <a:pt x="f19" y="f18"/>
                  </a:lnTo>
                  <a:lnTo>
                    <a:pt x="f25" y="f26"/>
                  </a:lnTo>
                  <a:lnTo>
                    <a:pt x="f15" y="f14"/>
                  </a:lnTo>
                  <a:lnTo>
                    <a:pt x="f13" y="f27"/>
                  </a:lnTo>
                  <a:lnTo>
                    <a:pt x="f11" y="f10"/>
                  </a:lnTo>
                  <a:lnTo>
                    <a:pt x="f5" y="f28"/>
                  </a:lnTo>
                  <a:lnTo>
                    <a:pt x="f5" y="f29"/>
                  </a:lnTo>
                  <a:lnTo>
                    <a:pt x="f5" y="f30"/>
                  </a:lnTo>
                  <a:lnTo>
                    <a:pt x="f5" y="f31"/>
                  </a:lnTo>
                  <a:lnTo>
                    <a:pt x="f11" y="f32"/>
                  </a:lnTo>
                  <a:lnTo>
                    <a:pt x="f13" y="f33"/>
                  </a:lnTo>
                  <a:lnTo>
                    <a:pt x="f15" y="f34"/>
                  </a:lnTo>
                  <a:lnTo>
                    <a:pt x="f25" y="f35"/>
                  </a:lnTo>
                  <a:lnTo>
                    <a:pt x="f19" y="f36"/>
                  </a:lnTo>
                  <a:lnTo>
                    <a:pt x="f24" y="f37"/>
                  </a:lnTo>
                  <a:lnTo>
                    <a:pt x="f22" y="f38"/>
                  </a:lnTo>
                  <a:lnTo>
                    <a:pt x="f20" y="f39"/>
                  </a:lnTo>
                  <a:lnTo>
                    <a:pt x="f18" y="f40"/>
                  </a:lnTo>
                  <a:lnTo>
                    <a:pt x="f16" y="f41"/>
                  </a:lnTo>
                  <a:lnTo>
                    <a:pt x="f14" y="f42"/>
                  </a:lnTo>
                  <a:lnTo>
                    <a:pt x="f12" y="f43"/>
                  </a:lnTo>
                  <a:lnTo>
                    <a:pt x="f10" y="f44"/>
                  </a:lnTo>
                  <a:lnTo>
                    <a:pt x="f9" y="f44"/>
                  </a:lnTo>
                  <a:lnTo>
                    <a:pt x="f8" y="f7"/>
                  </a:lnTo>
                  <a:lnTo>
                    <a:pt x="f45" y="f7"/>
                  </a:lnTo>
                  <a:lnTo>
                    <a:pt x="f46" y="f44"/>
                  </a:lnTo>
                  <a:lnTo>
                    <a:pt x="f47" y="f44"/>
                  </a:lnTo>
                  <a:lnTo>
                    <a:pt x="f48" y="f43"/>
                  </a:lnTo>
                  <a:lnTo>
                    <a:pt x="f49" y="f42"/>
                  </a:lnTo>
                  <a:lnTo>
                    <a:pt x="f31" y="f41"/>
                  </a:lnTo>
                  <a:lnTo>
                    <a:pt x="f50" y="f40"/>
                  </a:lnTo>
                  <a:lnTo>
                    <a:pt x="f51" y="f39"/>
                  </a:lnTo>
                  <a:lnTo>
                    <a:pt x="f52" y="f38"/>
                  </a:lnTo>
                  <a:lnTo>
                    <a:pt x="f53" y="f37"/>
                  </a:lnTo>
                  <a:lnTo>
                    <a:pt x="f54" y="f36"/>
                  </a:lnTo>
                  <a:lnTo>
                    <a:pt x="f55" y="f35"/>
                  </a:lnTo>
                  <a:lnTo>
                    <a:pt x="f56" y="f34"/>
                  </a:lnTo>
                  <a:lnTo>
                    <a:pt x="f36" y="f33"/>
                  </a:lnTo>
                  <a:lnTo>
                    <a:pt x="f57" y="f32"/>
                  </a:lnTo>
                  <a:lnTo>
                    <a:pt x="f6" y="f31"/>
                  </a:lnTo>
                  <a:lnTo>
                    <a:pt x="f6" y="f30"/>
                  </a:lnTo>
                  <a:lnTo>
                    <a:pt x="f6" y="f29"/>
                  </a:lnTo>
                  <a:lnTo>
                    <a:pt x="f6" y="f28"/>
                  </a:lnTo>
                  <a:lnTo>
                    <a:pt x="f57" y="f10"/>
                  </a:lnTo>
                  <a:lnTo>
                    <a:pt x="f36" y="f27"/>
                  </a:lnTo>
                  <a:lnTo>
                    <a:pt x="f56" y="f14"/>
                  </a:lnTo>
                  <a:lnTo>
                    <a:pt x="f55" y="f26"/>
                  </a:lnTo>
                  <a:lnTo>
                    <a:pt x="f54" y="f18"/>
                  </a:lnTo>
                  <a:lnTo>
                    <a:pt x="f53" y="f20"/>
                  </a:lnTo>
                  <a:lnTo>
                    <a:pt x="f52" y="f23"/>
                  </a:lnTo>
                  <a:lnTo>
                    <a:pt x="f51" y="f21"/>
                  </a:lnTo>
                  <a:lnTo>
                    <a:pt x="f50" y="f19"/>
                  </a:lnTo>
                  <a:lnTo>
                    <a:pt x="f31" y="f17"/>
                  </a:lnTo>
                  <a:lnTo>
                    <a:pt x="f49" y="f15"/>
                  </a:lnTo>
                  <a:lnTo>
                    <a:pt x="f48" y="f13"/>
                  </a:lnTo>
                  <a:lnTo>
                    <a:pt x="f47" y="f11"/>
                  </a:lnTo>
                  <a:lnTo>
                    <a:pt x="f46" y="f5"/>
                  </a:lnTo>
                  <a:lnTo>
                    <a:pt x="f45"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47" name="Rectangle 13"/>
            <p:cNvSpPr/>
            <p:nvPr/>
          </p:nvSpPr>
          <p:spPr>
            <a:xfrm>
              <a:off x="18183415" y="5053125"/>
              <a:ext cx="1224762"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Test Sites (TS)</a:t>
              </a:r>
            </a:p>
          </p:txBody>
        </p:sp>
        <p:sp>
          <p:nvSpPr>
            <p:cNvPr id="48" name="Rectangle 14"/>
            <p:cNvSpPr/>
            <p:nvPr/>
          </p:nvSpPr>
          <p:spPr>
            <a:xfrm>
              <a:off x="18203801" y="5353056"/>
              <a:ext cx="1369833"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land use history</a:t>
              </a:r>
            </a:p>
          </p:txBody>
        </p:sp>
        <p:sp>
          <p:nvSpPr>
            <p:cNvPr id="49" name="Rectangle 15"/>
            <p:cNvSpPr/>
            <p:nvPr/>
          </p:nvSpPr>
          <p:spPr>
            <a:xfrm>
              <a:off x="18365184" y="5658015"/>
              <a:ext cx="1140569"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crop rotation</a:t>
              </a:r>
            </a:p>
          </p:txBody>
        </p:sp>
        <p:sp>
          <p:nvSpPr>
            <p:cNvPr id="50" name="Rectangle 16"/>
            <p:cNvSpPr/>
            <p:nvPr/>
          </p:nvSpPr>
          <p:spPr>
            <a:xfrm>
              <a:off x="18618307" y="5961297"/>
              <a:ext cx="727066"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fertilizer</a:t>
              </a:r>
            </a:p>
          </p:txBody>
        </p:sp>
        <p:sp>
          <p:nvSpPr>
            <p:cNvPr id="51" name="Rectangle 17"/>
            <p:cNvSpPr/>
            <p:nvPr/>
          </p:nvSpPr>
          <p:spPr>
            <a:xfrm>
              <a:off x="18640387" y="6256201"/>
              <a:ext cx="675870"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manure</a:t>
              </a:r>
            </a:p>
          </p:txBody>
        </p:sp>
        <p:sp>
          <p:nvSpPr>
            <p:cNvPr id="52" name="Rectangle 18"/>
            <p:cNvSpPr/>
            <p:nvPr/>
          </p:nvSpPr>
          <p:spPr>
            <a:xfrm>
              <a:off x="18586027" y="6561160"/>
              <a:ext cx="792523"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irrigation</a:t>
              </a:r>
            </a:p>
          </p:txBody>
        </p:sp>
        <p:sp>
          <p:nvSpPr>
            <p:cNvPr id="53" name="Freeform 19"/>
            <p:cNvSpPr/>
            <p:nvPr/>
          </p:nvSpPr>
          <p:spPr>
            <a:xfrm>
              <a:off x="20639868" y="2522978"/>
              <a:ext cx="1970600" cy="1255019"/>
            </a:xfrm>
            <a:custGeom>
              <a:avLst/>
              <a:gdLst>
                <a:gd name="f0" fmla="val 10800000"/>
                <a:gd name="f1" fmla="val 5400000"/>
                <a:gd name="f2" fmla="val 180"/>
                <a:gd name="f3" fmla="val w"/>
                <a:gd name="f4" fmla="val h"/>
                <a:gd name="f5" fmla="val 0"/>
                <a:gd name="f6" fmla="val 461"/>
                <a:gd name="f7" fmla="val 294"/>
                <a:gd name="f8" fmla="val 49"/>
                <a:gd name="f9" fmla="val 45"/>
                <a:gd name="f10" fmla="val 41"/>
                <a:gd name="f11" fmla="val 34"/>
                <a:gd name="f12" fmla="val 2"/>
                <a:gd name="f13" fmla="val 30"/>
                <a:gd name="f14" fmla="val 26"/>
                <a:gd name="f15" fmla="val 4"/>
                <a:gd name="f16" fmla="val 22"/>
                <a:gd name="f17" fmla="val 7"/>
                <a:gd name="f18" fmla="val 15"/>
                <a:gd name="f19" fmla="val 13"/>
                <a:gd name="f20" fmla="val 9"/>
                <a:gd name="f21" fmla="val 24"/>
                <a:gd name="f22" fmla="val 5"/>
                <a:gd name="f23" fmla="val 28"/>
                <a:gd name="f24" fmla="val 35"/>
                <a:gd name="f25" fmla="val 39"/>
                <a:gd name="f26" fmla="val 43"/>
                <a:gd name="f27" fmla="val 48"/>
                <a:gd name="f28" fmla="val 244"/>
                <a:gd name="f29" fmla="val 251"/>
                <a:gd name="f30" fmla="val 255"/>
                <a:gd name="f31" fmla="val 259"/>
                <a:gd name="f32" fmla="val 263"/>
                <a:gd name="f33" fmla="val 268"/>
                <a:gd name="f34" fmla="val 272"/>
                <a:gd name="f35" fmla="val 279"/>
                <a:gd name="f36" fmla="val 285"/>
                <a:gd name="f37" fmla="val 287"/>
                <a:gd name="f38" fmla="val 289"/>
                <a:gd name="f39" fmla="val 292"/>
                <a:gd name="f40" fmla="val 415"/>
                <a:gd name="f41" fmla="val 419"/>
                <a:gd name="f42" fmla="val 423"/>
                <a:gd name="f43" fmla="val 427"/>
                <a:gd name="f44" fmla="val 432"/>
                <a:gd name="f45" fmla="val 436"/>
                <a:gd name="f46" fmla="val 440"/>
                <a:gd name="f47" fmla="val 448"/>
                <a:gd name="f48" fmla="val 453"/>
                <a:gd name="f49" fmla="val 457"/>
                <a:gd name="f50" fmla="val 459"/>
                <a:gd name="f51" fmla="+- 0 0 0"/>
                <a:gd name="f52" fmla="*/ f3 1 461"/>
                <a:gd name="f53" fmla="*/ f4 1 294"/>
                <a:gd name="f54" fmla="*/ f51 f0 1"/>
                <a:gd name="f55" fmla="*/ 0 f52 1"/>
                <a:gd name="f56" fmla="*/ 461 f52 1"/>
                <a:gd name="f57" fmla="*/ 294 f53 1"/>
                <a:gd name="f58" fmla="*/ 0 f53 1"/>
                <a:gd name="f59" fmla="*/ 132 f52 1"/>
                <a:gd name="f60" fmla="*/ f54 1 f2"/>
                <a:gd name="f61" fmla="*/ 121 f52 1"/>
                <a:gd name="f62" fmla="*/ 110 f52 1"/>
                <a:gd name="f63" fmla="*/ 92 f52 1"/>
                <a:gd name="f64" fmla="*/ 5 f53 1"/>
                <a:gd name="f65" fmla="*/ 81 f52 1"/>
                <a:gd name="f66" fmla="*/ 70 f52 1"/>
                <a:gd name="f67" fmla="*/ 11 f53 1"/>
                <a:gd name="f68" fmla="*/ 59 f52 1"/>
                <a:gd name="f69" fmla="*/ 19 f53 1"/>
                <a:gd name="f70" fmla="*/ 40 f52 1"/>
                <a:gd name="f71" fmla="*/ 35 f53 1"/>
                <a:gd name="f72" fmla="*/ 24 f52 1"/>
                <a:gd name="f73" fmla="*/ 59 f53 1"/>
                <a:gd name="f74" fmla="*/ 19 f52 1"/>
                <a:gd name="f75" fmla="*/ 65 f53 1"/>
                <a:gd name="f76" fmla="*/ 13 f52 1"/>
                <a:gd name="f77" fmla="*/ 75 f53 1"/>
                <a:gd name="f78" fmla="*/ 94 f53 1"/>
                <a:gd name="f79" fmla="*/ 5 f52 1"/>
                <a:gd name="f80" fmla="*/ 105 f53 1"/>
                <a:gd name="f81" fmla="*/ 116 f53 1"/>
                <a:gd name="f82" fmla="*/ 129 f53 1"/>
                <a:gd name="f83" fmla="*/ 656 f53 1"/>
                <a:gd name="f84" fmla="*/ 675 f53 1"/>
                <a:gd name="f85" fmla="*/ 686 f53 1"/>
                <a:gd name="f86" fmla="*/ 697 f53 1"/>
                <a:gd name="f87" fmla="*/ 708 f53 1"/>
                <a:gd name="f88" fmla="*/ 721 f53 1"/>
                <a:gd name="f89" fmla="*/ 732 f53 1"/>
                <a:gd name="f90" fmla="*/ 751 f53 1"/>
                <a:gd name="f91" fmla="*/ 767 f53 1"/>
                <a:gd name="f92" fmla="*/ 772 f53 1"/>
                <a:gd name="f93" fmla="*/ 778 f53 1"/>
                <a:gd name="f94" fmla="*/ 786 f53 1"/>
                <a:gd name="f95" fmla="*/ 791 f53 1"/>
                <a:gd name="f96" fmla="*/ 1117 f52 1"/>
                <a:gd name="f97" fmla="*/ 1128 f52 1"/>
                <a:gd name="f98" fmla="*/ 1139 f52 1"/>
                <a:gd name="f99" fmla="*/ 1149 f52 1"/>
                <a:gd name="f100" fmla="*/ 1163 f52 1"/>
                <a:gd name="f101" fmla="*/ 1174 f52 1"/>
                <a:gd name="f102" fmla="*/ 1184 f52 1"/>
                <a:gd name="f103" fmla="*/ 1206 f52 1"/>
                <a:gd name="f104" fmla="*/ 1219 f52 1"/>
                <a:gd name="f105" fmla="*/ 1230 f52 1"/>
                <a:gd name="f106" fmla="*/ 1236 f52 1"/>
                <a:gd name="f107" fmla="*/ 1241 f52 1"/>
                <a:gd name="f108" fmla="+- f60 0 f1"/>
              </a:gdLst>
              <a:ahLst/>
              <a:cxnLst>
                <a:cxn ang="3cd4">
                  <a:pos x="hc" y="t"/>
                </a:cxn>
                <a:cxn ang="0">
                  <a:pos x="r" y="vc"/>
                </a:cxn>
                <a:cxn ang="cd4">
                  <a:pos x="hc" y="b"/>
                </a:cxn>
                <a:cxn ang="cd2">
                  <a:pos x="l" y="vc"/>
                </a:cxn>
                <a:cxn ang="f108">
                  <a:pos x="f59" y="f58"/>
                </a:cxn>
                <a:cxn ang="f108">
                  <a:pos x="f61" y="f58"/>
                </a:cxn>
                <a:cxn ang="f108">
                  <a:pos x="f62" y="f58"/>
                </a:cxn>
                <a:cxn ang="f108">
                  <a:pos x="f63" y="f64"/>
                </a:cxn>
                <a:cxn ang="f108">
                  <a:pos x="f65" y="f64"/>
                </a:cxn>
                <a:cxn ang="f108">
                  <a:pos x="f66" y="f67"/>
                </a:cxn>
                <a:cxn ang="f108">
                  <a:pos x="f68" y="f69"/>
                </a:cxn>
                <a:cxn ang="f108">
                  <a:pos x="f70" y="f71"/>
                </a:cxn>
                <a:cxn ang="f108">
                  <a:pos x="f72" y="f73"/>
                </a:cxn>
                <a:cxn ang="f108">
                  <a:pos x="f74" y="f75"/>
                </a:cxn>
                <a:cxn ang="f108">
                  <a:pos x="f76" y="f77"/>
                </a:cxn>
                <a:cxn ang="f108">
                  <a:pos x="f76" y="f78"/>
                </a:cxn>
                <a:cxn ang="f108">
                  <a:pos x="f79" y="f80"/>
                </a:cxn>
                <a:cxn ang="f108">
                  <a:pos x="f79" y="f81"/>
                </a:cxn>
                <a:cxn ang="f108">
                  <a:pos x="f55" y="f82"/>
                </a:cxn>
                <a:cxn ang="f108">
                  <a:pos x="f55" y="f83"/>
                </a:cxn>
                <a:cxn ang="f108">
                  <a:pos x="f79" y="f84"/>
                </a:cxn>
                <a:cxn ang="f108">
                  <a:pos x="f79" y="f85"/>
                </a:cxn>
                <a:cxn ang="f108">
                  <a:pos x="f76" y="f86"/>
                </a:cxn>
                <a:cxn ang="f108">
                  <a:pos x="f76" y="f87"/>
                </a:cxn>
                <a:cxn ang="f108">
                  <a:pos x="f74" y="f88"/>
                </a:cxn>
                <a:cxn ang="f108">
                  <a:pos x="f72" y="f89"/>
                </a:cxn>
                <a:cxn ang="f108">
                  <a:pos x="f70" y="f90"/>
                </a:cxn>
                <a:cxn ang="f108">
                  <a:pos x="f68" y="f91"/>
                </a:cxn>
                <a:cxn ang="f108">
                  <a:pos x="f66" y="f92"/>
                </a:cxn>
                <a:cxn ang="f108">
                  <a:pos x="f65" y="f93"/>
                </a:cxn>
                <a:cxn ang="f108">
                  <a:pos x="f63" y="f94"/>
                </a:cxn>
                <a:cxn ang="f108">
                  <a:pos x="f62" y="f95"/>
                </a:cxn>
                <a:cxn ang="f108">
                  <a:pos x="f61" y="f95"/>
                </a:cxn>
                <a:cxn ang="f108">
                  <a:pos x="f59" y="f95"/>
                </a:cxn>
                <a:cxn ang="f108">
                  <a:pos x="f96" y="f95"/>
                </a:cxn>
                <a:cxn ang="f108">
                  <a:pos x="f97" y="f95"/>
                </a:cxn>
                <a:cxn ang="f108">
                  <a:pos x="f98" y="f95"/>
                </a:cxn>
                <a:cxn ang="f108">
                  <a:pos x="f99" y="f94"/>
                </a:cxn>
                <a:cxn ang="f108">
                  <a:pos x="f100" y="f93"/>
                </a:cxn>
                <a:cxn ang="f108">
                  <a:pos x="f101" y="f92"/>
                </a:cxn>
                <a:cxn ang="f108">
                  <a:pos x="f102" y="f91"/>
                </a:cxn>
                <a:cxn ang="f108">
                  <a:pos x="f103" y="f90"/>
                </a:cxn>
                <a:cxn ang="f108">
                  <a:pos x="f104" y="f89"/>
                </a:cxn>
                <a:cxn ang="f108">
                  <a:pos x="f105" y="f88"/>
                </a:cxn>
                <a:cxn ang="f108">
                  <a:pos x="f105" y="f87"/>
                </a:cxn>
                <a:cxn ang="f108">
                  <a:pos x="f106" y="f86"/>
                </a:cxn>
                <a:cxn ang="f108">
                  <a:pos x="f107" y="f85"/>
                </a:cxn>
                <a:cxn ang="f108">
                  <a:pos x="f107" y="f84"/>
                </a:cxn>
                <a:cxn ang="f108">
                  <a:pos x="f107" y="f83"/>
                </a:cxn>
                <a:cxn ang="f108">
                  <a:pos x="f107" y="f82"/>
                </a:cxn>
                <a:cxn ang="f108">
                  <a:pos x="f107" y="f81"/>
                </a:cxn>
                <a:cxn ang="f108">
                  <a:pos x="f107" y="f80"/>
                </a:cxn>
                <a:cxn ang="f108">
                  <a:pos x="f106" y="f78"/>
                </a:cxn>
                <a:cxn ang="f108">
                  <a:pos x="f105" y="f77"/>
                </a:cxn>
                <a:cxn ang="f108">
                  <a:pos x="f105" y="f75"/>
                </a:cxn>
                <a:cxn ang="f108">
                  <a:pos x="f104" y="f73"/>
                </a:cxn>
                <a:cxn ang="f108">
                  <a:pos x="f103" y="f71"/>
                </a:cxn>
                <a:cxn ang="f108">
                  <a:pos x="f102" y="f69"/>
                </a:cxn>
                <a:cxn ang="f108">
                  <a:pos x="f101" y="f67"/>
                </a:cxn>
                <a:cxn ang="f108">
                  <a:pos x="f100" y="f64"/>
                </a:cxn>
                <a:cxn ang="f108">
                  <a:pos x="f99" y="f64"/>
                </a:cxn>
                <a:cxn ang="f108">
                  <a:pos x="f98" y="f58"/>
                </a:cxn>
                <a:cxn ang="f108">
                  <a:pos x="f97" y="f58"/>
                </a:cxn>
                <a:cxn ang="f108">
                  <a:pos x="f96" y="f58"/>
                </a:cxn>
                <a:cxn ang="f108">
                  <a:pos x="f59" y="f58"/>
                </a:cxn>
              </a:cxnLst>
              <a:rect l="f55" t="f58" r="f56" b="f57"/>
              <a:pathLst>
                <a:path w="461" h="294">
                  <a:moveTo>
                    <a:pt x="f8" y="f5"/>
                  </a:moveTo>
                  <a:lnTo>
                    <a:pt x="f9" y="f5"/>
                  </a:lnTo>
                  <a:lnTo>
                    <a:pt x="f10" y="f5"/>
                  </a:lnTo>
                  <a:lnTo>
                    <a:pt x="f11" y="f12"/>
                  </a:lnTo>
                  <a:lnTo>
                    <a:pt x="f13" y="f12"/>
                  </a:lnTo>
                  <a:lnTo>
                    <a:pt x="f14" y="f15"/>
                  </a:lnTo>
                  <a:lnTo>
                    <a:pt x="f16" y="f17"/>
                  </a:lnTo>
                  <a:lnTo>
                    <a:pt x="f18" y="f19"/>
                  </a:lnTo>
                  <a:lnTo>
                    <a:pt x="f20" y="f16"/>
                  </a:lnTo>
                  <a:lnTo>
                    <a:pt x="f17" y="f21"/>
                  </a:lnTo>
                  <a:lnTo>
                    <a:pt x="f22" y="f23"/>
                  </a:lnTo>
                  <a:lnTo>
                    <a:pt x="f22" y="f24"/>
                  </a:lnTo>
                  <a:lnTo>
                    <a:pt x="f12" y="f25"/>
                  </a:lnTo>
                  <a:lnTo>
                    <a:pt x="f12" y="f26"/>
                  </a:lnTo>
                  <a:lnTo>
                    <a:pt x="f5" y="f27"/>
                  </a:lnTo>
                  <a:lnTo>
                    <a:pt x="f5" y="f28"/>
                  </a:lnTo>
                  <a:lnTo>
                    <a:pt x="f12" y="f29"/>
                  </a:lnTo>
                  <a:lnTo>
                    <a:pt x="f12" y="f30"/>
                  </a:lnTo>
                  <a:lnTo>
                    <a:pt x="f22" y="f31"/>
                  </a:lnTo>
                  <a:lnTo>
                    <a:pt x="f22" y="f32"/>
                  </a:lnTo>
                  <a:lnTo>
                    <a:pt x="f17" y="f33"/>
                  </a:lnTo>
                  <a:lnTo>
                    <a:pt x="f20" y="f34"/>
                  </a:lnTo>
                  <a:lnTo>
                    <a:pt x="f18" y="f35"/>
                  </a:lnTo>
                  <a:lnTo>
                    <a:pt x="f16" y="f36"/>
                  </a:lnTo>
                  <a:lnTo>
                    <a:pt x="f14" y="f37"/>
                  </a:lnTo>
                  <a:lnTo>
                    <a:pt x="f13" y="f38"/>
                  </a:lnTo>
                  <a:lnTo>
                    <a:pt x="f11" y="f39"/>
                  </a:lnTo>
                  <a:lnTo>
                    <a:pt x="f10" y="f7"/>
                  </a:lnTo>
                  <a:lnTo>
                    <a:pt x="f9" y="f7"/>
                  </a:lnTo>
                  <a:lnTo>
                    <a:pt x="f8" y="f7"/>
                  </a:lnTo>
                  <a:lnTo>
                    <a:pt x="f40" y="f7"/>
                  </a:lnTo>
                  <a:lnTo>
                    <a:pt x="f41" y="f7"/>
                  </a:lnTo>
                  <a:lnTo>
                    <a:pt x="f42" y="f7"/>
                  </a:lnTo>
                  <a:lnTo>
                    <a:pt x="f43" y="f39"/>
                  </a:lnTo>
                  <a:lnTo>
                    <a:pt x="f44" y="f38"/>
                  </a:lnTo>
                  <a:lnTo>
                    <a:pt x="f45" y="f37"/>
                  </a:lnTo>
                  <a:lnTo>
                    <a:pt x="f46" y="f36"/>
                  </a:lnTo>
                  <a:lnTo>
                    <a:pt x="f47" y="f35"/>
                  </a:lnTo>
                  <a:lnTo>
                    <a:pt x="f48" y="f34"/>
                  </a:lnTo>
                  <a:lnTo>
                    <a:pt x="f49" y="f33"/>
                  </a:lnTo>
                  <a:lnTo>
                    <a:pt x="f49" y="f32"/>
                  </a:lnTo>
                  <a:lnTo>
                    <a:pt x="f50" y="f31"/>
                  </a:lnTo>
                  <a:lnTo>
                    <a:pt x="f6" y="f30"/>
                  </a:lnTo>
                  <a:lnTo>
                    <a:pt x="f6" y="f29"/>
                  </a:lnTo>
                  <a:lnTo>
                    <a:pt x="f6" y="f28"/>
                  </a:lnTo>
                  <a:lnTo>
                    <a:pt x="f6" y="f27"/>
                  </a:lnTo>
                  <a:lnTo>
                    <a:pt x="f6" y="f26"/>
                  </a:lnTo>
                  <a:lnTo>
                    <a:pt x="f6" y="f25"/>
                  </a:lnTo>
                  <a:lnTo>
                    <a:pt x="f50" y="f24"/>
                  </a:lnTo>
                  <a:lnTo>
                    <a:pt x="f49" y="f23"/>
                  </a:lnTo>
                  <a:lnTo>
                    <a:pt x="f49" y="f21"/>
                  </a:lnTo>
                  <a:lnTo>
                    <a:pt x="f48" y="f16"/>
                  </a:lnTo>
                  <a:lnTo>
                    <a:pt x="f47" y="f19"/>
                  </a:lnTo>
                  <a:lnTo>
                    <a:pt x="f46" y="f17"/>
                  </a:lnTo>
                  <a:lnTo>
                    <a:pt x="f45" y="f15"/>
                  </a:lnTo>
                  <a:lnTo>
                    <a:pt x="f44" y="f12"/>
                  </a:lnTo>
                  <a:lnTo>
                    <a:pt x="f43" y="f12"/>
                  </a:lnTo>
                  <a:lnTo>
                    <a:pt x="f42" y="f5"/>
                  </a:lnTo>
                  <a:lnTo>
                    <a:pt x="f41" y="f5"/>
                  </a:lnTo>
                  <a:lnTo>
                    <a:pt x="f40"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54" name="Freeform 20"/>
            <p:cNvSpPr/>
            <p:nvPr/>
          </p:nvSpPr>
          <p:spPr>
            <a:xfrm>
              <a:off x="20639868" y="2522978"/>
              <a:ext cx="1970600" cy="1255019"/>
            </a:xfrm>
            <a:custGeom>
              <a:avLst/>
              <a:gdLst>
                <a:gd name="f0" fmla="val 10800000"/>
                <a:gd name="f1" fmla="val 5400000"/>
                <a:gd name="f2" fmla="val 180"/>
                <a:gd name="f3" fmla="val w"/>
                <a:gd name="f4" fmla="val h"/>
                <a:gd name="f5" fmla="val 0"/>
                <a:gd name="f6" fmla="val 461"/>
                <a:gd name="f7" fmla="val 294"/>
                <a:gd name="f8" fmla="val 49"/>
                <a:gd name="f9" fmla="val 45"/>
                <a:gd name="f10" fmla="val 41"/>
                <a:gd name="f11" fmla="val 34"/>
                <a:gd name="f12" fmla="val 2"/>
                <a:gd name="f13" fmla="val 30"/>
                <a:gd name="f14" fmla="val 26"/>
                <a:gd name="f15" fmla="val 4"/>
                <a:gd name="f16" fmla="val 22"/>
                <a:gd name="f17" fmla="val 7"/>
                <a:gd name="f18" fmla="val 15"/>
                <a:gd name="f19" fmla="val 13"/>
                <a:gd name="f20" fmla="val 9"/>
                <a:gd name="f21" fmla="val 24"/>
                <a:gd name="f22" fmla="val 5"/>
                <a:gd name="f23" fmla="val 28"/>
                <a:gd name="f24" fmla="val 35"/>
                <a:gd name="f25" fmla="val 39"/>
                <a:gd name="f26" fmla="val 43"/>
                <a:gd name="f27" fmla="val 48"/>
                <a:gd name="f28" fmla="val 244"/>
                <a:gd name="f29" fmla="val 251"/>
                <a:gd name="f30" fmla="val 255"/>
                <a:gd name="f31" fmla="val 259"/>
                <a:gd name="f32" fmla="val 263"/>
                <a:gd name="f33" fmla="val 268"/>
                <a:gd name="f34" fmla="val 272"/>
                <a:gd name="f35" fmla="val 279"/>
                <a:gd name="f36" fmla="val 285"/>
                <a:gd name="f37" fmla="val 287"/>
                <a:gd name="f38" fmla="val 289"/>
                <a:gd name="f39" fmla="val 292"/>
                <a:gd name="f40" fmla="val 415"/>
                <a:gd name="f41" fmla="val 419"/>
                <a:gd name="f42" fmla="val 423"/>
                <a:gd name="f43" fmla="val 427"/>
                <a:gd name="f44" fmla="val 432"/>
                <a:gd name="f45" fmla="val 436"/>
                <a:gd name="f46" fmla="val 440"/>
                <a:gd name="f47" fmla="val 448"/>
                <a:gd name="f48" fmla="val 453"/>
                <a:gd name="f49" fmla="val 457"/>
                <a:gd name="f50" fmla="val 459"/>
                <a:gd name="f51" fmla="+- 0 0 0"/>
                <a:gd name="f52" fmla="*/ f3 1 461"/>
                <a:gd name="f53" fmla="*/ f4 1 294"/>
                <a:gd name="f54" fmla="*/ f51 f0 1"/>
                <a:gd name="f55" fmla="*/ 0 f52 1"/>
                <a:gd name="f56" fmla="*/ 461 f52 1"/>
                <a:gd name="f57" fmla="*/ 294 f53 1"/>
                <a:gd name="f58" fmla="*/ 0 f53 1"/>
                <a:gd name="f59" fmla="*/ 132 f52 1"/>
                <a:gd name="f60" fmla="*/ f54 1 f2"/>
                <a:gd name="f61" fmla="*/ 121 f52 1"/>
                <a:gd name="f62" fmla="*/ 110 f52 1"/>
                <a:gd name="f63" fmla="*/ 92 f52 1"/>
                <a:gd name="f64" fmla="*/ 5 f53 1"/>
                <a:gd name="f65" fmla="*/ 81 f52 1"/>
                <a:gd name="f66" fmla="*/ 70 f52 1"/>
                <a:gd name="f67" fmla="*/ 11 f53 1"/>
                <a:gd name="f68" fmla="*/ 59 f52 1"/>
                <a:gd name="f69" fmla="*/ 19 f53 1"/>
                <a:gd name="f70" fmla="*/ 40 f52 1"/>
                <a:gd name="f71" fmla="*/ 35 f53 1"/>
                <a:gd name="f72" fmla="*/ 24 f52 1"/>
                <a:gd name="f73" fmla="*/ 59 f53 1"/>
                <a:gd name="f74" fmla="*/ 19 f52 1"/>
                <a:gd name="f75" fmla="*/ 65 f53 1"/>
                <a:gd name="f76" fmla="*/ 13 f52 1"/>
                <a:gd name="f77" fmla="*/ 75 f53 1"/>
                <a:gd name="f78" fmla="*/ 94 f53 1"/>
                <a:gd name="f79" fmla="*/ 5 f52 1"/>
                <a:gd name="f80" fmla="*/ 105 f53 1"/>
                <a:gd name="f81" fmla="*/ 116 f53 1"/>
                <a:gd name="f82" fmla="*/ 129 f53 1"/>
                <a:gd name="f83" fmla="*/ 656 f53 1"/>
                <a:gd name="f84" fmla="*/ 675 f53 1"/>
                <a:gd name="f85" fmla="*/ 686 f53 1"/>
                <a:gd name="f86" fmla="*/ 697 f53 1"/>
                <a:gd name="f87" fmla="*/ 708 f53 1"/>
                <a:gd name="f88" fmla="*/ 721 f53 1"/>
                <a:gd name="f89" fmla="*/ 732 f53 1"/>
                <a:gd name="f90" fmla="*/ 751 f53 1"/>
                <a:gd name="f91" fmla="*/ 767 f53 1"/>
                <a:gd name="f92" fmla="*/ 772 f53 1"/>
                <a:gd name="f93" fmla="*/ 778 f53 1"/>
                <a:gd name="f94" fmla="*/ 786 f53 1"/>
                <a:gd name="f95" fmla="*/ 791 f53 1"/>
                <a:gd name="f96" fmla="*/ 1117 f52 1"/>
                <a:gd name="f97" fmla="*/ 1128 f52 1"/>
                <a:gd name="f98" fmla="*/ 1139 f52 1"/>
                <a:gd name="f99" fmla="*/ 1149 f52 1"/>
                <a:gd name="f100" fmla="*/ 1163 f52 1"/>
                <a:gd name="f101" fmla="*/ 1174 f52 1"/>
                <a:gd name="f102" fmla="*/ 1184 f52 1"/>
                <a:gd name="f103" fmla="*/ 1206 f52 1"/>
                <a:gd name="f104" fmla="*/ 1219 f52 1"/>
                <a:gd name="f105" fmla="*/ 1230 f52 1"/>
                <a:gd name="f106" fmla="*/ 1236 f52 1"/>
                <a:gd name="f107" fmla="*/ 1241 f52 1"/>
                <a:gd name="f108" fmla="+- f60 0 f1"/>
              </a:gdLst>
              <a:ahLst/>
              <a:cxnLst>
                <a:cxn ang="3cd4">
                  <a:pos x="hc" y="t"/>
                </a:cxn>
                <a:cxn ang="0">
                  <a:pos x="r" y="vc"/>
                </a:cxn>
                <a:cxn ang="cd4">
                  <a:pos x="hc" y="b"/>
                </a:cxn>
                <a:cxn ang="cd2">
                  <a:pos x="l" y="vc"/>
                </a:cxn>
                <a:cxn ang="f108">
                  <a:pos x="f59" y="f58"/>
                </a:cxn>
                <a:cxn ang="f108">
                  <a:pos x="f61" y="f58"/>
                </a:cxn>
                <a:cxn ang="f108">
                  <a:pos x="f62" y="f58"/>
                </a:cxn>
                <a:cxn ang="f108">
                  <a:pos x="f63" y="f64"/>
                </a:cxn>
                <a:cxn ang="f108">
                  <a:pos x="f65" y="f64"/>
                </a:cxn>
                <a:cxn ang="f108">
                  <a:pos x="f66" y="f67"/>
                </a:cxn>
                <a:cxn ang="f108">
                  <a:pos x="f68" y="f69"/>
                </a:cxn>
                <a:cxn ang="f108">
                  <a:pos x="f70" y="f71"/>
                </a:cxn>
                <a:cxn ang="f108">
                  <a:pos x="f72" y="f73"/>
                </a:cxn>
                <a:cxn ang="f108">
                  <a:pos x="f74" y="f75"/>
                </a:cxn>
                <a:cxn ang="f108">
                  <a:pos x="f76" y="f77"/>
                </a:cxn>
                <a:cxn ang="f108">
                  <a:pos x="f76" y="f78"/>
                </a:cxn>
                <a:cxn ang="f108">
                  <a:pos x="f79" y="f80"/>
                </a:cxn>
                <a:cxn ang="f108">
                  <a:pos x="f79" y="f81"/>
                </a:cxn>
                <a:cxn ang="f108">
                  <a:pos x="f55" y="f82"/>
                </a:cxn>
                <a:cxn ang="f108">
                  <a:pos x="f55" y="f83"/>
                </a:cxn>
                <a:cxn ang="f108">
                  <a:pos x="f79" y="f84"/>
                </a:cxn>
                <a:cxn ang="f108">
                  <a:pos x="f79" y="f85"/>
                </a:cxn>
                <a:cxn ang="f108">
                  <a:pos x="f76" y="f86"/>
                </a:cxn>
                <a:cxn ang="f108">
                  <a:pos x="f76" y="f87"/>
                </a:cxn>
                <a:cxn ang="f108">
                  <a:pos x="f74" y="f88"/>
                </a:cxn>
                <a:cxn ang="f108">
                  <a:pos x="f72" y="f89"/>
                </a:cxn>
                <a:cxn ang="f108">
                  <a:pos x="f70" y="f90"/>
                </a:cxn>
                <a:cxn ang="f108">
                  <a:pos x="f68" y="f91"/>
                </a:cxn>
                <a:cxn ang="f108">
                  <a:pos x="f66" y="f92"/>
                </a:cxn>
                <a:cxn ang="f108">
                  <a:pos x="f65" y="f93"/>
                </a:cxn>
                <a:cxn ang="f108">
                  <a:pos x="f63" y="f94"/>
                </a:cxn>
                <a:cxn ang="f108">
                  <a:pos x="f62" y="f95"/>
                </a:cxn>
                <a:cxn ang="f108">
                  <a:pos x="f61" y="f95"/>
                </a:cxn>
                <a:cxn ang="f108">
                  <a:pos x="f59" y="f95"/>
                </a:cxn>
                <a:cxn ang="f108">
                  <a:pos x="f96" y="f95"/>
                </a:cxn>
                <a:cxn ang="f108">
                  <a:pos x="f97" y="f95"/>
                </a:cxn>
                <a:cxn ang="f108">
                  <a:pos x="f98" y="f95"/>
                </a:cxn>
                <a:cxn ang="f108">
                  <a:pos x="f99" y="f94"/>
                </a:cxn>
                <a:cxn ang="f108">
                  <a:pos x="f100" y="f93"/>
                </a:cxn>
                <a:cxn ang="f108">
                  <a:pos x="f101" y="f92"/>
                </a:cxn>
                <a:cxn ang="f108">
                  <a:pos x="f102" y="f91"/>
                </a:cxn>
                <a:cxn ang="f108">
                  <a:pos x="f103" y="f90"/>
                </a:cxn>
                <a:cxn ang="f108">
                  <a:pos x="f104" y="f89"/>
                </a:cxn>
                <a:cxn ang="f108">
                  <a:pos x="f105" y="f88"/>
                </a:cxn>
                <a:cxn ang="f108">
                  <a:pos x="f105" y="f87"/>
                </a:cxn>
                <a:cxn ang="f108">
                  <a:pos x="f106" y="f86"/>
                </a:cxn>
                <a:cxn ang="f108">
                  <a:pos x="f107" y="f85"/>
                </a:cxn>
                <a:cxn ang="f108">
                  <a:pos x="f107" y="f84"/>
                </a:cxn>
                <a:cxn ang="f108">
                  <a:pos x="f107" y="f83"/>
                </a:cxn>
                <a:cxn ang="f108">
                  <a:pos x="f107" y="f82"/>
                </a:cxn>
                <a:cxn ang="f108">
                  <a:pos x="f107" y="f81"/>
                </a:cxn>
                <a:cxn ang="f108">
                  <a:pos x="f107" y="f80"/>
                </a:cxn>
                <a:cxn ang="f108">
                  <a:pos x="f106" y="f78"/>
                </a:cxn>
                <a:cxn ang="f108">
                  <a:pos x="f105" y="f77"/>
                </a:cxn>
                <a:cxn ang="f108">
                  <a:pos x="f105" y="f75"/>
                </a:cxn>
                <a:cxn ang="f108">
                  <a:pos x="f104" y="f73"/>
                </a:cxn>
                <a:cxn ang="f108">
                  <a:pos x="f103" y="f71"/>
                </a:cxn>
                <a:cxn ang="f108">
                  <a:pos x="f102" y="f69"/>
                </a:cxn>
                <a:cxn ang="f108">
                  <a:pos x="f101" y="f67"/>
                </a:cxn>
                <a:cxn ang="f108">
                  <a:pos x="f100" y="f64"/>
                </a:cxn>
                <a:cxn ang="f108">
                  <a:pos x="f99" y="f64"/>
                </a:cxn>
                <a:cxn ang="f108">
                  <a:pos x="f98" y="f58"/>
                </a:cxn>
                <a:cxn ang="f108">
                  <a:pos x="f97" y="f58"/>
                </a:cxn>
                <a:cxn ang="f108">
                  <a:pos x="f96" y="f58"/>
                </a:cxn>
                <a:cxn ang="f108">
                  <a:pos x="f59" y="f58"/>
                </a:cxn>
              </a:cxnLst>
              <a:rect l="f55" t="f58" r="f56" b="f57"/>
              <a:pathLst>
                <a:path w="461" h="294">
                  <a:moveTo>
                    <a:pt x="f8" y="f5"/>
                  </a:moveTo>
                  <a:lnTo>
                    <a:pt x="f9" y="f5"/>
                  </a:lnTo>
                  <a:lnTo>
                    <a:pt x="f10" y="f5"/>
                  </a:lnTo>
                  <a:lnTo>
                    <a:pt x="f11" y="f12"/>
                  </a:lnTo>
                  <a:lnTo>
                    <a:pt x="f13" y="f12"/>
                  </a:lnTo>
                  <a:lnTo>
                    <a:pt x="f14" y="f15"/>
                  </a:lnTo>
                  <a:lnTo>
                    <a:pt x="f16" y="f17"/>
                  </a:lnTo>
                  <a:lnTo>
                    <a:pt x="f18" y="f19"/>
                  </a:lnTo>
                  <a:lnTo>
                    <a:pt x="f20" y="f16"/>
                  </a:lnTo>
                  <a:lnTo>
                    <a:pt x="f17" y="f21"/>
                  </a:lnTo>
                  <a:lnTo>
                    <a:pt x="f22" y="f23"/>
                  </a:lnTo>
                  <a:lnTo>
                    <a:pt x="f22" y="f24"/>
                  </a:lnTo>
                  <a:lnTo>
                    <a:pt x="f12" y="f25"/>
                  </a:lnTo>
                  <a:lnTo>
                    <a:pt x="f12" y="f26"/>
                  </a:lnTo>
                  <a:lnTo>
                    <a:pt x="f5" y="f27"/>
                  </a:lnTo>
                  <a:lnTo>
                    <a:pt x="f5" y="f28"/>
                  </a:lnTo>
                  <a:lnTo>
                    <a:pt x="f12" y="f29"/>
                  </a:lnTo>
                  <a:lnTo>
                    <a:pt x="f12" y="f30"/>
                  </a:lnTo>
                  <a:lnTo>
                    <a:pt x="f22" y="f31"/>
                  </a:lnTo>
                  <a:lnTo>
                    <a:pt x="f22" y="f32"/>
                  </a:lnTo>
                  <a:lnTo>
                    <a:pt x="f17" y="f33"/>
                  </a:lnTo>
                  <a:lnTo>
                    <a:pt x="f20" y="f34"/>
                  </a:lnTo>
                  <a:lnTo>
                    <a:pt x="f18" y="f35"/>
                  </a:lnTo>
                  <a:lnTo>
                    <a:pt x="f16" y="f36"/>
                  </a:lnTo>
                  <a:lnTo>
                    <a:pt x="f14" y="f37"/>
                  </a:lnTo>
                  <a:lnTo>
                    <a:pt x="f13" y="f38"/>
                  </a:lnTo>
                  <a:lnTo>
                    <a:pt x="f11" y="f39"/>
                  </a:lnTo>
                  <a:lnTo>
                    <a:pt x="f10" y="f7"/>
                  </a:lnTo>
                  <a:lnTo>
                    <a:pt x="f9" y="f7"/>
                  </a:lnTo>
                  <a:lnTo>
                    <a:pt x="f8" y="f7"/>
                  </a:lnTo>
                  <a:lnTo>
                    <a:pt x="f40" y="f7"/>
                  </a:lnTo>
                  <a:lnTo>
                    <a:pt x="f41" y="f7"/>
                  </a:lnTo>
                  <a:lnTo>
                    <a:pt x="f42" y="f7"/>
                  </a:lnTo>
                  <a:lnTo>
                    <a:pt x="f43" y="f39"/>
                  </a:lnTo>
                  <a:lnTo>
                    <a:pt x="f44" y="f38"/>
                  </a:lnTo>
                  <a:lnTo>
                    <a:pt x="f45" y="f37"/>
                  </a:lnTo>
                  <a:lnTo>
                    <a:pt x="f46" y="f36"/>
                  </a:lnTo>
                  <a:lnTo>
                    <a:pt x="f47" y="f35"/>
                  </a:lnTo>
                  <a:lnTo>
                    <a:pt x="f48" y="f34"/>
                  </a:lnTo>
                  <a:lnTo>
                    <a:pt x="f49" y="f33"/>
                  </a:lnTo>
                  <a:lnTo>
                    <a:pt x="f49" y="f32"/>
                  </a:lnTo>
                  <a:lnTo>
                    <a:pt x="f50" y="f31"/>
                  </a:lnTo>
                  <a:lnTo>
                    <a:pt x="f6" y="f30"/>
                  </a:lnTo>
                  <a:lnTo>
                    <a:pt x="f6" y="f29"/>
                  </a:lnTo>
                  <a:lnTo>
                    <a:pt x="f6" y="f28"/>
                  </a:lnTo>
                  <a:lnTo>
                    <a:pt x="f6" y="f27"/>
                  </a:lnTo>
                  <a:lnTo>
                    <a:pt x="f6" y="f26"/>
                  </a:lnTo>
                  <a:lnTo>
                    <a:pt x="f6" y="f25"/>
                  </a:lnTo>
                  <a:lnTo>
                    <a:pt x="f50" y="f24"/>
                  </a:lnTo>
                  <a:lnTo>
                    <a:pt x="f49" y="f23"/>
                  </a:lnTo>
                  <a:lnTo>
                    <a:pt x="f49" y="f21"/>
                  </a:lnTo>
                  <a:lnTo>
                    <a:pt x="f48" y="f16"/>
                  </a:lnTo>
                  <a:lnTo>
                    <a:pt x="f47" y="f19"/>
                  </a:lnTo>
                  <a:lnTo>
                    <a:pt x="f46" y="f17"/>
                  </a:lnTo>
                  <a:lnTo>
                    <a:pt x="f45" y="f15"/>
                  </a:lnTo>
                  <a:lnTo>
                    <a:pt x="f44" y="f12"/>
                  </a:lnTo>
                  <a:lnTo>
                    <a:pt x="f43" y="f12"/>
                  </a:lnTo>
                  <a:lnTo>
                    <a:pt x="f42" y="f5"/>
                  </a:lnTo>
                  <a:lnTo>
                    <a:pt x="f41" y="f5"/>
                  </a:lnTo>
                  <a:lnTo>
                    <a:pt x="f40"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55" name="Rectangle 21"/>
            <p:cNvSpPr/>
            <p:nvPr/>
          </p:nvSpPr>
          <p:spPr>
            <a:xfrm>
              <a:off x="21217458" y="2707296"/>
              <a:ext cx="588804"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AVIRIS</a:t>
              </a:r>
            </a:p>
          </p:txBody>
        </p:sp>
        <p:sp>
          <p:nvSpPr>
            <p:cNvPr id="56" name="Rectangle 22"/>
            <p:cNvSpPr/>
            <p:nvPr/>
          </p:nvSpPr>
          <p:spPr>
            <a:xfrm>
              <a:off x="20974530" y="3002198"/>
              <a:ext cx="1078305"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crop residue</a:t>
              </a:r>
            </a:p>
          </p:txBody>
        </p:sp>
        <p:sp>
          <p:nvSpPr>
            <p:cNvPr id="57" name="Rectangle 23"/>
            <p:cNvSpPr/>
            <p:nvPr/>
          </p:nvSpPr>
          <p:spPr>
            <a:xfrm>
              <a:off x="20833532" y="3308830"/>
              <a:ext cx="1345779"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plant attributes</a:t>
              </a:r>
            </a:p>
          </p:txBody>
        </p:sp>
        <p:sp>
          <p:nvSpPr>
            <p:cNvPr id="58" name="Freeform 24"/>
            <p:cNvSpPr/>
            <p:nvPr/>
          </p:nvSpPr>
          <p:spPr>
            <a:xfrm>
              <a:off x="20639868" y="6152315"/>
              <a:ext cx="1970600" cy="1774453"/>
            </a:xfrm>
            <a:custGeom>
              <a:avLst/>
              <a:gdLst>
                <a:gd name="f0" fmla="val 10800000"/>
                <a:gd name="f1" fmla="val 5400000"/>
                <a:gd name="f2" fmla="val 180"/>
                <a:gd name="f3" fmla="val w"/>
                <a:gd name="f4" fmla="val h"/>
                <a:gd name="f5" fmla="val 0"/>
                <a:gd name="f6" fmla="val 461"/>
                <a:gd name="f7" fmla="val 415"/>
                <a:gd name="f8" fmla="val 68"/>
                <a:gd name="f9" fmla="val 62"/>
                <a:gd name="f10" fmla="val 2"/>
                <a:gd name="f11" fmla="val 56"/>
                <a:gd name="f12" fmla="val 49"/>
                <a:gd name="f13" fmla="val 5"/>
                <a:gd name="f14" fmla="val 43"/>
                <a:gd name="f15" fmla="val 7"/>
                <a:gd name="f16" fmla="val 36"/>
                <a:gd name="f17" fmla="val 9"/>
                <a:gd name="f18" fmla="val 30"/>
                <a:gd name="f19" fmla="val 13"/>
                <a:gd name="f20" fmla="val 26"/>
                <a:gd name="f21" fmla="val 18"/>
                <a:gd name="f22" fmla="val 22"/>
                <a:gd name="f23" fmla="val 17"/>
                <a:gd name="f24" fmla="val 33"/>
                <a:gd name="f25" fmla="val 37"/>
                <a:gd name="f26" fmla="val 50"/>
                <a:gd name="f27" fmla="val 63"/>
                <a:gd name="f28" fmla="val 69"/>
                <a:gd name="f29" fmla="val 346"/>
                <a:gd name="f30" fmla="val 352"/>
                <a:gd name="f31" fmla="val 359"/>
                <a:gd name="f32" fmla="val 365"/>
                <a:gd name="f33" fmla="val 372"/>
                <a:gd name="f34" fmla="val 378"/>
                <a:gd name="f35" fmla="val 384"/>
                <a:gd name="f36" fmla="val 389"/>
                <a:gd name="f37" fmla="val 393"/>
                <a:gd name="f38" fmla="val 397"/>
                <a:gd name="f39" fmla="val 402"/>
                <a:gd name="f40" fmla="val 406"/>
                <a:gd name="f41" fmla="val 408"/>
                <a:gd name="f42" fmla="val 410"/>
                <a:gd name="f43" fmla="val 413"/>
                <a:gd name="f44" fmla="val 395"/>
                <a:gd name="f45" fmla="val 421"/>
                <a:gd name="f46" fmla="val 427"/>
                <a:gd name="f47" fmla="val 432"/>
                <a:gd name="f48" fmla="val 438"/>
                <a:gd name="f49" fmla="val 442"/>
                <a:gd name="f50" fmla="val 446"/>
                <a:gd name="f51" fmla="val 451"/>
                <a:gd name="f52" fmla="val 453"/>
                <a:gd name="f53" fmla="val 457"/>
                <a:gd name="f54" fmla="val 459"/>
                <a:gd name="f55" fmla="+- 0 0 0"/>
                <a:gd name="f56" fmla="*/ f3 1 461"/>
                <a:gd name="f57" fmla="*/ f4 1 415"/>
                <a:gd name="f58" fmla="*/ f55 f0 1"/>
                <a:gd name="f59" fmla="*/ 0 f56 1"/>
                <a:gd name="f60" fmla="*/ 461 f56 1"/>
                <a:gd name="f61" fmla="*/ 415 f57 1"/>
                <a:gd name="f62" fmla="*/ 0 f57 1"/>
                <a:gd name="f63" fmla="*/ 167 f56 1"/>
                <a:gd name="f64" fmla="*/ 5 f57 1"/>
                <a:gd name="f65" fmla="*/ f58 1 f2"/>
                <a:gd name="f66" fmla="*/ 132 f56 1"/>
                <a:gd name="f67" fmla="*/ 13 f57 1"/>
                <a:gd name="f68" fmla="*/ 97 f56 1"/>
                <a:gd name="f69" fmla="*/ 24 f57 1"/>
                <a:gd name="f70" fmla="*/ 70 f56 1"/>
                <a:gd name="f71" fmla="*/ 48 f57 1"/>
                <a:gd name="f72" fmla="*/ 46 f56 1"/>
                <a:gd name="f73" fmla="*/ 70 f57 1"/>
                <a:gd name="f74" fmla="*/ 24 f56 1"/>
                <a:gd name="f75" fmla="*/ 100 f57 1"/>
                <a:gd name="f76" fmla="*/ 13 f56 1"/>
                <a:gd name="f77" fmla="*/ 135 f57 1"/>
                <a:gd name="f78" fmla="*/ 5 f56 1"/>
                <a:gd name="f79" fmla="*/ 170 f57 1"/>
                <a:gd name="f80" fmla="*/ 932 f57 1"/>
                <a:gd name="f81" fmla="*/ 967 f57 1"/>
                <a:gd name="f82" fmla="*/ 19 f56 1"/>
                <a:gd name="f83" fmla="*/ 1002 f57 1"/>
                <a:gd name="f84" fmla="*/ 35 f56 1"/>
                <a:gd name="f85" fmla="*/ 1034 f57 1"/>
                <a:gd name="f86" fmla="*/ 59 f56 1"/>
                <a:gd name="f87" fmla="*/ 1059 f57 1"/>
                <a:gd name="f88" fmla="*/ 81 f56 1"/>
                <a:gd name="f89" fmla="*/ 1083 f57 1"/>
                <a:gd name="f90" fmla="*/ 116 f56 1"/>
                <a:gd name="f91" fmla="*/ 1099 f57 1"/>
                <a:gd name="f92" fmla="*/ 151 f56 1"/>
                <a:gd name="f93" fmla="*/ 1113 f57 1"/>
                <a:gd name="f94" fmla="*/ 183 f56 1"/>
                <a:gd name="f95" fmla="*/ 1118 f57 1"/>
                <a:gd name="f96" fmla="*/ 1082 f56 1"/>
                <a:gd name="f97" fmla="*/ 1117 f56 1"/>
                <a:gd name="f98" fmla="*/ 1105 f57 1"/>
                <a:gd name="f99" fmla="*/ 1149 f56 1"/>
                <a:gd name="f100" fmla="*/ 1094 f57 1"/>
                <a:gd name="f101" fmla="*/ 1179 f56 1"/>
                <a:gd name="f102" fmla="*/ 1070 f57 1"/>
                <a:gd name="f103" fmla="*/ 1201 f56 1"/>
                <a:gd name="f104" fmla="*/ 1048 f57 1"/>
                <a:gd name="f105" fmla="*/ 1219 f56 1"/>
                <a:gd name="f106" fmla="*/ 1018 f57 1"/>
                <a:gd name="f107" fmla="*/ 1236 f56 1"/>
                <a:gd name="f108" fmla="*/ 983 f57 1"/>
                <a:gd name="f109" fmla="*/ 1241 f56 1"/>
                <a:gd name="f110" fmla="*/ 948 f57 1"/>
                <a:gd name="f111" fmla="*/ 186 f57 1"/>
                <a:gd name="f112" fmla="*/ 151 f57 1"/>
                <a:gd name="f113" fmla="*/ 1230 f56 1"/>
                <a:gd name="f114" fmla="*/ 116 f57 1"/>
                <a:gd name="f115" fmla="*/ 1214 f56 1"/>
                <a:gd name="f116" fmla="*/ 89 f57 1"/>
                <a:gd name="f117" fmla="*/ 1190 f56 1"/>
                <a:gd name="f118" fmla="*/ 59 f57 1"/>
                <a:gd name="f119" fmla="*/ 1163 f56 1"/>
                <a:gd name="f120" fmla="*/ 35 f57 1"/>
                <a:gd name="f121" fmla="*/ 1133 f56 1"/>
                <a:gd name="f122" fmla="*/ 19 f57 1"/>
                <a:gd name="f123" fmla="*/ 1098 f56 1"/>
                <a:gd name="f124" fmla="*/ 1063 f56 1"/>
                <a:gd name="f125" fmla="+- f65 0 f1"/>
              </a:gdLst>
              <a:ahLst/>
              <a:cxnLst>
                <a:cxn ang="3cd4">
                  <a:pos x="hc" y="t"/>
                </a:cxn>
                <a:cxn ang="0">
                  <a:pos x="r" y="vc"/>
                </a:cxn>
                <a:cxn ang="cd4">
                  <a:pos x="hc" y="b"/>
                </a:cxn>
                <a:cxn ang="cd2">
                  <a:pos x="l" y="vc"/>
                </a:cxn>
                <a:cxn ang="f125">
                  <a:pos x="f63" y="f64"/>
                </a:cxn>
                <a:cxn ang="f125">
                  <a:pos x="f66" y="f67"/>
                </a:cxn>
                <a:cxn ang="f125">
                  <a:pos x="f68" y="f69"/>
                </a:cxn>
                <a:cxn ang="f125">
                  <a:pos x="f70" y="f71"/>
                </a:cxn>
                <a:cxn ang="f125">
                  <a:pos x="f72" y="f73"/>
                </a:cxn>
                <a:cxn ang="f125">
                  <a:pos x="f74" y="f75"/>
                </a:cxn>
                <a:cxn ang="f125">
                  <a:pos x="f76" y="f77"/>
                </a:cxn>
                <a:cxn ang="f125">
                  <a:pos x="f78" y="f79"/>
                </a:cxn>
                <a:cxn ang="f125">
                  <a:pos x="f59" y="f80"/>
                </a:cxn>
                <a:cxn ang="f125">
                  <a:pos x="f78" y="f81"/>
                </a:cxn>
                <a:cxn ang="f125">
                  <a:pos x="f82" y="f83"/>
                </a:cxn>
                <a:cxn ang="f125">
                  <a:pos x="f84" y="f85"/>
                </a:cxn>
                <a:cxn ang="f125">
                  <a:pos x="f86" y="f87"/>
                </a:cxn>
                <a:cxn ang="f125">
                  <a:pos x="f88" y="f89"/>
                </a:cxn>
                <a:cxn ang="f125">
                  <a:pos x="f90" y="f91"/>
                </a:cxn>
                <a:cxn ang="f125">
                  <a:pos x="f92" y="f93"/>
                </a:cxn>
                <a:cxn ang="f125">
                  <a:pos x="f94" y="f95"/>
                </a:cxn>
                <a:cxn ang="f125">
                  <a:pos x="f96" y="f93"/>
                </a:cxn>
                <a:cxn ang="f125">
                  <a:pos x="f97" y="f98"/>
                </a:cxn>
                <a:cxn ang="f125">
                  <a:pos x="f99" y="f100"/>
                </a:cxn>
                <a:cxn ang="f125">
                  <a:pos x="f101" y="f102"/>
                </a:cxn>
                <a:cxn ang="f125">
                  <a:pos x="f103" y="f104"/>
                </a:cxn>
                <a:cxn ang="f125">
                  <a:pos x="f105" y="f106"/>
                </a:cxn>
                <a:cxn ang="f125">
                  <a:pos x="f107" y="f108"/>
                </a:cxn>
                <a:cxn ang="f125">
                  <a:pos x="f109" y="f110"/>
                </a:cxn>
                <a:cxn ang="f125">
                  <a:pos x="f109" y="f111"/>
                </a:cxn>
                <a:cxn ang="f125">
                  <a:pos x="f109" y="f112"/>
                </a:cxn>
                <a:cxn ang="f125">
                  <a:pos x="f113" y="f114"/>
                </a:cxn>
                <a:cxn ang="f125">
                  <a:pos x="f115" y="f116"/>
                </a:cxn>
                <a:cxn ang="f125">
                  <a:pos x="f117" y="f118"/>
                </a:cxn>
                <a:cxn ang="f125">
                  <a:pos x="f119" y="f120"/>
                </a:cxn>
                <a:cxn ang="f125">
                  <a:pos x="f121" y="f122"/>
                </a:cxn>
                <a:cxn ang="f125">
                  <a:pos x="f123" y="f64"/>
                </a:cxn>
                <a:cxn ang="f125">
                  <a:pos x="f124" y="f62"/>
                </a:cxn>
              </a:cxnLst>
              <a:rect l="f59" t="f62" r="f60" b="f61"/>
              <a:pathLst>
                <a:path w="461" h="415">
                  <a:moveTo>
                    <a:pt x="f8" y="f5"/>
                  </a:moveTo>
                  <a:lnTo>
                    <a:pt x="f9" y="f10"/>
                  </a:lnTo>
                  <a:lnTo>
                    <a:pt x="f11" y="f10"/>
                  </a:lnTo>
                  <a:lnTo>
                    <a:pt x="f12" y="f13"/>
                  </a:lnTo>
                  <a:lnTo>
                    <a:pt x="f14" y="f15"/>
                  </a:lnTo>
                  <a:lnTo>
                    <a:pt x="f16" y="f17"/>
                  </a:lnTo>
                  <a:lnTo>
                    <a:pt x="f18" y="f19"/>
                  </a:lnTo>
                  <a:lnTo>
                    <a:pt x="f20" y="f21"/>
                  </a:lnTo>
                  <a:lnTo>
                    <a:pt x="f22" y="f22"/>
                  </a:lnTo>
                  <a:lnTo>
                    <a:pt x="f23" y="f20"/>
                  </a:lnTo>
                  <a:lnTo>
                    <a:pt x="f19" y="f24"/>
                  </a:lnTo>
                  <a:lnTo>
                    <a:pt x="f17" y="f25"/>
                  </a:lnTo>
                  <a:lnTo>
                    <a:pt x="f15" y="f14"/>
                  </a:lnTo>
                  <a:lnTo>
                    <a:pt x="f13" y="f26"/>
                  </a:lnTo>
                  <a:lnTo>
                    <a:pt x="f10" y="f11"/>
                  </a:lnTo>
                  <a:lnTo>
                    <a:pt x="f10" y="f27"/>
                  </a:lnTo>
                  <a:lnTo>
                    <a:pt x="f5" y="f28"/>
                  </a:lnTo>
                  <a:lnTo>
                    <a:pt x="f5" y="f29"/>
                  </a:lnTo>
                  <a:lnTo>
                    <a:pt x="f10" y="f30"/>
                  </a:lnTo>
                  <a:lnTo>
                    <a:pt x="f10" y="f31"/>
                  </a:lnTo>
                  <a:lnTo>
                    <a:pt x="f13" y="f32"/>
                  </a:lnTo>
                  <a:lnTo>
                    <a:pt x="f15" y="f33"/>
                  </a:lnTo>
                  <a:lnTo>
                    <a:pt x="f17" y="f34"/>
                  </a:lnTo>
                  <a:lnTo>
                    <a:pt x="f19" y="f35"/>
                  </a:lnTo>
                  <a:lnTo>
                    <a:pt x="f23" y="f36"/>
                  </a:lnTo>
                  <a:lnTo>
                    <a:pt x="f22" y="f37"/>
                  </a:lnTo>
                  <a:lnTo>
                    <a:pt x="f20" y="f38"/>
                  </a:lnTo>
                  <a:lnTo>
                    <a:pt x="f18" y="f39"/>
                  </a:lnTo>
                  <a:lnTo>
                    <a:pt x="f16" y="f40"/>
                  </a:lnTo>
                  <a:lnTo>
                    <a:pt x="f14" y="f41"/>
                  </a:lnTo>
                  <a:lnTo>
                    <a:pt x="f12" y="f42"/>
                  </a:lnTo>
                  <a:lnTo>
                    <a:pt x="f11" y="f43"/>
                  </a:lnTo>
                  <a:lnTo>
                    <a:pt x="f9" y="f43"/>
                  </a:lnTo>
                  <a:lnTo>
                    <a:pt x="f8" y="f7"/>
                  </a:lnTo>
                  <a:lnTo>
                    <a:pt x="f44" y="f7"/>
                  </a:lnTo>
                  <a:lnTo>
                    <a:pt x="f39" y="f43"/>
                  </a:lnTo>
                  <a:lnTo>
                    <a:pt x="f41" y="f43"/>
                  </a:lnTo>
                  <a:lnTo>
                    <a:pt x="f7" y="f42"/>
                  </a:lnTo>
                  <a:lnTo>
                    <a:pt x="f45" y="f41"/>
                  </a:lnTo>
                  <a:lnTo>
                    <a:pt x="f46" y="f40"/>
                  </a:lnTo>
                  <a:lnTo>
                    <a:pt x="f47" y="f39"/>
                  </a:lnTo>
                  <a:lnTo>
                    <a:pt x="f48" y="f38"/>
                  </a:lnTo>
                  <a:lnTo>
                    <a:pt x="f49" y="f37"/>
                  </a:lnTo>
                  <a:lnTo>
                    <a:pt x="f50" y="f36"/>
                  </a:lnTo>
                  <a:lnTo>
                    <a:pt x="f51" y="f35"/>
                  </a:lnTo>
                  <a:lnTo>
                    <a:pt x="f52" y="f34"/>
                  </a:lnTo>
                  <a:lnTo>
                    <a:pt x="f53" y="f33"/>
                  </a:lnTo>
                  <a:lnTo>
                    <a:pt x="f54" y="f32"/>
                  </a:lnTo>
                  <a:lnTo>
                    <a:pt x="f6" y="f31"/>
                  </a:lnTo>
                  <a:lnTo>
                    <a:pt x="f6" y="f30"/>
                  </a:lnTo>
                  <a:lnTo>
                    <a:pt x="f6" y="f29"/>
                  </a:lnTo>
                  <a:lnTo>
                    <a:pt x="f6" y="f28"/>
                  </a:lnTo>
                  <a:lnTo>
                    <a:pt x="f6" y="f27"/>
                  </a:lnTo>
                  <a:lnTo>
                    <a:pt x="f6" y="f11"/>
                  </a:lnTo>
                  <a:lnTo>
                    <a:pt x="f54" y="f26"/>
                  </a:lnTo>
                  <a:lnTo>
                    <a:pt x="f53" y="f14"/>
                  </a:lnTo>
                  <a:lnTo>
                    <a:pt x="f52" y="f25"/>
                  </a:lnTo>
                  <a:lnTo>
                    <a:pt x="f51" y="f24"/>
                  </a:lnTo>
                  <a:lnTo>
                    <a:pt x="f50" y="f20"/>
                  </a:lnTo>
                  <a:lnTo>
                    <a:pt x="f49" y="f22"/>
                  </a:lnTo>
                  <a:lnTo>
                    <a:pt x="f48" y="f21"/>
                  </a:lnTo>
                  <a:lnTo>
                    <a:pt x="f47" y="f19"/>
                  </a:lnTo>
                  <a:lnTo>
                    <a:pt x="f46" y="f17"/>
                  </a:lnTo>
                  <a:lnTo>
                    <a:pt x="f45" y="f15"/>
                  </a:lnTo>
                  <a:lnTo>
                    <a:pt x="f7" y="f13"/>
                  </a:lnTo>
                  <a:lnTo>
                    <a:pt x="f41" y="f10"/>
                  </a:lnTo>
                  <a:lnTo>
                    <a:pt x="f39" y="f10"/>
                  </a:lnTo>
                  <a:lnTo>
                    <a:pt x="f44"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59" name="Freeform 25"/>
            <p:cNvSpPr/>
            <p:nvPr/>
          </p:nvSpPr>
          <p:spPr>
            <a:xfrm>
              <a:off x="20639868" y="6152315"/>
              <a:ext cx="1970600" cy="1774453"/>
            </a:xfrm>
            <a:custGeom>
              <a:avLst/>
              <a:gdLst>
                <a:gd name="f0" fmla="val 10800000"/>
                <a:gd name="f1" fmla="val 5400000"/>
                <a:gd name="f2" fmla="val 180"/>
                <a:gd name="f3" fmla="val w"/>
                <a:gd name="f4" fmla="val h"/>
                <a:gd name="f5" fmla="val 0"/>
                <a:gd name="f6" fmla="val 461"/>
                <a:gd name="f7" fmla="val 415"/>
                <a:gd name="f8" fmla="val 68"/>
                <a:gd name="f9" fmla="val 62"/>
                <a:gd name="f10" fmla="val 2"/>
                <a:gd name="f11" fmla="val 56"/>
                <a:gd name="f12" fmla="val 49"/>
                <a:gd name="f13" fmla="val 5"/>
                <a:gd name="f14" fmla="val 43"/>
                <a:gd name="f15" fmla="val 7"/>
                <a:gd name="f16" fmla="val 36"/>
                <a:gd name="f17" fmla="val 9"/>
                <a:gd name="f18" fmla="val 30"/>
                <a:gd name="f19" fmla="val 13"/>
                <a:gd name="f20" fmla="val 26"/>
                <a:gd name="f21" fmla="val 18"/>
                <a:gd name="f22" fmla="val 22"/>
                <a:gd name="f23" fmla="val 17"/>
                <a:gd name="f24" fmla="val 33"/>
                <a:gd name="f25" fmla="val 37"/>
                <a:gd name="f26" fmla="val 50"/>
                <a:gd name="f27" fmla="val 63"/>
                <a:gd name="f28" fmla="val 69"/>
                <a:gd name="f29" fmla="val 346"/>
                <a:gd name="f30" fmla="val 352"/>
                <a:gd name="f31" fmla="val 359"/>
                <a:gd name="f32" fmla="val 365"/>
                <a:gd name="f33" fmla="val 372"/>
                <a:gd name="f34" fmla="val 378"/>
                <a:gd name="f35" fmla="val 384"/>
                <a:gd name="f36" fmla="val 389"/>
                <a:gd name="f37" fmla="val 393"/>
                <a:gd name="f38" fmla="val 397"/>
                <a:gd name="f39" fmla="val 402"/>
                <a:gd name="f40" fmla="val 406"/>
                <a:gd name="f41" fmla="val 408"/>
                <a:gd name="f42" fmla="val 410"/>
                <a:gd name="f43" fmla="val 413"/>
                <a:gd name="f44" fmla="val 395"/>
                <a:gd name="f45" fmla="val 421"/>
                <a:gd name="f46" fmla="val 427"/>
                <a:gd name="f47" fmla="val 432"/>
                <a:gd name="f48" fmla="val 438"/>
                <a:gd name="f49" fmla="val 442"/>
                <a:gd name="f50" fmla="val 446"/>
                <a:gd name="f51" fmla="val 451"/>
                <a:gd name="f52" fmla="val 453"/>
                <a:gd name="f53" fmla="val 457"/>
                <a:gd name="f54" fmla="val 459"/>
                <a:gd name="f55" fmla="+- 0 0 0"/>
                <a:gd name="f56" fmla="*/ f3 1 461"/>
                <a:gd name="f57" fmla="*/ f4 1 415"/>
                <a:gd name="f58" fmla="*/ f55 f0 1"/>
                <a:gd name="f59" fmla="*/ 0 f56 1"/>
                <a:gd name="f60" fmla="*/ 461 f56 1"/>
                <a:gd name="f61" fmla="*/ 415 f57 1"/>
                <a:gd name="f62" fmla="*/ 0 f57 1"/>
                <a:gd name="f63" fmla="*/ 167 f56 1"/>
                <a:gd name="f64" fmla="*/ 5 f57 1"/>
                <a:gd name="f65" fmla="*/ f58 1 f2"/>
                <a:gd name="f66" fmla="*/ 132 f56 1"/>
                <a:gd name="f67" fmla="*/ 13 f57 1"/>
                <a:gd name="f68" fmla="*/ 97 f56 1"/>
                <a:gd name="f69" fmla="*/ 24 f57 1"/>
                <a:gd name="f70" fmla="*/ 70 f56 1"/>
                <a:gd name="f71" fmla="*/ 48 f57 1"/>
                <a:gd name="f72" fmla="*/ 46 f56 1"/>
                <a:gd name="f73" fmla="*/ 70 f57 1"/>
                <a:gd name="f74" fmla="*/ 24 f56 1"/>
                <a:gd name="f75" fmla="*/ 100 f57 1"/>
                <a:gd name="f76" fmla="*/ 13 f56 1"/>
                <a:gd name="f77" fmla="*/ 135 f57 1"/>
                <a:gd name="f78" fmla="*/ 5 f56 1"/>
                <a:gd name="f79" fmla="*/ 170 f57 1"/>
                <a:gd name="f80" fmla="*/ 932 f57 1"/>
                <a:gd name="f81" fmla="*/ 967 f57 1"/>
                <a:gd name="f82" fmla="*/ 19 f56 1"/>
                <a:gd name="f83" fmla="*/ 1002 f57 1"/>
                <a:gd name="f84" fmla="*/ 35 f56 1"/>
                <a:gd name="f85" fmla="*/ 1034 f57 1"/>
                <a:gd name="f86" fmla="*/ 59 f56 1"/>
                <a:gd name="f87" fmla="*/ 1059 f57 1"/>
                <a:gd name="f88" fmla="*/ 81 f56 1"/>
                <a:gd name="f89" fmla="*/ 1083 f57 1"/>
                <a:gd name="f90" fmla="*/ 116 f56 1"/>
                <a:gd name="f91" fmla="*/ 1099 f57 1"/>
                <a:gd name="f92" fmla="*/ 151 f56 1"/>
                <a:gd name="f93" fmla="*/ 1113 f57 1"/>
                <a:gd name="f94" fmla="*/ 183 f56 1"/>
                <a:gd name="f95" fmla="*/ 1118 f57 1"/>
                <a:gd name="f96" fmla="*/ 1082 f56 1"/>
                <a:gd name="f97" fmla="*/ 1117 f56 1"/>
                <a:gd name="f98" fmla="*/ 1105 f57 1"/>
                <a:gd name="f99" fmla="*/ 1149 f56 1"/>
                <a:gd name="f100" fmla="*/ 1094 f57 1"/>
                <a:gd name="f101" fmla="*/ 1179 f56 1"/>
                <a:gd name="f102" fmla="*/ 1070 f57 1"/>
                <a:gd name="f103" fmla="*/ 1201 f56 1"/>
                <a:gd name="f104" fmla="*/ 1048 f57 1"/>
                <a:gd name="f105" fmla="*/ 1219 f56 1"/>
                <a:gd name="f106" fmla="*/ 1018 f57 1"/>
                <a:gd name="f107" fmla="*/ 1236 f56 1"/>
                <a:gd name="f108" fmla="*/ 983 f57 1"/>
                <a:gd name="f109" fmla="*/ 1241 f56 1"/>
                <a:gd name="f110" fmla="*/ 948 f57 1"/>
                <a:gd name="f111" fmla="*/ 186 f57 1"/>
                <a:gd name="f112" fmla="*/ 151 f57 1"/>
                <a:gd name="f113" fmla="*/ 1230 f56 1"/>
                <a:gd name="f114" fmla="*/ 116 f57 1"/>
                <a:gd name="f115" fmla="*/ 1214 f56 1"/>
                <a:gd name="f116" fmla="*/ 89 f57 1"/>
                <a:gd name="f117" fmla="*/ 1190 f56 1"/>
                <a:gd name="f118" fmla="*/ 59 f57 1"/>
                <a:gd name="f119" fmla="*/ 1163 f56 1"/>
                <a:gd name="f120" fmla="*/ 35 f57 1"/>
                <a:gd name="f121" fmla="*/ 1133 f56 1"/>
                <a:gd name="f122" fmla="*/ 19 f57 1"/>
                <a:gd name="f123" fmla="*/ 1098 f56 1"/>
                <a:gd name="f124" fmla="*/ 1063 f56 1"/>
                <a:gd name="f125" fmla="+- f65 0 f1"/>
              </a:gdLst>
              <a:ahLst/>
              <a:cxnLst>
                <a:cxn ang="3cd4">
                  <a:pos x="hc" y="t"/>
                </a:cxn>
                <a:cxn ang="0">
                  <a:pos x="r" y="vc"/>
                </a:cxn>
                <a:cxn ang="cd4">
                  <a:pos x="hc" y="b"/>
                </a:cxn>
                <a:cxn ang="cd2">
                  <a:pos x="l" y="vc"/>
                </a:cxn>
                <a:cxn ang="f125">
                  <a:pos x="f63" y="f64"/>
                </a:cxn>
                <a:cxn ang="f125">
                  <a:pos x="f66" y="f67"/>
                </a:cxn>
                <a:cxn ang="f125">
                  <a:pos x="f68" y="f69"/>
                </a:cxn>
                <a:cxn ang="f125">
                  <a:pos x="f70" y="f71"/>
                </a:cxn>
                <a:cxn ang="f125">
                  <a:pos x="f72" y="f73"/>
                </a:cxn>
                <a:cxn ang="f125">
                  <a:pos x="f74" y="f75"/>
                </a:cxn>
                <a:cxn ang="f125">
                  <a:pos x="f76" y="f77"/>
                </a:cxn>
                <a:cxn ang="f125">
                  <a:pos x="f78" y="f79"/>
                </a:cxn>
                <a:cxn ang="f125">
                  <a:pos x="f59" y="f80"/>
                </a:cxn>
                <a:cxn ang="f125">
                  <a:pos x="f78" y="f81"/>
                </a:cxn>
                <a:cxn ang="f125">
                  <a:pos x="f82" y="f83"/>
                </a:cxn>
                <a:cxn ang="f125">
                  <a:pos x="f84" y="f85"/>
                </a:cxn>
                <a:cxn ang="f125">
                  <a:pos x="f86" y="f87"/>
                </a:cxn>
                <a:cxn ang="f125">
                  <a:pos x="f88" y="f89"/>
                </a:cxn>
                <a:cxn ang="f125">
                  <a:pos x="f90" y="f91"/>
                </a:cxn>
                <a:cxn ang="f125">
                  <a:pos x="f92" y="f93"/>
                </a:cxn>
                <a:cxn ang="f125">
                  <a:pos x="f94" y="f95"/>
                </a:cxn>
                <a:cxn ang="f125">
                  <a:pos x="f96" y="f93"/>
                </a:cxn>
                <a:cxn ang="f125">
                  <a:pos x="f97" y="f98"/>
                </a:cxn>
                <a:cxn ang="f125">
                  <a:pos x="f99" y="f100"/>
                </a:cxn>
                <a:cxn ang="f125">
                  <a:pos x="f101" y="f102"/>
                </a:cxn>
                <a:cxn ang="f125">
                  <a:pos x="f103" y="f104"/>
                </a:cxn>
                <a:cxn ang="f125">
                  <a:pos x="f105" y="f106"/>
                </a:cxn>
                <a:cxn ang="f125">
                  <a:pos x="f107" y="f108"/>
                </a:cxn>
                <a:cxn ang="f125">
                  <a:pos x="f109" y="f110"/>
                </a:cxn>
                <a:cxn ang="f125">
                  <a:pos x="f109" y="f111"/>
                </a:cxn>
                <a:cxn ang="f125">
                  <a:pos x="f109" y="f112"/>
                </a:cxn>
                <a:cxn ang="f125">
                  <a:pos x="f113" y="f114"/>
                </a:cxn>
                <a:cxn ang="f125">
                  <a:pos x="f115" y="f116"/>
                </a:cxn>
                <a:cxn ang="f125">
                  <a:pos x="f117" y="f118"/>
                </a:cxn>
                <a:cxn ang="f125">
                  <a:pos x="f119" y="f120"/>
                </a:cxn>
                <a:cxn ang="f125">
                  <a:pos x="f121" y="f122"/>
                </a:cxn>
                <a:cxn ang="f125">
                  <a:pos x="f123" y="f64"/>
                </a:cxn>
                <a:cxn ang="f125">
                  <a:pos x="f124" y="f62"/>
                </a:cxn>
              </a:cxnLst>
              <a:rect l="f59" t="f62" r="f60" b="f61"/>
              <a:pathLst>
                <a:path w="461" h="415">
                  <a:moveTo>
                    <a:pt x="f8" y="f5"/>
                  </a:moveTo>
                  <a:lnTo>
                    <a:pt x="f9" y="f10"/>
                  </a:lnTo>
                  <a:lnTo>
                    <a:pt x="f11" y="f10"/>
                  </a:lnTo>
                  <a:lnTo>
                    <a:pt x="f12" y="f13"/>
                  </a:lnTo>
                  <a:lnTo>
                    <a:pt x="f14" y="f15"/>
                  </a:lnTo>
                  <a:lnTo>
                    <a:pt x="f16" y="f17"/>
                  </a:lnTo>
                  <a:lnTo>
                    <a:pt x="f18" y="f19"/>
                  </a:lnTo>
                  <a:lnTo>
                    <a:pt x="f20" y="f21"/>
                  </a:lnTo>
                  <a:lnTo>
                    <a:pt x="f22" y="f22"/>
                  </a:lnTo>
                  <a:lnTo>
                    <a:pt x="f23" y="f20"/>
                  </a:lnTo>
                  <a:lnTo>
                    <a:pt x="f19" y="f24"/>
                  </a:lnTo>
                  <a:lnTo>
                    <a:pt x="f17" y="f25"/>
                  </a:lnTo>
                  <a:lnTo>
                    <a:pt x="f15" y="f14"/>
                  </a:lnTo>
                  <a:lnTo>
                    <a:pt x="f13" y="f26"/>
                  </a:lnTo>
                  <a:lnTo>
                    <a:pt x="f10" y="f11"/>
                  </a:lnTo>
                  <a:lnTo>
                    <a:pt x="f10" y="f27"/>
                  </a:lnTo>
                  <a:lnTo>
                    <a:pt x="f5" y="f28"/>
                  </a:lnTo>
                  <a:lnTo>
                    <a:pt x="f5" y="f29"/>
                  </a:lnTo>
                  <a:lnTo>
                    <a:pt x="f10" y="f30"/>
                  </a:lnTo>
                  <a:lnTo>
                    <a:pt x="f10" y="f31"/>
                  </a:lnTo>
                  <a:lnTo>
                    <a:pt x="f13" y="f32"/>
                  </a:lnTo>
                  <a:lnTo>
                    <a:pt x="f15" y="f33"/>
                  </a:lnTo>
                  <a:lnTo>
                    <a:pt x="f17" y="f34"/>
                  </a:lnTo>
                  <a:lnTo>
                    <a:pt x="f19" y="f35"/>
                  </a:lnTo>
                  <a:lnTo>
                    <a:pt x="f23" y="f36"/>
                  </a:lnTo>
                  <a:lnTo>
                    <a:pt x="f22" y="f37"/>
                  </a:lnTo>
                  <a:lnTo>
                    <a:pt x="f20" y="f38"/>
                  </a:lnTo>
                  <a:lnTo>
                    <a:pt x="f18" y="f39"/>
                  </a:lnTo>
                  <a:lnTo>
                    <a:pt x="f16" y="f40"/>
                  </a:lnTo>
                  <a:lnTo>
                    <a:pt x="f14" y="f41"/>
                  </a:lnTo>
                  <a:lnTo>
                    <a:pt x="f12" y="f42"/>
                  </a:lnTo>
                  <a:lnTo>
                    <a:pt x="f11" y="f43"/>
                  </a:lnTo>
                  <a:lnTo>
                    <a:pt x="f9" y="f43"/>
                  </a:lnTo>
                  <a:lnTo>
                    <a:pt x="f8" y="f7"/>
                  </a:lnTo>
                  <a:lnTo>
                    <a:pt x="f44" y="f7"/>
                  </a:lnTo>
                  <a:lnTo>
                    <a:pt x="f39" y="f43"/>
                  </a:lnTo>
                  <a:lnTo>
                    <a:pt x="f41" y="f43"/>
                  </a:lnTo>
                  <a:lnTo>
                    <a:pt x="f7" y="f42"/>
                  </a:lnTo>
                  <a:lnTo>
                    <a:pt x="f45" y="f41"/>
                  </a:lnTo>
                  <a:lnTo>
                    <a:pt x="f46" y="f40"/>
                  </a:lnTo>
                  <a:lnTo>
                    <a:pt x="f47" y="f39"/>
                  </a:lnTo>
                  <a:lnTo>
                    <a:pt x="f48" y="f38"/>
                  </a:lnTo>
                  <a:lnTo>
                    <a:pt x="f49" y="f37"/>
                  </a:lnTo>
                  <a:lnTo>
                    <a:pt x="f50" y="f36"/>
                  </a:lnTo>
                  <a:lnTo>
                    <a:pt x="f51" y="f35"/>
                  </a:lnTo>
                  <a:lnTo>
                    <a:pt x="f52" y="f34"/>
                  </a:lnTo>
                  <a:lnTo>
                    <a:pt x="f53" y="f33"/>
                  </a:lnTo>
                  <a:lnTo>
                    <a:pt x="f54" y="f32"/>
                  </a:lnTo>
                  <a:lnTo>
                    <a:pt x="f6" y="f31"/>
                  </a:lnTo>
                  <a:lnTo>
                    <a:pt x="f6" y="f30"/>
                  </a:lnTo>
                  <a:lnTo>
                    <a:pt x="f6" y="f29"/>
                  </a:lnTo>
                  <a:lnTo>
                    <a:pt x="f6" y="f28"/>
                  </a:lnTo>
                  <a:lnTo>
                    <a:pt x="f6" y="f27"/>
                  </a:lnTo>
                  <a:lnTo>
                    <a:pt x="f6" y="f11"/>
                  </a:lnTo>
                  <a:lnTo>
                    <a:pt x="f54" y="f26"/>
                  </a:lnTo>
                  <a:lnTo>
                    <a:pt x="f53" y="f14"/>
                  </a:lnTo>
                  <a:lnTo>
                    <a:pt x="f52" y="f25"/>
                  </a:lnTo>
                  <a:lnTo>
                    <a:pt x="f51" y="f24"/>
                  </a:lnTo>
                  <a:lnTo>
                    <a:pt x="f50" y="f20"/>
                  </a:lnTo>
                  <a:lnTo>
                    <a:pt x="f49" y="f22"/>
                  </a:lnTo>
                  <a:lnTo>
                    <a:pt x="f48" y="f21"/>
                  </a:lnTo>
                  <a:lnTo>
                    <a:pt x="f47" y="f19"/>
                  </a:lnTo>
                  <a:lnTo>
                    <a:pt x="f46" y="f17"/>
                  </a:lnTo>
                  <a:lnTo>
                    <a:pt x="f45" y="f15"/>
                  </a:lnTo>
                  <a:lnTo>
                    <a:pt x="f7" y="f13"/>
                  </a:lnTo>
                  <a:lnTo>
                    <a:pt x="f41" y="f10"/>
                  </a:lnTo>
                  <a:lnTo>
                    <a:pt x="f39" y="f10"/>
                  </a:lnTo>
                  <a:lnTo>
                    <a:pt x="f44"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60" name="Rectangle 26"/>
            <p:cNvSpPr/>
            <p:nvPr/>
          </p:nvSpPr>
          <p:spPr>
            <a:xfrm>
              <a:off x="21000013" y="6303117"/>
              <a:ext cx="922376"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TS Ground</a:t>
              </a:r>
            </a:p>
          </p:txBody>
        </p:sp>
        <p:sp>
          <p:nvSpPr>
            <p:cNvPr id="61" name="Rectangle 27"/>
            <p:cNvSpPr/>
            <p:nvPr/>
          </p:nvSpPr>
          <p:spPr>
            <a:xfrm>
              <a:off x="20777472" y="6598024"/>
              <a:ext cx="1333539"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Measurements</a:t>
              </a:r>
            </a:p>
          </p:txBody>
        </p:sp>
        <p:sp>
          <p:nvSpPr>
            <p:cNvPr id="62" name="Rectangle 28"/>
            <p:cNvSpPr/>
            <p:nvPr/>
          </p:nvSpPr>
          <p:spPr>
            <a:xfrm>
              <a:off x="21370351" y="6894602"/>
              <a:ext cx="352198"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SOC</a:t>
              </a:r>
            </a:p>
          </p:txBody>
        </p:sp>
        <p:sp>
          <p:nvSpPr>
            <p:cNvPr id="63" name="Rectangle 29"/>
            <p:cNvSpPr/>
            <p:nvPr/>
          </p:nvSpPr>
          <p:spPr>
            <a:xfrm>
              <a:off x="20974530" y="7197886"/>
              <a:ext cx="1078305"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crop residue</a:t>
              </a:r>
            </a:p>
          </p:txBody>
        </p:sp>
        <p:sp>
          <p:nvSpPr>
            <p:cNvPr id="64" name="Rectangle 30"/>
            <p:cNvSpPr/>
            <p:nvPr/>
          </p:nvSpPr>
          <p:spPr>
            <a:xfrm>
              <a:off x="20833532" y="7507870"/>
              <a:ext cx="1345779"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plant attributes</a:t>
              </a:r>
            </a:p>
          </p:txBody>
        </p:sp>
        <p:sp>
          <p:nvSpPr>
            <p:cNvPr id="65" name="Freeform 31"/>
            <p:cNvSpPr/>
            <p:nvPr/>
          </p:nvSpPr>
          <p:spPr>
            <a:xfrm>
              <a:off x="20639868" y="4396292"/>
              <a:ext cx="1970600" cy="1089136"/>
            </a:xfrm>
            <a:custGeom>
              <a:avLst/>
              <a:gdLst>
                <a:gd name="f0" fmla="val 10800000"/>
                <a:gd name="f1" fmla="val 5400000"/>
                <a:gd name="f2" fmla="val 180"/>
                <a:gd name="f3" fmla="val w"/>
                <a:gd name="f4" fmla="val h"/>
                <a:gd name="f5" fmla="val 0"/>
                <a:gd name="f6" fmla="val 461"/>
                <a:gd name="f7" fmla="val 255"/>
                <a:gd name="f8" fmla="val 43"/>
                <a:gd name="f9" fmla="val 39"/>
                <a:gd name="f10" fmla="val 34"/>
                <a:gd name="f11" fmla="val 30"/>
                <a:gd name="f12" fmla="val 2"/>
                <a:gd name="f13" fmla="val 26"/>
                <a:gd name="f14" fmla="val 19"/>
                <a:gd name="f15" fmla="val 7"/>
                <a:gd name="f16" fmla="val 13"/>
                <a:gd name="f17" fmla="val 11"/>
                <a:gd name="f18" fmla="val 9"/>
                <a:gd name="f19" fmla="val 18"/>
                <a:gd name="f20" fmla="val 5"/>
                <a:gd name="f21" fmla="val 33"/>
                <a:gd name="f22" fmla="val 37"/>
                <a:gd name="f23" fmla="val 41"/>
                <a:gd name="f24" fmla="val 212"/>
                <a:gd name="f25" fmla="val 216"/>
                <a:gd name="f26" fmla="val 220"/>
                <a:gd name="f27" fmla="val 225"/>
                <a:gd name="f28" fmla="val 229"/>
                <a:gd name="f29" fmla="val 236"/>
                <a:gd name="f30" fmla="val 242"/>
                <a:gd name="f31" fmla="val 248"/>
                <a:gd name="f32" fmla="val 253"/>
                <a:gd name="f33" fmla="val 421"/>
                <a:gd name="f34" fmla="val 425"/>
                <a:gd name="f35" fmla="val 429"/>
                <a:gd name="f36" fmla="val 432"/>
                <a:gd name="f37" fmla="val 436"/>
                <a:gd name="f38" fmla="val 444"/>
                <a:gd name="f39" fmla="val 451"/>
                <a:gd name="f40" fmla="val 455"/>
                <a:gd name="f41" fmla="val 459"/>
                <a:gd name="f42" fmla="+- 0 0 0"/>
                <a:gd name="f43" fmla="*/ f3 1 461"/>
                <a:gd name="f44" fmla="*/ f4 1 255"/>
                <a:gd name="f45" fmla="*/ f42 f0 1"/>
                <a:gd name="f46" fmla="*/ 0 f43 1"/>
                <a:gd name="f47" fmla="*/ 461 f43 1"/>
                <a:gd name="f48" fmla="*/ 255 f44 1"/>
                <a:gd name="f49" fmla="*/ 0 f44 1"/>
                <a:gd name="f50" fmla="*/ 116 f43 1"/>
                <a:gd name="f51" fmla="*/ f45 1 f2"/>
                <a:gd name="f52" fmla="*/ 105 f43 1"/>
                <a:gd name="f53" fmla="*/ 92 f43 1"/>
                <a:gd name="f54" fmla="*/ 81 f43 1"/>
                <a:gd name="f55" fmla="*/ 5 f44 1"/>
                <a:gd name="f56" fmla="*/ 70 f43 1"/>
                <a:gd name="f57" fmla="*/ 51 f43 1"/>
                <a:gd name="f58" fmla="*/ 19 f44 1"/>
                <a:gd name="f59" fmla="*/ 35 f43 1"/>
                <a:gd name="f60" fmla="*/ 30 f44 1"/>
                <a:gd name="f61" fmla="*/ 24 f43 1"/>
                <a:gd name="f62" fmla="*/ 48 f44 1"/>
                <a:gd name="f63" fmla="*/ 13 f43 1"/>
                <a:gd name="f64" fmla="*/ 70 f44 1"/>
                <a:gd name="f65" fmla="*/ 5 f43 1"/>
                <a:gd name="f66" fmla="*/ 81 f44 1"/>
                <a:gd name="f67" fmla="*/ 89 f44 1"/>
                <a:gd name="f68" fmla="*/ 100 f44 1"/>
                <a:gd name="f69" fmla="*/ 110 f44 1"/>
                <a:gd name="f70" fmla="*/ 570 f44 1"/>
                <a:gd name="f71" fmla="*/ 581 f44 1"/>
                <a:gd name="f72" fmla="*/ 592 f44 1"/>
                <a:gd name="f73" fmla="*/ 605 f44 1"/>
                <a:gd name="f74" fmla="*/ 616 f44 1"/>
                <a:gd name="f75" fmla="*/ 635 f44 1"/>
                <a:gd name="f76" fmla="*/ 651 f44 1"/>
                <a:gd name="f77" fmla="*/ 667 f44 1"/>
                <a:gd name="f78" fmla="*/ 681 f44 1"/>
                <a:gd name="f79" fmla="*/ 686 f44 1"/>
                <a:gd name="f80" fmla="*/ 1133 f43 1"/>
                <a:gd name="f81" fmla="*/ 1144 f43 1"/>
                <a:gd name="f82" fmla="*/ 1155 f43 1"/>
                <a:gd name="f83" fmla="*/ 1163 f43 1"/>
                <a:gd name="f84" fmla="*/ 1174 f43 1"/>
                <a:gd name="f85" fmla="*/ 1195 f43 1"/>
                <a:gd name="f86" fmla="*/ 1214 f43 1"/>
                <a:gd name="f87" fmla="*/ 1225 f43 1"/>
                <a:gd name="f88" fmla="*/ 1236 f43 1"/>
                <a:gd name="f89" fmla="*/ 1241 f43 1"/>
                <a:gd name="f90" fmla="+- f51 0 f1"/>
              </a:gdLst>
              <a:ahLst/>
              <a:cxnLst>
                <a:cxn ang="3cd4">
                  <a:pos x="hc" y="t"/>
                </a:cxn>
                <a:cxn ang="0">
                  <a:pos x="r" y="vc"/>
                </a:cxn>
                <a:cxn ang="cd4">
                  <a:pos x="hc" y="b"/>
                </a:cxn>
                <a:cxn ang="cd2">
                  <a:pos x="l" y="vc"/>
                </a:cxn>
                <a:cxn ang="f90">
                  <a:pos x="f50" y="f49"/>
                </a:cxn>
                <a:cxn ang="f90">
                  <a:pos x="f52" y="f49"/>
                </a:cxn>
                <a:cxn ang="f90">
                  <a:pos x="f53" y="f49"/>
                </a:cxn>
                <a:cxn ang="f90">
                  <a:pos x="f54" y="f55"/>
                </a:cxn>
                <a:cxn ang="f90">
                  <a:pos x="f56" y="f55"/>
                </a:cxn>
                <a:cxn ang="f90">
                  <a:pos x="f57" y="f58"/>
                </a:cxn>
                <a:cxn ang="f90">
                  <a:pos x="f59" y="f60"/>
                </a:cxn>
                <a:cxn ang="f90">
                  <a:pos x="f61" y="f62"/>
                </a:cxn>
                <a:cxn ang="f90">
                  <a:pos x="f63" y="f64"/>
                </a:cxn>
                <a:cxn ang="f90">
                  <a:pos x="f65" y="f66"/>
                </a:cxn>
                <a:cxn ang="f90">
                  <a:pos x="f65" y="f67"/>
                </a:cxn>
                <a:cxn ang="f90">
                  <a:pos x="f65" y="f68"/>
                </a:cxn>
                <a:cxn ang="f90">
                  <a:pos x="f46" y="f69"/>
                </a:cxn>
                <a:cxn ang="f90">
                  <a:pos x="f46" y="f70"/>
                </a:cxn>
                <a:cxn ang="f90">
                  <a:pos x="f65" y="f71"/>
                </a:cxn>
                <a:cxn ang="f90">
                  <a:pos x="f65" y="f72"/>
                </a:cxn>
                <a:cxn ang="f90">
                  <a:pos x="f65" y="f73"/>
                </a:cxn>
                <a:cxn ang="f90">
                  <a:pos x="f63" y="f74"/>
                </a:cxn>
                <a:cxn ang="f90">
                  <a:pos x="f61" y="f75"/>
                </a:cxn>
                <a:cxn ang="f90">
                  <a:pos x="f59" y="f76"/>
                </a:cxn>
                <a:cxn ang="f90">
                  <a:pos x="f57" y="f77"/>
                </a:cxn>
                <a:cxn ang="f90">
                  <a:pos x="f56" y="f78"/>
                </a:cxn>
                <a:cxn ang="f90">
                  <a:pos x="f54" y="f78"/>
                </a:cxn>
                <a:cxn ang="f90">
                  <a:pos x="f53" y="f79"/>
                </a:cxn>
                <a:cxn ang="f90">
                  <a:pos x="f52" y="f79"/>
                </a:cxn>
                <a:cxn ang="f90">
                  <a:pos x="f50" y="f79"/>
                </a:cxn>
                <a:cxn ang="f90">
                  <a:pos x="f80" y="f79"/>
                </a:cxn>
                <a:cxn ang="f90">
                  <a:pos x="f81" y="f79"/>
                </a:cxn>
                <a:cxn ang="f90">
                  <a:pos x="f82" y="f79"/>
                </a:cxn>
                <a:cxn ang="f90">
                  <a:pos x="f83" y="f78"/>
                </a:cxn>
                <a:cxn ang="f90">
                  <a:pos x="f84" y="f78"/>
                </a:cxn>
                <a:cxn ang="f90">
                  <a:pos x="f85" y="f77"/>
                </a:cxn>
                <a:cxn ang="f90">
                  <a:pos x="f86" y="f76"/>
                </a:cxn>
                <a:cxn ang="f90">
                  <a:pos x="f87" y="f75"/>
                </a:cxn>
                <a:cxn ang="f90">
                  <a:pos x="f88" y="f74"/>
                </a:cxn>
                <a:cxn ang="f90">
                  <a:pos x="f88" y="f73"/>
                </a:cxn>
                <a:cxn ang="f90">
                  <a:pos x="f89" y="f72"/>
                </a:cxn>
                <a:cxn ang="f90">
                  <a:pos x="f89" y="f71"/>
                </a:cxn>
                <a:cxn ang="f90">
                  <a:pos x="f89" y="f70"/>
                </a:cxn>
                <a:cxn ang="f90">
                  <a:pos x="f89" y="f69"/>
                </a:cxn>
                <a:cxn ang="f90">
                  <a:pos x="f89" y="f68"/>
                </a:cxn>
                <a:cxn ang="f90">
                  <a:pos x="f89" y="f67"/>
                </a:cxn>
                <a:cxn ang="f90">
                  <a:pos x="f88" y="f66"/>
                </a:cxn>
                <a:cxn ang="f90">
                  <a:pos x="f88" y="f64"/>
                </a:cxn>
                <a:cxn ang="f90">
                  <a:pos x="f87" y="f62"/>
                </a:cxn>
                <a:cxn ang="f90">
                  <a:pos x="f86" y="f60"/>
                </a:cxn>
                <a:cxn ang="f90">
                  <a:pos x="f85" y="f58"/>
                </a:cxn>
                <a:cxn ang="f90">
                  <a:pos x="f84" y="f55"/>
                </a:cxn>
                <a:cxn ang="f90">
                  <a:pos x="f83" y="f55"/>
                </a:cxn>
                <a:cxn ang="f90">
                  <a:pos x="f82" y="f49"/>
                </a:cxn>
                <a:cxn ang="f90">
                  <a:pos x="f81" y="f49"/>
                </a:cxn>
                <a:cxn ang="f90">
                  <a:pos x="f80" y="f49"/>
                </a:cxn>
                <a:cxn ang="f90">
                  <a:pos x="f50" y="f49"/>
                </a:cxn>
              </a:cxnLst>
              <a:rect l="f46" t="f49" r="f47" b="f48"/>
              <a:pathLst>
                <a:path w="461" h="255">
                  <a:moveTo>
                    <a:pt x="f8" y="f5"/>
                  </a:moveTo>
                  <a:lnTo>
                    <a:pt x="f9" y="f5"/>
                  </a:lnTo>
                  <a:lnTo>
                    <a:pt x="f10" y="f5"/>
                  </a:lnTo>
                  <a:lnTo>
                    <a:pt x="f11" y="f12"/>
                  </a:lnTo>
                  <a:lnTo>
                    <a:pt x="f13" y="f12"/>
                  </a:lnTo>
                  <a:lnTo>
                    <a:pt x="f14" y="f15"/>
                  </a:lnTo>
                  <a:lnTo>
                    <a:pt x="f16" y="f17"/>
                  </a:lnTo>
                  <a:lnTo>
                    <a:pt x="f18" y="f19"/>
                  </a:lnTo>
                  <a:lnTo>
                    <a:pt x="f20" y="f13"/>
                  </a:lnTo>
                  <a:lnTo>
                    <a:pt x="f12" y="f11"/>
                  </a:lnTo>
                  <a:lnTo>
                    <a:pt x="f12" y="f21"/>
                  </a:lnTo>
                  <a:lnTo>
                    <a:pt x="f12" y="f22"/>
                  </a:lnTo>
                  <a:lnTo>
                    <a:pt x="f5" y="f23"/>
                  </a:lnTo>
                  <a:lnTo>
                    <a:pt x="f5" y="f24"/>
                  </a:lnTo>
                  <a:lnTo>
                    <a:pt x="f12" y="f25"/>
                  </a:lnTo>
                  <a:lnTo>
                    <a:pt x="f12" y="f26"/>
                  </a:lnTo>
                  <a:lnTo>
                    <a:pt x="f12" y="f27"/>
                  </a:lnTo>
                  <a:lnTo>
                    <a:pt x="f20" y="f28"/>
                  </a:lnTo>
                  <a:lnTo>
                    <a:pt x="f18" y="f29"/>
                  </a:lnTo>
                  <a:lnTo>
                    <a:pt x="f16" y="f30"/>
                  </a:lnTo>
                  <a:lnTo>
                    <a:pt x="f14" y="f31"/>
                  </a:lnTo>
                  <a:lnTo>
                    <a:pt x="f13" y="f32"/>
                  </a:lnTo>
                  <a:lnTo>
                    <a:pt x="f11" y="f32"/>
                  </a:lnTo>
                  <a:lnTo>
                    <a:pt x="f10" y="f7"/>
                  </a:lnTo>
                  <a:lnTo>
                    <a:pt x="f9" y="f7"/>
                  </a:lnTo>
                  <a:lnTo>
                    <a:pt x="f8" y="f7"/>
                  </a:lnTo>
                  <a:lnTo>
                    <a:pt x="f33" y="f7"/>
                  </a:lnTo>
                  <a:lnTo>
                    <a:pt x="f34" y="f7"/>
                  </a:lnTo>
                  <a:lnTo>
                    <a:pt x="f35" y="f7"/>
                  </a:lnTo>
                  <a:lnTo>
                    <a:pt x="f36" y="f32"/>
                  </a:lnTo>
                  <a:lnTo>
                    <a:pt x="f37" y="f32"/>
                  </a:lnTo>
                  <a:lnTo>
                    <a:pt x="f38" y="f31"/>
                  </a:lnTo>
                  <a:lnTo>
                    <a:pt x="f39" y="f30"/>
                  </a:lnTo>
                  <a:lnTo>
                    <a:pt x="f40" y="f29"/>
                  </a:lnTo>
                  <a:lnTo>
                    <a:pt x="f41" y="f28"/>
                  </a:lnTo>
                  <a:lnTo>
                    <a:pt x="f41" y="f27"/>
                  </a:lnTo>
                  <a:lnTo>
                    <a:pt x="f6" y="f26"/>
                  </a:lnTo>
                  <a:lnTo>
                    <a:pt x="f6" y="f25"/>
                  </a:lnTo>
                  <a:lnTo>
                    <a:pt x="f6" y="f24"/>
                  </a:lnTo>
                  <a:lnTo>
                    <a:pt x="f6" y="f23"/>
                  </a:lnTo>
                  <a:lnTo>
                    <a:pt x="f6" y="f22"/>
                  </a:lnTo>
                  <a:lnTo>
                    <a:pt x="f6" y="f21"/>
                  </a:lnTo>
                  <a:lnTo>
                    <a:pt x="f41" y="f11"/>
                  </a:lnTo>
                  <a:lnTo>
                    <a:pt x="f41" y="f13"/>
                  </a:lnTo>
                  <a:lnTo>
                    <a:pt x="f40" y="f19"/>
                  </a:lnTo>
                  <a:lnTo>
                    <a:pt x="f39" y="f17"/>
                  </a:lnTo>
                  <a:lnTo>
                    <a:pt x="f38" y="f15"/>
                  </a:lnTo>
                  <a:lnTo>
                    <a:pt x="f37" y="f12"/>
                  </a:lnTo>
                  <a:lnTo>
                    <a:pt x="f36" y="f12"/>
                  </a:lnTo>
                  <a:lnTo>
                    <a:pt x="f35" y="f5"/>
                  </a:lnTo>
                  <a:lnTo>
                    <a:pt x="f34" y="f5"/>
                  </a:lnTo>
                  <a:lnTo>
                    <a:pt x="f33"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66" name="Freeform 32"/>
            <p:cNvSpPr/>
            <p:nvPr/>
          </p:nvSpPr>
          <p:spPr>
            <a:xfrm>
              <a:off x="20639868" y="4396292"/>
              <a:ext cx="1970600" cy="1089136"/>
            </a:xfrm>
            <a:custGeom>
              <a:avLst/>
              <a:gdLst>
                <a:gd name="f0" fmla="val 10800000"/>
                <a:gd name="f1" fmla="val 5400000"/>
                <a:gd name="f2" fmla="val 180"/>
                <a:gd name="f3" fmla="val w"/>
                <a:gd name="f4" fmla="val h"/>
                <a:gd name="f5" fmla="val 0"/>
                <a:gd name="f6" fmla="val 461"/>
                <a:gd name="f7" fmla="val 255"/>
                <a:gd name="f8" fmla="val 43"/>
                <a:gd name="f9" fmla="val 39"/>
                <a:gd name="f10" fmla="val 34"/>
                <a:gd name="f11" fmla="val 30"/>
                <a:gd name="f12" fmla="val 2"/>
                <a:gd name="f13" fmla="val 26"/>
                <a:gd name="f14" fmla="val 19"/>
                <a:gd name="f15" fmla="val 7"/>
                <a:gd name="f16" fmla="val 13"/>
                <a:gd name="f17" fmla="val 11"/>
                <a:gd name="f18" fmla="val 9"/>
                <a:gd name="f19" fmla="val 18"/>
                <a:gd name="f20" fmla="val 5"/>
                <a:gd name="f21" fmla="val 33"/>
                <a:gd name="f22" fmla="val 37"/>
                <a:gd name="f23" fmla="val 41"/>
                <a:gd name="f24" fmla="val 212"/>
                <a:gd name="f25" fmla="val 216"/>
                <a:gd name="f26" fmla="val 220"/>
                <a:gd name="f27" fmla="val 225"/>
                <a:gd name="f28" fmla="val 229"/>
                <a:gd name="f29" fmla="val 236"/>
                <a:gd name="f30" fmla="val 242"/>
                <a:gd name="f31" fmla="val 248"/>
                <a:gd name="f32" fmla="val 253"/>
                <a:gd name="f33" fmla="val 421"/>
                <a:gd name="f34" fmla="val 425"/>
                <a:gd name="f35" fmla="val 429"/>
                <a:gd name="f36" fmla="val 432"/>
                <a:gd name="f37" fmla="val 436"/>
                <a:gd name="f38" fmla="val 444"/>
                <a:gd name="f39" fmla="val 451"/>
                <a:gd name="f40" fmla="val 455"/>
                <a:gd name="f41" fmla="val 459"/>
                <a:gd name="f42" fmla="+- 0 0 0"/>
                <a:gd name="f43" fmla="*/ f3 1 461"/>
                <a:gd name="f44" fmla="*/ f4 1 255"/>
                <a:gd name="f45" fmla="*/ f42 f0 1"/>
                <a:gd name="f46" fmla="*/ 0 f43 1"/>
                <a:gd name="f47" fmla="*/ 461 f43 1"/>
                <a:gd name="f48" fmla="*/ 255 f44 1"/>
                <a:gd name="f49" fmla="*/ 0 f44 1"/>
                <a:gd name="f50" fmla="*/ 116 f43 1"/>
                <a:gd name="f51" fmla="*/ f45 1 f2"/>
                <a:gd name="f52" fmla="*/ 105 f43 1"/>
                <a:gd name="f53" fmla="*/ 92 f43 1"/>
                <a:gd name="f54" fmla="*/ 81 f43 1"/>
                <a:gd name="f55" fmla="*/ 5 f44 1"/>
                <a:gd name="f56" fmla="*/ 70 f43 1"/>
                <a:gd name="f57" fmla="*/ 51 f43 1"/>
                <a:gd name="f58" fmla="*/ 19 f44 1"/>
                <a:gd name="f59" fmla="*/ 35 f43 1"/>
                <a:gd name="f60" fmla="*/ 30 f44 1"/>
                <a:gd name="f61" fmla="*/ 24 f43 1"/>
                <a:gd name="f62" fmla="*/ 48 f44 1"/>
                <a:gd name="f63" fmla="*/ 13 f43 1"/>
                <a:gd name="f64" fmla="*/ 70 f44 1"/>
                <a:gd name="f65" fmla="*/ 5 f43 1"/>
                <a:gd name="f66" fmla="*/ 81 f44 1"/>
                <a:gd name="f67" fmla="*/ 89 f44 1"/>
                <a:gd name="f68" fmla="*/ 100 f44 1"/>
                <a:gd name="f69" fmla="*/ 110 f44 1"/>
                <a:gd name="f70" fmla="*/ 570 f44 1"/>
                <a:gd name="f71" fmla="*/ 581 f44 1"/>
                <a:gd name="f72" fmla="*/ 592 f44 1"/>
                <a:gd name="f73" fmla="*/ 605 f44 1"/>
                <a:gd name="f74" fmla="*/ 616 f44 1"/>
                <a:gd name="f75" fmla="*/ 635 f44 1"/>
                <a:gd name="f76" fmla="*/ 651 f44 1"/>
                <a:gd name="f77" fmla="*/ 667 f44 1"/>
                <a:gd name="f78" fmla="*/ 681 f44 1"/>
                <a:gd name="f79" fmla="*/ 686 f44 1"/>
                <a:gd name="f80" fmla="*/ 1133 f43 1"/>
                <a:gd name="f81" fmla="*/ 1144 f43 1"/>
                <a:gd name="f82" fmla="*/ 1155 f43 1"/>
                <a:gd name="f83" fmla="*/ 1163 f43 1"/>
                <a:gd name="f84" fmla="*/ 1174 f43 1"/>
                <a:gd name="f85" fmla="*/ 1195 f43 1"/>
                <a:gd name="f86" fmla="*/ 1214 f43 1"/>
                <a:gd name="f87" fmla="*/ 1225 f43 1"/>
                <a:gd name="f88" fmla="*/ 1236 f43 1"/>
                <a:gd name="f89" fmla="*/ 1241 f43 1"/>
                <a:gd name="f90" fmla="+- f51 0 f1"/>
              </a:gdLst>
              <a:ahLst/>
              <a:cxnLst>
                <a:cxn ang="3cd4">
                  <a:pos x="hc" y="t"/>
                </a:cxn>
                <a:cxn ang="0">
                  <a:pos x="r" y="vc"/>
                </a:cxn>
                <a:cxn ang="cd4">
                  <a:pos x="hc" y="b"/>
                </a:cxn>
                <a:cxn ang="cd2">
                  <a:pos x="l" y="vc"/>
                </a:cxn>
                <a:cxn ang="f90">
                  <a:pos x="f50" y="f49"/>
                </a:cxn>
                <a:cxn ang="f90">
                  <a:pos x="f52" y="f49"/>
                </a:cxn>
                <a:cxn ang="f90">
                  <a:pos x="f53" y="f49"/>
                </a:cxn>
                <a:cxn ang="f90">
                  <a:pos x="f54" y="f55"/>
                </a:cxn>
                <a:cxn ang="f90">
                  <a:pos x="f56" y="f55"/>
                </a:cxn>
                <a:cxn ang="f90">
                  <a:pos x="f57" y="f58"/>
                </a:cxn>
                <a:cxn ang="f90">
                  <a:pos x="f59" y="f60"/>
                </a:cxn>
                <a:cxn ang="f90">
                  <a:pos x="f61" y="f62"/>
                </a:cxn>
                <a:cxn ang="f90">
                  <a:pos x="f63" y="f64"/>
                </a:cxn>
                <a:cxn ang="f90">
                  <a:pos x="f65" y="f66"/>
                </a:cxn>
                <a:cxn ang="f90">
                  <a:pos x="f65" y="f67"/>
                </a:cxn>
                <a:cxn ang="f90">
                  <a:pos x="f65" y="f68"/>
                </a:cxn>
                <a:cxn ang="f90">
                  <a:pos x="f46" y="f69"/>
                </a:cxn>
                <a:cxn ang="f90">
                  <a:pos x="f46" y="f70"/>
                </a:cxn>
                <a:cxn ang="f90">
                  <a:pos x="f65" y="f71"/>
                </a:cxn>
                <a:cxn ang="f90">
                  <a:pos x="f65" y="f72"/>
                </a:cxn>
                <a:cxn ang="f90">
                  <a:pos x="f65" y="f73"/>
                </a:cxn>
                <a:cxn ang="f90">
                  <a:pos x="f63" y="f74"/>
                </a:cxn>
                <a:cxn ang="f90">
                  <a:pos x="f61" y="f75"/>
                </a:cxn>
                <a:cxn ang="f90">
                  <a:pos x="f59" y="f76"/>
                </a:cxn>
                <a:cxn ang="f90">
                  <a:pos x="f57" y="f77"/>
                </a:cxn>
                <a:cxn ang="f90">
                  <a:pos x="f56" y="f78"/>
                </a:cxn>
                <a:cxn ang="f90">
                  <a:pos x="f54" y="f78"/>
                </a:cxn>
                <a:cxn ang="f90">
                  <a:pos x="f53" y="f79"/>
                </a:cxn>
                <a:cxn ang="f90">
                  <a:pos x="f52" y="f79"/>
                </a:cxn>
                <a:cxn ang="f90">
                  <a:pos x="f50" y="f79"/>
                </a:cxn>
                <a:cxn ang="f90">
                  <a:pos x="f80" y="f79"/>
                </a:cxn>
                <a:cxn ang="f90">
                  <a:pos x="f81" y="f79"/>
                </a:cxn>
                <a:cxn ang="f90">
                  <a:pos x="f82" y="f79"/>
                </a:cxn>
                <a:cxn ang="f90">
                  <a:pos x="f83" y="f78"/>
                </a:cxn>
                <a:cxn ang="f90">
                  <a:pos x="f84" y="f78"/>
                </a:cxn>
                <a:cxn ang="f90">
                  <a:pos x="f85" y="f77"/>
                </a:cxn>
                <a:cxn ang="f90">
                  <a:pos x="f86" y="f76"/>
                </a:cxn>
                <a:cxn ang="f90">
                  <a:pos x="f87" y="f75"/>
                </a:cxn>
                <a:cxn ang="f90">
                  <a:pos x="f88" y="f74"/>
                </a:cxn>
                <a:cxn ang="f90">
                  <a:pos x="f88" y="f73"/>
                </a:cxn>
                <a:cxn ang="f90">
                  <a:pos x="f89" y="f72"/>
                </a:cxn>
                <a:cxn ang="f90">
                  <a:pos x="f89" y="f71"/>
                </a:cxn>
                <a:cxn ang="f90">
                  <a:pos x="f89" y="f70"/>
                </a:cxn>
                <a:cxn ang="f90">
                  <a:pos x="f89" y="f69"/>
                </a:cxn>
                <a:cxn ang="f90">
                  <a:pos x="f89" y="f68"/>
                </a:cxn>
                <a:cxn ang="f90">
                  <a:pos x="f89" y="f67"/>
                </a:cxn>
                <a:cxn ang="f90">
                  <a:pos x="f88" y="f66"/>
                </a:cxn>
                <a:cxn ang="f90">
                  <a:pos x="f88" y="f64"/>
                </a:cxn>
                <a:cxn ang="f90">
                  <a:pos x="f87" y="f62"/>
                </a:cxn>
                <a:cxn ang="f90">
                  <a:pos x="f86" y="f60"/>
                </a:cxn>
                <a:cxn ang="f90">
                  <a:pos x="f85" y="f58"/>
                </a:cxn>
                <a:cxn ang="f90">
                  <a:pos x="f84" y="f55"/>
                </a:cxn>
                <a:cxn ang="f90">
                  <a:pos x="f83" y="f55"/>
                </a:cxn>
                <a:cxn ang="f90">
                  <a:pos x="f82" y="f49"/>
                </a:cxn>
                <a:cxn ang="f90">
                  <a:pos x="f81" y="f49"/>
                </a:cxn>
                <a:cxn ang="f90">
                  <a:pos x="f80" y="f49"/>
                </a:cxn>
                <a:cxn ang="f90">
                  <a:pos x="f50" y="f49"/>
                </a:cxn>
              </a:cxnLst>
              <a:rect l="f46" t="f49" r="f47" b="f48"/>
              <a:pathLst>
                <a:path w="461" h="255">
                  <a:moveTo>
                    <a:pt x="f8" y="f5"/>
                  </a:moveTo>
                  <a:lnTo>
                    <a:pt x="f9" y="f5"/>
                  </a:lnTo>
                  <a:lnTo>
                    <a:pt x="f10" y="f5"/>
                  </a:lnTo>
                  <a:lnTo>
                    <a:pt x="f11" y="f12"/>
                  </a:lnTo>
                  <a:lnTo>
                    <a:pt x="f13" y="f12"/>
                  </a:lnTo>
                  <a:lnTo>
                    <a:pt x="f14" y="f15"/>
                  </a:lnTo>
                  <a:lnTo>
                    <a:pt x="f16" y="f17"/>
                  </a:lnTo>
                  <a:lnTo>
                    <a:pt x="f18" y="f19"/>
                  </a:lnTo>
                  <a:lnTo>
                    <a:pt x="f20" y="f13"/>
                  </a:lnTo>
                  <a:lnTo>
                    <a:pt x="f12" y="f11"/>
                  </a:lnTo>
                  <a:lnTo>
                    <a:pt x="f12" y="f21"/>
                  </a:lnTo>
                  <a:lnTo>
                    <a:pt x="f12" y="f22"/>
                  </a:lnTo>
                  <a:lnTo>
                    <a:pt x="f5" y="f23"/>
                  </a:lnTo>
                  <a:lnTo>
                    <a:pt x="f5" y="f24"/>
                  </a:lnTo>
                  <a:lnTo>
                    <a:pt x="f12" y="f25"/>
                  </a:lnTo>
                  <a:lnTo>
                    <a:pt x="f12" y="f26"/>
                  </a:lnTo>
                  <a:lnTo>
                    <a:pt x="f12" y="f27"/>
                  </a:lnTo>
                  <a:lnTo>
                    <a:pt x="f20" y="f28"/>
                  </a:lnTo>
                  <a:lnTo>
                    <a:pt x="f18" y="f29"/>
                  </a:lnTo>
                  <a:lnTo>
                    <a:pt x="f16" y="f30"/>
                  </a:lnTo>
                  <a:lnTo>
                    <a:pt x="f14" y="f31"/>
                  </a:lnTo>
                  <a:lnTo>
                    <a:pt x="f13" y="f32"/>
                  </a:lnTo>
                  <a:lnTo>
                    <a:pt x="f11" y="f32"/>
                  </a:lnTo>
                  <a:lnTo>
                    <a:pt x="f10" y="f7"/>
                  </a:lnTo>
                  <a:lnTo>
                    <a:pt x="f9" y="f7"/>
                  </a:lnTo>
                  <a:lnTo>
                    <a:pt x="f8" y="f7"/>
                  </a:lnTo>
                  <a:lnTo>
                    <a:pt x="f33" y="f7"/>
                  </a:lnTo>
                  <a:lnTo>
                    <a:pt x="f34" y="f7"/>
                  </a:lnTo>
                  <a:lnTo>
                    <a:pt x="f35" y="f7"/>
                  </a:lnTo>
                  <a:lnTo>
                    <a:pt x="f36" y="f32"/>
                  </a:lnTo>
                  <a:lnTo>
                    <a:pt x="f37" y="f32"/>
                  </a:lnTo>
                  <a:lnTo>
                    <a:pt x="f38" y="f31"/>
                  </a:lnTo>
                  <a:lnTo>
                    <a:pt x="f39" y="f30"/>
                  </a:lnTo>
                  <a:lnTo>
                    <a:pt x="f40" y="f29"/>
                  </a:lnTo>
                  <a:lnTo>
                    <a:pt x="f41" y="f28"/>
                  </a:lnTo>
                  <a:lnTo>
                    <a:pt x="f41" y="f27"/>
                  </a:lnTo>
                  <a:lnTo>
                    <a:pt x="f6" y="f26"/>
                  </a:lnTo>
                  <a:lnTo>
                    <a:pt x="f6" y="f25"/>
                  </a:lnTo>
                  <a:lnTo>
                    <a:pt x="f6" y="f24"/>
                  </a:lnTo>
                  <a:lnTo>
                    <a:pt x="f6" y="f23"/>
                  </a:lnTo>
                  <a:lnTo>
                    <a:pt x="f6" y="f22"/>
                  </a:lnTo>
                  <a:lnTo>
                    <a:pt x="f6" y="f21"/>
                  </a:lnTo>
                  <a:lnTo>
                    <a:pt x="f41" y="f11"/>
                  </a:lnTo>
                  <a:lnTo>
                    <a:pt x="f41" y="f13"/>
                  </a:lnTo>
                  <a:lnTo>
                    <a:pt x="f40" y="f19"/>
                  </a:lnTo>
                  <a:lnTo>
                    <a:pt x="f39" y="f17"/>
                  </a:lnTo>
                  <a:lnTo>
                    <a:pt x="f38" y="f15"/>
                  </a:lnTo>
                  <a:lnTo>
                    <a:pt x="f37" y="f12"/>
                  </a:lnTo>
                  <a:lnTo>
                    <a:pt x="f36" y="f12"/>
                  </a:lnTo>
                  <a:lnTo>
                    <a:pt x="f35" y="f5"/>
                  </a:lnTo>
                  <a:lnTo>
                    <a:pt x="f34" y="f5"/>
                  </a:lnTo>
                  <a:lnTo>
                    <a:pt x="f33"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67" name="Rectangle 33"/>
            <p:cNvSpPr/>
            <p:nvPr/>
          </p:nvSpPr>
          <p:spPr>
            <a:xfrm>
              <a:off x="21010207" y="4500179"/>
              <a:ext cx="952178"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Simulation</a:t>
              </a:r>
            </a:p>
          </p:txBody>
        </p:sp>
        <p:sp>
          <p:nvSpPr>
            <p:cNvPr id="68" name="Rectangle 34"/>
            <p:cNvSpPr/>
            <p:nvPr/>
          </p:nvSpPr>
          <p:spPr>
            <a:xfrm>
              <a:off x="21210664" y="4805138"/>
              <a:ext cx="659053"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Models</a:t>
              </a:r>
            </a:p>
          </p:txBody>
        </p:sp>
        <p:sp>
          <p:nvSpPr>
            <p:cNvPr id="69" name="Rectangle 35"/>
            <p:cNvSpPr/>
            <p:nvPr/>
          </p:nvSpPr>
          <p:spPr>
            <a:xfrm>
              <a:off x="20784267" y="5100042"/>
              <a:ext cx="1307356"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Century &amp; EPIC</a:t>
              </a:r>
            </a:p>
          </p:txBody>
        </p:sp>
        <p:sp>
          <p:nvSpPr>
            <p:cNvPr id="70" name="Freeform 36"/>
            <p:cNvSpPr/>
            <p:nvPr/>
          </p:nvSpPr>
          <p:spPr>
            <a:xfrm>
              <a:off x="24013671" y="4565527"/>
              <a:ext cx="1263902" cy="755693"/>
            </a:xfrm>
            <a:custGeom>
              <a:avLst/>
              <a:gdLst>
                <a:gd name="f0" fmla="val 10800000"/>
                <a:gd name="f1" fmla="val 5400000"/>
                <a:gd name="f2" fmla="val 180"/>
                <a:gd name="f3" fmla="val w"/>
                <a:gd name="f4" fmla="val h"/>
                <a:gd name="f5" fmla="val 0"/>
                <a:gd name="f6" fmla="val 347"/>
                <a:gd name="f7" fmla="val 177"/>
                <a:gd name="f8" fmla="val 30"/>
                <a:gd name="f9" fmla="val 24"/>
                <a:gd name="f10" fmla="val 19"/>
                <a:gd name="f11" fmla="val 2"/>
                <a:gd name="f12" fmla="val 13"/>
                <a:gd name="f13" fmla="val 4"/>
                <a:gd name="f14" fmla="val 9"/>
                <a:gd name="f15" fmla="val 7"/>
                <a:gd name="f16" fmla="val 3"/>
                <a:gd name="f17" fmla="val 17"/>
                <a:gd name="f18" fmla="val 147"/>
                <a:gd name="f19" fmla="val 153"/>
                <a:gd name="f20" fmla="val 160"/>
                <a:gd name="f21" fmla="val 164"/>
                <a:gd name="f22" fmla="val 168"/>
                <a:gd name="f23" fmla="val 173"/>
                <a:gd name="f24" fmla="val 175"/>
                <a:gd name="f25" fmla="val 317"/>
                <a:gd name="f26" fmla="val 323"/>
                <a:gd name="f27" fmla="val 330"/>
                <a:gd name="f28" fmla="val 334"/>
                <a:gd name="f29" fmla="val 338"/>
                <a:gd name="f30" fmla="val 342"/>
                <a:gd name="f31" fmla="val 345"/>
                <a:gd name="f32" fmla="+- 0 0 0"/>
                <a:gd name="f33" fmla="*/ f3 1 347"/>
                <a:gd name="f34" fmla="*/ f4 1 177"/>
                <a:gd name="f35" fmla="*/ f32 f0 1"/>
                <a:gd name="f36" fmla="*/ 0 f33 1"/>
                <a:gd name="f37" fmla="*/ 347 f33 1"/>
                <a:gd name="f38" fmla="*/ 177 f34 1"/>
                <a:gd name="f39" fmla="*/ 0 f34 1"/>
                <a:gd name="f40" fmla="*/ 81 f33 1"/>
                <a:gd name="f41" fmla="*/ f35 1 f2"/>
                <a:gd name="f42" fmla="*/ 65 f33 1"/>
                <a:gd name="f43" fmla="*/ 51 f33 1"/>
                <a:gd name="f44" fmla="*/ 5 f34 1"/>
                <a:gd name="f45" fmla="*/ 35 f33 1"/>
                <a:gd name="f46" fmla="*/ 11 f34 1"/>
                <a:gd name="f47" fmla="*/ 24 f33 1"/>
                <a:gd name="f48" fmla="*/ 24 f34 1"/>
                <a:gd name="f49" fmla="*/ 19 f33 1"/>
                <a:gd name="f50" fmla="*/ 35 f34 1"/>
                <a:gd name="f51" fmla="*/ 8 f33 1"/>
                <a:gd name="f52" fmla="*/ 46 f34 1"/>
                <a:gd name="f53" fmla="*/ 65 f34 1"/>
                <a:gd name="f54" fmla="*/ 81 f34 1"/>
                <a:gd name="f55" fmla="*/ 395 f34 1"/>
                <a:gd name="f56" fmla="*/ 411 f34 1"/>
                <a:gd name="f57" fmla="*/ 430 f34 1"/>
                <a:gd name="f58" fmla="*/ 441 f34 1"/>
                <a:gd name="f59" fmla="*/ 452 f34 1"/>
                <a:gd name="f60" fmla="*/ 465 f34 1"/>
                <a:gd name="f61" fmla="*/ 471 f34 1"/>
                <a:gd name="f62" fmla="*/ 476 f34 1"/>
                <a:gd name="f63" fmla="*/ 853 f33 1"/>
                <a:gd name="f64" fmla="*/ 869 f33 1"/>
                <a:gd name="f65" fmla="*/ 888 f33 1"/>
                <a:gd name="f66" fmla="*/ 899 f33 1"/>
                <a:gd name="f67" fmla="*/ 910 f33 1"/>
                <a:gd name="f68" fmla="*/ 921 f33 1"/>
                <a:gd name="f69" fmla="*/ 929 f33 1"/>
                <a:gd name="f70" fmla="*/ 934 f33 1"/>
                <a:gd name="f71" fmla="+- f41 0 f1"/>
              </a:gdLst>
              <a:ahLst/>
              <a:cxnLst>
                <a:cxn ang="3cd4">
                  <a:pos x="hc" y="t"/>
                </a:cxn>
                <a:cxn ang="0">
                  <a:pos x="r" y="vc"/>
                </a:cxn>
                <a:cxn ang="cd4">
                  <a:pos x="hc" y="b"/>
                </a:cxn>
                <a:cxn ang="cd2">
                  <a:pos x="l" y="vc"/>
                </a:cxn>
                <a:cxn ang="f71">
                  <a:pos x="f40" y="f39"/>
                </a:cxn>
                <a:cxn ang="f71">
                  <a:pos x="f42" y="f39"/>
                </a:cxn>
                <a:cxn ang="f71">
                  <a:pos x="f43" y="f44"/>
                </a:cxn>
                <a:cxn ang="f71">
                  <a:pos x="f45" y="f46"/>
                </a:cxn>
                <a:cxn ang="f71">
                  <a:pos x="f47" y="f48"/>
                </a:cxn>
                <a:cxn ang="f71">
                  <a:pos x="f49" y="f50"/>
                </a:cxn>
                <a:cxn ang="f71">
                  <a:pos x="f51" y="f52"/>
                </a:cxn>
                <a:cxn ang="f71">
                  <a:pos x="f51" y="f53"/>
                </a:cxn>
                <a:cxn ang="f71">
                  <a:pos x="f36" y="f54"/>
                </a:cxn>
                <a:cxn ang="f71">
                  <a:pos x="f36" y="f55"/>
                </a:cxn>
                <a:cxn ang="f71">
                  <a:pos x="f51" y="f56"/>
                </a:cxn>
                <a:cxn ang="f71">
                  <a:pos x="f51" y="f57"/>
                </a:cxn>
                <a:cxn ang="f71">
                  <a:pos x="f49" y="f58"/>
                </a:cxn>
                <a:cxn ang="f71">
                  <a:pos x="f47" y="f59"/>
                </a:cxn>
                <a:cxn ang="f71">
                  <a:pos x="f45" y="f60"/>
                </a:cxn>
                <a:cxn ang="f71">
                  <a:pos x="f43" y="f61"/>
                </a:cxn>
                <a:cxn ang="f71">
                  <a:pos x="f42" y="f62"/>
                </a:cxn>
                <a:cxn ang="f71">
                  <a:pos x="f40" y="f62"/>
                </a:cxn>
                <a:cxn ang="f71">
                  <a:pos x="f63" y="f62"/>
                </a:cxn>
                <a:cxn ang="f71">
                  <a:pos x="f64" y="f62"/>
                </a:cxn>
                <a:cxn ang="f71">
                  <a:pos x="f65" y="f61"/>
                </a:cxn>
                <a:cxn ang="f71">
                  <a:pos x="f66" y="f60"/>
                </a:cxn>
                <a:cxn ang="f71">
                  <a:pos x="f67" y="f59"/>
                </a:cxn>
                <a:cxn ang="f71">
                  <a:pos x="f68" y="f58"/>
                </a:cxn>
                <a:cxn ang="f71">
                  <a:pos x="f69" y="f57"/>
                </a:cxn>
                <a:cxn ang="f71">
                  <a:pos x="f70" y="f56"/>
                </a:cxn>
                <a:cxn ang="f71">
                  <a:pos x="f70" y="f55"/>
                </a:cxn>
                <a:cxn ang="f71">
                  <a:pos x="f70" y="f54"/>
                </a:cxn>
                <a:cxn ang="f71">
                  <a:pos x="f70" y="f53"/>
                </a:cxn>
                <a:cxn ang="f71">
                  <a:pos x="f69" y="f52"/>
                </a:cxn>
                <a:cxn ang="f71">
                  <a:pos x="f68" y="f50"/>
                </a:cxn>
                <a:cxn ang="f71">
                  <a:pos x="f67" y="f48"/>
                </a:cxn>
                <a:cxn ang="f71">
                  <a:pos x="f66" y="f46"/>
                </a:cxn>
                <a:cxn ang="f71">
                  <a:pos x="f65" y="f44"/>
                </a:cxn>
                <a:cxn ang="f71">
                  <a:pos x="f64" y="f39"/>
                </a:cxn>
                <a:cxn ang="f71">
                  <a:pos x="f63" y="f39"/>
                </a:cxn>
                <a:cxn ang="f71">
                  <a:pos x="f40" y="f39"/>
                </a:cxn>
              </a:cxnLst>
              <a:rect l="f36" t="f39" r="f37" b="f38"/>
              <a:pathLst>
                <a:path w="347" h="177">
                  <a:moveTo>
                    <a:pt x="f8" y="f5"/>
                  </a:moveTo>
                  <a:lnTo>
                    <a:pt x="f9" y="f5"/>
                  </a:lnTo>
                  <a:lnTo>
                    <a:pt x="f10" y="f11"/>
                  </a:lnTo>
                  <a:lnTo>
                    <a:pt x="f12" y="f13"/>
                  </a:lnTo>
                  <a:lnTo>
                    <a:pt x="f14" y="f14"/>
                  </a:lnTo>
                  <a:lnTo>
                    <a:pt x="f15" y="f12"/>
                  </a:lnTo>
                  <a:lnTo>
                    <a:pt x="f16" y="f17"/>
                  </a:lnTo>
                  <a:lnTo>
                    <a:pt x="f16" y="f9"/>
                  </a:lnTo>
                  <a:lnTo>
                    <a:pt x="f5" y="f8"/>
                  </a:lnTo>
                  <a:lnTo>
                    <a:pt x="f5" y="f18"/>
                  </a:lnTo>
                  <a:lnTo>
                    <a:pt x="f16" y="f19"/>
                  </a:lnTo>
                  <a:lnTo>
                    <a:pt x="f16" y="f20"/>
                  </a:lnTo>
                  <a:lnTo>
                    <a:pt x="f15" y="f21"/>
                  </a:lnTo>
                  <a:lnTo>
                    <a:pt x="f14" y="f22"/>
                  </a:lnTo>
                  <a:lnTo>
                    <a:pt x="f12" y="f23"/>
                  </a:lnTo>
                  <a:lnTo>
                    <a:pt x="f10" y="f24"/>
                  </a:lnTo>
                  <a:lnTo>
                    <a:pt x="f9" y="f7"/>
                  </a:lnTo>
                  <a:lnTo>
                    <a:pt x="f8" y="f7"/>
                  </a:lnTo>
                  <a:lnTo>
                    <a:pt x="f25" y="f7"/>
                  </a:lnTo>
                  <a:lnTo>
                    <a:pt x="f26" y="f7"/>
                  </a:lnTo>
                  <a:lnTo>
                    <a:pt x="f27" y="f24"/>
                  </a:lnTo>
                  <a:lnTo>
                    <a:pt x="f28" y="f23"/>
                  </a:lnTo>
                  <a:lnTo>
                    <a:pt x="f29" y="f22"/>
                  </a:lnTo>
                  <a:lnTo>
                    <a:pt x="f30" y="f21"/>
                  </a:lnTo>
                  <a:lnTo>
                    <a:pt x="f31" y="f20"/>
                  </a:lnTo>
                  <a:lnTo>
                    <a:pt x="f6" y="f19"/>
                  </a:lnTo>
                  <a:lnTo>
                    <a:pt x="f6" y="f18"/>
                  </a:lnTo>
                  <a:lnTo>
                    <a:pt x="f6" y="f8"/>
                  </a:lnTo>
                  <a:lnTo>
                    <a:pt x="f6" y="f9"/>
                  </a:lnTo>
                  <a:lnTo>
                    <a:pt x="f31" y="f17"/>
                  </a:lnTo>
                  <a:lnTo>
                    <a:pt x="f30" y="f12"/>
                  </a:lnTo>
                  <a:lnTo>
                    <a:pt x="f29" y="f14"/>
                  </a:lnTo>
                  <a:lnTo>
                    <a:pt x="f28" y="f13"/>
                  </a:lnTo>
                  <a:lnTo>
                    <a:pt x="f27" y="f11"/>
                  </a:lnTo>
                  <a:lnTo>
                    <a:pt x="f26" y="f5"/>
                  </a:lnTo>
                  <a:lnTo>
                    <a:pt x="f25"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71" name="Rectangle 38"/>
            <p:cNvSpPr/>
            <p:nvPr/>
          </p:nvSpPr>
          <p:spPr>
            <a:xfrm>
              <a:off x="24290576" y="4659359"/>
              <a:ext cx="719083"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Outputs</a:t>
              </a:r>
            </a:p>
          </p:txBody>
        </p:sp>
        <p:sp>
          <p:nvSpPr>
            <p:cNvPr id="72" name="Rectangle 39"/>
            <p:cNvSpPr/>
            <p:nvPr/>
          </p:nvSpPr>
          <p:spPr>
            <a:xfrm>
              <a:off x="24417987" y="4945889"/>
              <a:ext cx="107927"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a:t>
              </a:r>
            </a:p>
          </p:txBody>
        </p:sp>
        <p:sp>
          <p:nvSpPr>
            <p:cNvPr id="73" name="Rectangle 40"/>
            <p:cNvSpPr/>
            <p:nvPr/>
          </p:nvSpPr>
          <p:spPr>
            <a:xfrm>
              <a:off x="24572575" y="4954265"/>
              <a:ext cx="352198"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a:ea typeface="Microsoft YaHei" pitchFamily="2"/>
                  <a:cs typeface="Microsoft YaHei" pitchFamily="2"/>
                </a:rPr>
                <a:t>SOC</a:t>
              </a:r>
            </a:p>
          </p:txBody>
        </p:sp>
        <p:sp>
          <p:nvSpPr>
            <p:cNvPr id="74" name="Freeform 73"/>
            <p:cNvSpPr/>
            <p:nvPr/>
          </p:nvSpPr>
          <p:spPr>
            <a:xfrm>
              <a:off x="21531734" y="5488780"/>
              <a:ext cx="197060" cy="660184"/>
            </a:xfrm>
            <a:custGeom>
              <a:avLst/>
              <a:gdLst>
                <a:gd name="f0" fmla="val 10800000"/>
                <a:gd name="f1" fmla="val 5400000"/>
                <a:gd name="f2" fmla="val 180"/>
                <a:gd name="f3" fmla="val w"/>
                <a:gd name="f4" fmla="val h"/>
                <a:gd name="f5" fmla="val 0"/>
                <a:gd name="f6" fmla="val 47"/>
                <a:gd name="f7" fmla="val 155"/>
                <a:gd name="f8" fmla="val 20"/>
                <a:gd name="f9" fmla="val 45"/>
                <a:gd name="f10" fmla="val 28"/>
                <a:gd name="f11" fmla="val 50"/>
                <a:gd name="f12" fmla="val 24"/>
                <a:gd name="f13" fmla="+- 0 0 0"/>
                <a:gd name="f14" fmla="*/ f3 1 47"/>
                <a:gd name="f15" fmla="*/ f4 1 155"/>
                <a:gd name="f16" fmla="*/ f13 f0 1"/>
                <a:gd name="f17" fmla="*/ 0 f14 1"/>
                <a:gd name="f18" fmla="*/ 47 f14 1"/>
                <a:gd name="f19" fmla="*/ 155 f15 1"/>
                <a:gd name="f20" fmla="*/ 0 f15 1"/>
                <a:gd name="f21" fmla="*/ 53 f14 1"/>
                <a:gd name="f22" fmla="*/ 416 f15 1"/>
                <a:gd name="f23" fmla="*/ f16 1 f2"/>
                <a:gd name="f24" fmla="*/ 121 f15 1"/>
                <a:gd name="f25" fmla="*/ 74 f14 1"/>
                <a:gd name="f26" fmla="*/ 134 f15 1"/>
                <a:gd name="f27" fmla="*/ 64 f14 1"/>
                <a:gd name="f28" fmla="*/ 125 f14 1"/>
                <a:gd name="f29" fmla="+- f23 0 f1"/>
              </a:gdLst>
              <a:ahLst/>
              <a:cxnLst>
                <a:cxn ang="3cd4">
                  <a:pos x="hc" y="t"/>
                </a:cxn>
                <a:cxn ang="0">
                  <a:pos x="r" y="vc"/>
                </a:cxn>
                <a:cxn ang="cd4">
                  <a:pos x="hc" y="b"/>
                </a:cxn>
                <a:cxn ang="cd2">
                  <a:pos x="l" y="vc"/>
                </a:cxn>
                <a:cxn ang="f29">
                  <a:pos x="f21" y="f22"/>
                </a:cxn>
                <a:cxn ang="f29">
                  <a:pos x="f21" y="f24"/>
                </a:cxn>
                <a:cxn ang="f29">
                  <a:pos x="f25" y="f24"/>
                </a:cxn>
                <a:cxn ang="f29">
                  <a:pos x="f25" y="f22"/>
                </a:cxn>
                <a:cxn ang="f29">
                  <a:pos x="f21" y="f22"/>
                </a:cxn>
                <a:cxn ang="f29">
                  <a:pos x="f17" y="f26"/>
                </a:cxn>
                <a:cxn ang="f29">
                  <a:pos x="f27" y="f20"/>
                </a:cxn>
                <a:cxn ang="f29">
                  <a:pos x="f28" y="f26"/>
                </a:cxn>
                <a:cxn ang="f29">
                  <a:pos x="f17" y="f26"/>
                </a:cxn>
              </a:cxnLst>
              <a:rect l="f17" t="f20" r="f18" b="f19"/>
              <a:pathLst>
                <a:path w="47" h="155">
                  <a:moveTo>
                    <a:pt x="f8" y="f7"/>
                  </a:moveTo>
                  <a:lnTo>
                    <a:pt x="f8" y="f9"/>
                  </a:lnTo>
                  <a:lnTo>
                    <a:pt x="f10" y="f9"/>
                  </a:lnTo>
                  <a:lnTo>
                    <a:pt x="f10" y="f7"/>
                  </a:lnTo>
                  <a:lnTo>
                    <a:pt x="f8" y="f7"/>
                  </a:lnTo>
                  <a:close/>
                  <a:moveTo>
                    <a:pt x="f5" y="f11"/>
                  </a:moveTo>
                  <a:lnTo>
                    <a:pt x="f12" y="f5"/>
                  </a:lnTo>
                  <a:lnTo>
                    <a:pt x="f6" y="f11"/>
                  </a:lnTo>
                  <a:lnTo>
                    <a:pt x="f5" y="f11"/>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75" name="Freeform 74"/>
            <p:cNvSpPr/>
            <p:nvPr/>
          </p:nvSpPr>
          <p:spPr>
            <a:xfrm>
              <a:off x="22613866" y="4843675"/>
              <a:ext cx="1396408" cy="197720"/>
            </a:xfrm>
            <a:custGeom>
              <a:avLst/>
              <a:gdLst>
                <a:gd name="f0" fmla="val 10800000"/>
                <a:gd name="f1" fmla="val 5400000"/>
                <a:gd name="f2" fmla="val 180"/>
                <a:gd name="f3" fmla="val w"/>
                <a:gd name="f4" fmla="val h"/>
                <a:gd name="f5" fmla="val 0"/>
                <a:gd name="f6" fmla="val 327"/>
                <a:gd name="f7" fmla="val 47"/>
                <a:gd name="f8" fmla="val 19"/>
                <a:gd name="f9" fmla="val 285"/>
                <a:gd name="f10" fmla="val 28"/>
                <a:gd name="f11" fmla="val 281"/>
                <a:gd name="f12" fmla="val 24"/>
                <a:gd name="f13" fmla="+- 0 0 0"/>
                <a:gd name="f14" fmla="*/ f3 1 327"/>
                <a:gd name="f15" fmla="*/ f4 1 47"/>
                <a:gd name="f16" fmla="*/ f13 f0 1"/>
                <a:gd name="f17" fmla="*/ 0 f14 1"/>
                <a:gd name="f18" fmla="*/ 327 f14 1"/>
                <a:gd name="f19" fmla="*/ 47 f15 1"/>
                <a:gd name="f20" fmla="*/ 0 f15 1"/>
                <a:gd name="f21" fmla="*/ 51 f15 1"/>
                <a:gd name="f22" fmla="*/ f16 1 f2"/>
                <a:gd name="f23" fmla="*/ 767 f14 1"/>
                <a:gd name="f24" fmla="*/ 74 f15 1"/>
                <a:gd name="f25" fmla="*/ 756 f14 1"/>
                <a:gd name="f26" fmla="*/ 880 f14 1"/>
                <a:gd name="f27" fmla="*/ 64 f15 1"/>
                <a:gd name="f28" fmla="*/ 125 f15 1"/>
                <a:gd name="f29" fmla="+- f22 0 f1"/>
              </a:gdLst>
              <a:ahLst/>
              <a:cxnLst>
                <a:cxn ang="3cd4">
                  <a:pos x="hc" y="t"/>
                </a:cxn>
                <a:cxn ang="0">
                  <a:pos x="r" y="vc"/>
                </a:cxn>
                <a:cxn ang="cd4">
                  <a:pos x="hc" y="b"/>
                </a:cxn>
                <a:cxn ang="cd2">
                  <a:pos x="l" y="vc"/>
                </a:cxn>
                <a:cxn ang="f29">
                  <a:pos x="f17" y="f21"/>
                </a:cxn>
                <a:cxn ang="f29">
                  <a:pos x="f23" y="f21"/>
                </a:cxn>
                <a:cxn ang="f29">
                  <a:pos x="f23" y="f24"/>
                </a:cxn>
                <a:cxn ang="f29">
                  <a:pos x="f17" y="f24"/>
                </a:cxn>
                <a:cxn ang="f29">
                  <a:pos x="f17" y="f21"/>
                </a:cxn>
                <a:cxn ang="f29">
                  <a:pos x="f25" y="f20"/>
                </a:cxn>
                <a:cxn ang="f29">
                  <a:pos x="f26" y="f27"/>
                </a:cxn>
                <a:cxn ang="f29">
                  <a:pos x="f25" y="f28"/>
                </a:cxn>
                <a:cxn ang="f29">
                  <a:pos x="f25" y="f20"/>
                </a:cxn>
              </a:cxnLst>
              <a:rect l="f17" t="f20" r="f18" b="f19"/>
              <a:pathLst>
                <a:path w="327" h="47">
                  <a:moveTo>
                    <a:pt x="f5" y="f8"/>
                  </a:moveTo>
                  <a:lnTo>
                    <a:pt x="f9" y="f8"/>
                  </a:lnTo>
                  <a:lnTo>
                    <a:pt x="f9" y="f10"/>
                  </a:lnTo>
                  <a:lnTo>
                    <a:pt x="f5" y="f10"/>
                  </a:lnTo>
                  <a:lnTo>
                    <a:pt x="f5" y="f8"/>
                  </a:lnTo>
                  <a:close/>
                  <a:moveTo>
                    <a:pt x="f11" y="f5"/>
                  </a:moveTo>
                  <a:lnTo>
                    <a:pt x="f6" y="f12"/>
                  </a:lnTo>
                  <a:lnTo>
                    <a:pt x="f11" y="f7"/>
                  </a:lnTo>
                  <a:lnTo>
                    <a:pt x="f11" y="f5"/>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76" name="Freeform 75"/>
            <p:cNvSpPr/>
            <p:nvPr/>
          </p:nvSpPr>
          <p:spPr>
            <a:xfrm>
              <a:off x="22613866" y="3049115"/>
              <a:ext cx="562300" cy="4008020"/>
            </a:xfrm>
            <a:custGeom>
              <a:avLst/>
              <a:gdLst>
                <a:gd name="f0" fmla="val 10800000"/>
                <a:gd name="f1" fmla="val 5400000"/>
                <a:gd name="f2" fmla="val 180"/>
                <a:gd name="f3" fmla="val w"/>
                <a:gd name="f4" fmla="val h"/>
                <a:gd name="f5" fmla="val 0"/>
                <a:gd name="f6" fmla="val 132"/>
                <a:gd name="f7" fmla="val 937"/>
                <a:gd name="f8" fmla="val 928"/>
                <a:gd name="f9" fmla="val 128"/>
                <a:gd name="f10" fmla="val 123"/>
                <a:gd name="f11" fmla="val 933"/>
                <a:gd name="f12" fmla="val 24"/>
                <a:gd name="f13" fmla="val 28"/>
                <a:gd name="f14" fmla="val 45"/>
                <a:gd name="f15" fmla="val 20"/>
                <a:gd name="f16" fmla="val 49"/>
                <a:gd name="f17" fmla="val 48"/>
                <a:gd name="f18" fmla="+- 0 0 0"/>
                <a:gd name="f19" fmla="*/ f3 1 132"/>
                <a:gd name="f20" fmla="*/ f4 1 937"/>
                <a:gd name="f21" fmla="*/ f18 f0 1"/>
                <a:gd name="f22" fmla="*/ 0 f19 1"/>
                <a:gd name="f23" fmla="*/ 132 f19 1"/>
                <a:gd name="f24" fmla="*/ 937 f20 1"/>
                <a:gd name="f25" fmla="*/ 0 f20 1"/>
                <a:gd name="f26" fmla="*/ 2501 f20 1"/>
                <a:gd name="f27" fmla="*/ f21 1 f2"/>
                <a:gd name="f28" fmla="*/ 343 f19 1"/>
                <a:gd name="f29" fmla="*/ 330 f19 1"/>
                <a:gd name="f30" fmla="*/ 2514 f20 1"/>
                <a:gd name="f31" fmla="*/ 65 f20 1"/>
                <a:gd name="f32" fmla="*/ 75 f20 1"/>
                <a:gd name="f33" fmla="*/ 121 f19 1"/>
                <a:gd name="f34" fmla="*/ 54 f20 1"/>
                <a:gd name="f35" fmla="*/ 354 f19 1"/>
                <a:gd name="f36" fmla="*/ 2525 f20 1"/>
                <a:gd name="f37" fmla="*/ 131 f19 1"/>
                <a:gd name="f38" fmla="*/ 129 f20 1"/>
                <a:gd name="f39" fmla="+- f27 0 f1"/>
              </a:gdLst>
              <a:ahLst/>
              <a:cxnLst>
                <a:cxn ang="3cd4">
                  <a:pos x="hc" y="t"/>
                </a:cxn>
                <a:cxn ang="0">
                  <a:pos x="r" y="vc"/>
                </a:cxn>
                <a:cxn ang="cd4">
                  <a:pos x="hc" y="b"/>
                </a:cxn>
                <a:cxn ang="cd2">
                  <a:pos x="l" y="vc"/>
                </a:cxn>
                <a:cxn ang="f39">
                  <a:pos x="f22" y="f26"/>
                </a:cxn>
                <a:cxn ang="f39">
                  <a:pos x="f28" y="f26"/>
                </a:cxn>
                <a:cxn ang="f39">
                  <a:pos x="f29" y="f30"/>
                </a:cxn>
                <a:cxn ang="f39">
                  <a:pos x="f29" y="f31"/>
                </a:cxn>
                <a:cxn ang="f39">
                  <a:pos x="f28" y="f32"/>
                </a:cxn>
                <a:cxn ang="f39">
                  <a:pos x="f33" y="f32"/>
                </a:cxn>
                <a:cxn ang="f39">
                  <a:pos x="f33" y="f34"/>
                </a:cxn>
                <a:cxn ang="f39">
                  <a:pos x="f35" y="f34"/>
                </a:cxn>
                <a:cxn ang="f39">
                  <a:pos x="f35" y="f36"/>
                </a:cxn>
                <a:cxn ang="f39">
                  <a:pos x="f22" y="f36"/>
                </a:cxn>
                <a:cxn ang="f39">
                  <a:pos x="f22" y="f26"/>
                </a:cxn>
                <a:cxn ang="f39">
                  <a:pos x="f37" y="f38"/>
                </a:cxn>
                <a:cxn ang="f39">
                  <a:pos x="f22" y="f31"/>
                </a:cxn>
                <a:cxn ang="f39">
                  <a:pos x="f37" y="f25"/>
                </a:cxn>
                <a:cxn ang="f39">
                  <a:pos x="f37" y="f38"/>
                </a:cxn>
              </a:cxnLst>
              <a:rect l="f22" t="f25" r="f23" b="f24"/>
              <a:pathLst>
                <a:path w="132" h="937">
                  <a:moveTo>
                    <a:pt x="f5" y="f8"/>
                  </a:moveTo>
                  <a:lnTo>
                    <a:pt x="f9" y="f8"/>
                  </a:lnTo>
                  <a:lnTo>
                    <a:pt x="f10" y="f11"/>
                  </a:lnTo>
                  <a:lnTo>
                    <a:pt x="f10" y="f12"/>
                  </a:lnTo>
                  <a:lnTo>
                    <a:pt x="f9" y="f13"/>
                  </a:lnTo>
                  <a:lnTo>
                    <a:pt x="f14" y="f13"/>
                  </a:lnTo>
                  <a:lnTo>
                    <a:pt x="f14" y="f15"/>
                  </a:lnTo>
                  <a:lnTo>
                    <a:pt x="f6" y="f15"/>
                  </a:lnTo>
                  <a:lnTo>
                    <a:pt x="f6" y="f7"/>
                  </a:lnTo>
                  <a:lnTo>
                    <a:pt x="f5" y="f7"/>
                  </a:lnTo>
                  <a:lnTo>
                    <a:pt x="f5" y="f8"/>
                  </a:lnTo>
                  <a:close/>
                  <a:moveTo>
                    <a:pt x="f16" y="f17"/>
                  </a:moveTo>
                  <a:lnTo>
                    <a:pt x="f5" y="f12"/>
                  </a:lnTo>
                  <a:lnTo>
                    <a:pt x="f16" y="f5"/>
                  </a:lnTo>
                  <a:lnTo>
                    <a:pt x="f16" y="f17"/>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77" name="Freeform 76"/>
            <p:cNvSpPr/>
            <p:nvPr/>
          </p:nvSpPr>
          <p:spPr>
            <a:xfrm>
              <a:off x="20033398" y="4843675"/>
              <a:ext cx="604770" cy="1120973"/>
            </a:xfrm>
            <a:custGeom>
              <a:avLst/>
              <a:gdLst>
                <a:gd name="f0" fmla="val 10800000"/>
                <a:gd name="f1" fmla="val 5400000"/>
                <a:gd name="f2" fmla="val 180"/>
                <a:gd name="f3" fmla="val w"/>
                <a:gd name="f4" fmla="val h"/>
                <a:gd name="f5" fmla="val 0"/>
                <a:gd name="f6" fmla="val 142"/>
                <a:gd name="f7" fmla="val 263"/>
                <a:gd name="f8" fmla="val 255"/>
                <a:gd name="f9" fmla="val 72"/>
                <a:gd name="f10" fmla="val 66"/>
                <a:gd name="f11" fmla="val 259"/>
                <a:gd name="f12" fmla="val 19"/>
                <a:gd name="f13" fmla="val 100"/>
                <a:gd name="f14" fmla="val 28"/>
                <a:gd name="f15" fmla="val 76"/>
                <a:gd name="f16" fmla="val 24"/>
                <a:gd name="f17" fmla="val 96"/>
                <a:gd name="f18" fmla="val 47"/>
                <a:gd name="f19" fmla="+- 0 0 0"/>
                <a:gd name="f20" fmla="*/ f3 1 142"/>
                <a:gd name="f21" fmla="*/ f4 1 263"/>
                <a:gd name="f22" fmla="*/ f19 f0 1"/>
                <a:gd name="f23" fmla="*/ 0 f20 1"/>
                <a:gd name="f24" fmla="*/ 142 f20 1"/>
                <a:gd name="f25" fmla="*/ 263 f21 1"/>
                <a:gd name="f26" fmla="*/ 0 f21 1"/>
                <a:gd name="f27" fmla="*/ 685 f21 1"/>
                <a:gd name="f28" fmla="*/ f22 1 f2"/>
                <a:gd name="f29" fmla="*/ 193 f20 1"/>
                <a:gd name="f30" fmla="*/ 177 f20 1"/>
                <a:gd name="f31" fmla="*/ 696 f21 1"/>
                <a:gd name="f32" fmla="*/ 51 f21 1"/>
                <a:gd name="f33" fmla="*/ 268 f20 1"/>
                <a:gd name="f34" fmla="*/ 75 f21 1"/>
                <a:gd name="f35" fmla="*/ 204 f20 1"/>
                <a:gd name="f36" fmla="*/ 65 f21 1"/>
                <a:gd name="f37" fmla="*/ 707 f21 1"/>
                <a:gd name="f38" fmla="*/ 258 f20 1"/>
                <a:gd name="f39" fmla="*/ 381 f20 1"/>
                <a:gd name="f40" fmla="*/ 126 f21 1"/>
                <a:gd name="f41" fmla="+- f28 0 f1"/>
              </a:gdLst>
              <a:ahLst/>
              <a:cxnLst>
                <a:cxn ang="3cd4">
                  <a:pos x="hc" y="t"/>
                </a:cxn>
                <a:cxn ang="0">
                  <a:pos x="r" y="vc"/>
                </a:cxn>
                <a:cxn ang="cd4">
                  <a:pos x="hc" y="b"/>
                </a:cxn>
                <a:cxn ang="cd2">
                  <a:pos x="l" y="vc"/>
                </a:cxn>
                <a:cxn ang="f41">
                  <a:pos x="f23" y="f27"/>
                </a:cxn>
                <a:cxn ang="f41">
                  <a:pos x="f29" y="f27"/>
                </a:cxn>
                <a:cxn ang="f41">
                  <a:pos x="f30" y="f31"/>
                </a:cxn>
                <a:cxn ang="f41">
                  <a:pos x="f30" y="f32"/>
                </a:cxn>
                <a:cxn ang="f41">
                  <a:pos x="f33" y="f32"/>
                </a:cxn>
                <a:cxn ang="f41">
                  <a:pos x="f33" y="f34"/>
                </a:cxn>
                <a:cxn ang="f41">
                  <a:pos x="f29" y="f34"/>
                </a:cxn>
                <a:cxn ang="f41">
                  <a:pos x="f35" y="f36"/>
                </a:cxn>
                <a:cxn ang="f41">
                  <a:pos x="f35" y="f37"/>
                </a:cxn>
                <a:cxn ang="f41">
                  <a:pos x="f23" y="f37"/>
                </a:cxn>
                <a:cxn ang="f41">
                  <a:pos x="f23" y="f27"/>
                </a:cxn>
                <a:cxn ang="f41">
                  <a:pos x="f38" y="f26"/>
                </a:cxn>
                <a:cxn ang="f41">
                  <a:pos x="f39" y="f36"/>
                </a:cxn>
                <a:cxn ang="f41">
                  <a:pos x="f38" y="f40"/>
                </a:cxn>
                <a:cxn ang="f41">
                  <a:pos x="f38" y="f26"/>
                </a:cxn>
              </a:cxnLst>
              <a:rect l="f23" t="f26" r="f24" b="f25"/>
              <a:pathLst>
                <a:path w="142" h="263">
                  <a:moveTo>
                    <a:pt x="f5" y="f8"/>
                  </a:moveTo>
                  <a:lnTo>
                    <a:pt x="f9" y="f8"/>
                  </a:lnTo>
                  <a:lnTo>
                    <a:pt x="f10" y="f11"/>
                  </a:lnTo>
                  <a:lnTo>
                    <a:pt x="f10" y="f12"/>
                  </a:lnTo>
                  <a:lnTo>
                    <a:pt x="f13" y="f12"/>
                  </a:lnTo>
                  <a:lnTo>
                    <a:pt x="f13" y="f14"/>
                  </a:lnTo>
                  <a:lnTo>
                    <a:pt x="f9" y="f14"/>
                  </a:lnTo>
                  <a:lnTo>
                    <a:pt x="f15" y="f16"/>
                  </a:lnTo>
                  <a:lnTo>
                    <a:pt x="f15" y="f7"/>
                  </a:lnTo>
                  <a:lnTo>
                    <a:pt x="f5" y="f7"/>
                  </a:lnTo>
                  <a:lnTo>
                    <a:pt x="f5" y="f8"/>
                  </a:lnTo>
                  <a:close/>
                  <a:moveTo>
                    <a:pt x="f17" y="f5"/>
                  </a:moveTo>
                  <a:lnTo>
                    <a:pt x="f6" y="f16"/>
                  </a:lnTo>
                  <a:lnTo>
                    <a:pt x="f17" y="f18"/>
                  </a:lnTo>
                  <a:lnTo>
                    <a:pt x="f17" y="f5"/>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78" name="Freeform 77"/>
            <p:cNvSpPr/>
            <p:nvPr/>
          </p:nvSpPr>
          <p:spPr>
            <a:xfrm>
              <a:off x="20033398" y="3824914"/>
              <a:ext cx="604770" cy="1216481"/>
            </a:xfrm>
            <a:custGeom>
              <a:avLst/>
              <a:gdLst>
                <a:gd name="f0" fmla="val 10800000"/>
                <a:gd name="f1" fmla="val 5400000"/>
                <a:gd name="f2" fmla="val 180"/>
                <a:gd name="f3" fmla="val w"/>
                <a:gd name="f4" fmla="val h"/>
                <a:gd name="f5" fmla="val 0"/>
                <a:gd name="f6" fmla="val 142"/>
                <a:gd name="f7" fmla="val 285"/>
                <a:gd name="f8" fmla="val 76"/>
                <a:gd name="f9" fmla="val 262"/>
                <a:gd name="f10" fmla="val 72"/>
                <a:gd name="f11" fmla="val 257"/>
                <a:gd name="f12" fmla="val 100"/>
                <a:gd name="f13" fmla="val 266"/>
                <a:gd name="f14" fmla="val 66"/>
                <a:gd name="f15" fmla="val 7"/>
                <a:gd name="f16" fmla="val 11"/>
                <a:gd name="f17" fmla="val 96"/>
                <a:gd name="f18" fmla="val 238"/>
                <a:gd name="f19" fmla="+- 0 0 0"/>
                <a:gd name="f20" fmla="*/ f3 1 142"/>
                <a:gd name="f21" fmla="*/ f4 1 285"/>
                <a:gd name="f22" fmla="*/ f19 f0 1"/>
                <a:gd name="f23" fmla="*/ 0 f20 1"/>
                <a:gd name="f24" fmla="*/ 142 f20 1"/>
                <a:gd name="f25" fmla="*/ 285 f21 1"/>
                <a:gd name="f26" fmla="*/ 0 f21 1"/>
                <a:gd name="f27" fmla="*/ f22 1 f2"/>
                <a:gd name="f28" fmla="*/ 204 f20 1"/>
                <a:gd name="f29" fmla="*/ 704 f21 1"/>
                <a:gd name="f30" fmla="*/ 193 f20 1"/>
                <a:gd name="f31" fmla="*/ 691 f21 1"/>
                <a:gd name="f32" fmla="*/ 268 f20 1"/>
                <a:gd name="f33" fmla="*/ 715 f21 1"/>
                <a:gd name="f34" fmla="*/ 177 f20 1"/>
                <a:gd name="f35" fmla="*/ 19 f21 1"/>
                <a:gd name="f36" fmla="*/ 30 f21 1"/>
                <a:gd name="f37" fmla="*/ 258 f20 1"/>
                <a:gd name="f38" fmla="*/ 640 f21 1"/>
                <a:gd name="f39" fmla="*/ 381 f20 1"/>
                <a:gd name="f40" fmla="*/ 766 f21 1"/>
                <a:gd name="f41" fmla="+- f27 0 f1"/>
              </a:gdLst>
              <a:ahLst/>
              <a:cxnLst>
                <a:cxn ang="3cd4">
                  <a:pos x="hc" y="t"/>
                </a:cxn>
                <a:cxn ang="0">
                  <a:pos x="r" y="vc"/>
                </a:cxn>
                <a:cxn ang="cd4">
                  <a:pos x="hc" y="b"/>
                </a:cxn>
                <a:cxn ang="cd2">
                  <a:pos x="l" y="vc"/>
                </a:cxn>
                <a:cxn ang="f41">
                  <a:pos x="f23" y="f26"/>
                </a:cxn>
                <a:cxn ang="f41">
                  <a:pos x="f28" y="f26"/>
                </a:cxn>
                <a:cxn ang="f41">
                  <a:pos x="f28" y="f29"/>
                </a:cxn>
                <a:cxn ang="f41">
                  <a:pos x="f30" y="f31"/>
                </a:cxn>
                <a:cxn ang="f41">
                  <a:pos x="f32" y="f31"/>
                </a:cxn>
                <a:cxn ang="f41">
                  <a:pos x="f32" y="f33"/>
                </a:cxn>
                <a:cxn ang="f41">
                  <a:pos x="f34" y="f33"/>
                </a:cxn>
                <a:cxn ang="f41">
                  <a:pos x="f34" y="f35"/>
                </a:cxn>
                <a:cxn ang="f41">
                  <a:pos x="f30" y="f36"/>
                </a:cxn>
                <a:cxn ang="f41">
                  <a:pos x="f23" y="f36"/>
                </a:cxn>
                <a:cxn ang="f41">
                  <a:pos x="f23" y="f26"/>
                </a:cxn>
                <a:cxn ang="f41">
                  <a:pos x="f37" y="f38"/>
                </a:cxn>
                <a:cxn ang="f41">
                  <a:pos x="f39" y="f29"/>
                </a:cxn>
                <a:cxn ang="f41">
                  <a:pos x="f37" y="f40"/>
                </a:cxn>
                <a:cxn ang="f41">
                  <a:pos x="f37" y="f38"/>
                </a:cxn>
              </a:cxnLst>
              <a:rect l="f23" t="f26" r="f24" b="f25"/>
              <a:pathLst>
                <a:path w="142" h="285">
                  <a:moveTo>
                    <a:pt x="f5" y="f5"/>
                  </a:moveTo>
                  <a:lnTo>
                    <a:pt x="f8" y="f5"/>
                  </a:lnTo>
                  <a:lnTo>
                    <a:pt x="f8" y="f9"/>
                  </a:lnTo>
                  <a:lnTo>
                    <a:pt x="f10" y="f11"/>
                  </a:lnTo>
                  <a:lnTo>
                    <a:pt x="f12" y="f11"/>
                  </a:lnTo>
                  <a:lnTo>
                    <a:pt x="f12" y="f13"/>
                  </a:lnTo>
                  <a:lnTo>
                    <a:pt x="f14" y="f13"/>
                  </a:lnTo>
                  <a:lnTo>
                    <a:pt x="f14" y="f15"/>
                  </a:lnTo>
                  <a:lnTo>
                    <a:pt x="f10" y="f16"/>
                  </a:lnTo>
                  <a:lnTo>
                    <a:pt x="f5" y="f16"/>
                  </a:lnTo>
                  <a:lnTo>
                    <a:pt x="f5" y="f5"/>
                  </a:lnTo>
                  <a:close/>
                  <a:moveTo>
                    <a:pt x="f17" y="f18"/>
                  </a:moveTo>
                  <a:lnTo>
                    <a:pt x="f6" y="f9"/>
                  </a:lnTo>
                  <a:lnTo>
                    <a:pt x="f17" y="f7"/>
                  </a:lnTo>
                  <a:lnTo>
                    <a:pt x="f17" y="f18"/>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79" name="Freeform 78"/>
            <p:cNvSpPr/>
            <p:nvPr/>
          </p:nvSpPr>
          <p:spPr>
            <a:xfrm>
              <a:off x="21531734" y="3781349"/>
              <a:ext cx="197060" cy="611592"/>
            </a:xfrm>
            <a:custGeom>
              <a:avLst/>
              <a:gdLst>
                <a:gd name="f0" fmla="val 10800000"/>
                <a:gd name="f1" fmla="val 5400000"/>
                <a:gd name="f2" fmla="val 180"/>
                <a:gd name="f3" fmla="val w"/>
                <a:gd name="f4" fmla="val h"/>
                <a:gd name="f5" fmla="val 0"/>
                <a:gd name="f6" fmla="val 47"/>
                <a:gd name="f7" fmla="val 144"/>
                <a:gd name="f8" fmla="val 28"/>
                <a:gd name="f9" fmla="val 99"/>
                <a:gd name="f10" fmla="val 20"/>
                <a:gd name="f11" fmla="val 95"/>
                <a:gd name="f12" fmla="val 24"/>
                <a:gd name="f13" fmla="+- 0 0 0"/>
                <a:gd name="f14" fmla="*/ f3 1 47"/>
                <a:gd name="f15" fmla="*/ f4 1 144"/>
                <a:gd name="f16" fmla="*/ f13 f0 1"/>
                <a:gd name="f17" fmla="*/ 0 f14 1"/>
                <a:gd name="f18" fmla="*/ 47 f14 1"/>
                <a:gd name="f19" fmla="*/ 144 f15 1"/>
                <a:gd name="f20" fmla="*/ 0 f15 1"/>
                <a:gd name="f21" fmla="*/ 74 f14 1"/>
                <a:gd name="f22" fmla="*/ f16 1 f2"/>
                <a:gd name="f23" fmla="*/ 265 f15 1"/>
                <a:gd name="f24" fmla="*/ 53 f14 1"/>
                <a:gd name="f25" fmla="*/ 125 f14 1"/>
                <a:gd name="f26" fmla="*/ 255 f15 1"/>
                <a:gd name="f27" fmla="*/ 64 f14 1"/>
                <a:gd name="f28" fmla="*/ 386 f15 1"/>
                <a:gd name="f29" fmla="+- f22 0 f1"/>
              </a:gdLst>
              <a:ahLst/>
              <a:cxnLst>
                <a:cxn ang="3cd4">
                  <a:pos x="hc" y="t"/>
                </a:cxn>
                <a:cxn ang="0">
                  <a:pos x="r" y="vc"/>
                </a:cxn>
                <a:cxn ang="cd4">
                  <a:pos x="hc" y="b"/>
                </a:cxn>
                <a:cxn ang="cd2">
                  <a:pos x="l" y="vc"/>
                </a:cxn>
                <a:cxn ang="f29">
                  <a:pos x="f21" y="f20"/>
                </a:cxn>
                <a:cxn ang="f29">
                  <a:pos x="f21" y="f23"/>
                </a:cxn>
                <a:cxn ang="f29">
                  <a:pos x="f24" y="f23"/>
                </a:cxn>
                <a:cxn ang="f29">
                  <a:pos x="f24" y="f20"/>
                </a:cxn>
                <a:cxn ang="f29">
                  <a:pos x="f21" y="f20"/>
                </a:cxn>
                <a:cxn ang="f29">
                  <a:pos x="f25" y="f26"/>
                </a:cxn>
                <a:cxn ang="f29">
                  <a:pos x="f27" y="f28"/>
                </a:cxn>
                <a:cxn ang="f29">
                  <a:pos x="f17" y="f26"/>
                </a:cxn>
                <a:cxn ang="f29">
                  <a:pos x="f25" y="f26"/>
                </a:cxn>
              </a:cxnLst>
              <a:rect l="f17" t="f20" r="f18" b="f19"/>
              <a:pathLst>
                <a:path w="47" h="144">
                  <a:moveTo>
                    <a:pt x="f8" y="f5"/>
                  </a:moveTo>
                  <a:lnTo>
                    <a:pt x="f8" y="f9"/>
                  </a:lnTo>
                  <a:lnTo>
                    <a:pt x="f10" y="f9"/>
                  </a:lnTo>
                  <a:lnTo>
                    <a:pt x="f10" y="f5"/>
                  </a:lnTo>
                  <a:lnTo>
                    <a:pt x="f8" y="f5"/>
                  </a:lnTo>
                  <a:close/>
                  <a:moveTo>
                    <a:pt x="f6" y="f11"/>
                  </a:moveTo>
                  <a:lnTo>
                    <a:pt x="f12" y="f7"/>
                  </a:lnTo>
                  <a:lnTo>
                    <a:pt x="f5" y="f11"/>
                  </a:lnTo>
                  <a:lnTo>
                    <a:pt x="f6" y="f11"/>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80" name="Rectangle 47"/>
            <p:cNvSpPr/>
            <p:nvPr/>
          </p:nvSpPr>
          <p:spPr>
            <a:xfrm>
              <a:off x="21076457" y="5760226"/>
              <a:ext cx="1153481" cy="2915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81" name="Rectangle 48"/>
            <p:cNvSpPr/>
            <p:nvPr/>
          </p:nvSpPr>
          <p:spPr>
            <a:xfrm>
              <a:off x="21083253" y="5768602"/>
              <a:ext cx="884165"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validation</a:t>
              </a:r>
            </a:p>
          </p:txBody>
        </p:sp>
        <p:sp>
          <p:nvSpPr>
            <p:cNvPr id="82" name="Rectangle 49"/>
            <p:cNvSpPr/>
            <p:nvPr/>
          </p:nvSpPr>
          <p:spPr>
            <a:xfrm>
              <a:off x="22590083" y="3808158"/>
              <a:ext cx="1151782" cy="2999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83" name="Rectangle 50"/>
            <p:cNvSpPr/>
            <p:nvPr/>
          </p:nvSpPr>
          <p:spPr>
            <a:xfrm>
              <a:off x="22595182" y="3824914"/>
              <a:ext cx="884165"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validation</a:t>
              </a:r>
            </a:p>
          </p:txBody>
        </p:sp>
        <p:sp>
          <p:nvSpPr>
            <p:cNvPr id="84" name="Rectangle 51"/>
            <p:cNvSpPr/>
            <p:nvPr/>
          </p:nvSpPr>
          <p:spPr>
            <a:xfrm>
              <a:off x="22742974" y="4491801"/>
              <a:ext cx="1187456" cy="2999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85" name="Rectangle 52"/>
            <p:cNvSpPr/>
            <p:nvPr/>
          </p:nvSpPr>
          <p:spPr>
            <a:xfrm>
              <a:off x="22744673" y="4510234"/>
              <a:ext cx="907262"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a:ea typeface="Microsoft YaHei" pitchFamily="2"/>
                  <a:cs typeface="Microsoft YaHei" pitchFamily="2"/>
                </a:rPr>
                <a:t>prediction</a:t>
              </a:r>
            </a:p>
          </p:txBody>
        </p:sp>
        <p:sp>
          <p:nvSpPr>
            <p:cNvPr id="86" name="Freeform 85"/>
            <p:cNvSpPr/>
            <p:nvPr/>
          </p:nvSpPr>
          <p:spPr>
            <a:xfrm>
              <a:off x="18059400" y="2968686"/>
              <a:ext cx="1970600" cy="1759373"/>
            </a:xfrm>
            <a:custGeom>
              <a:avLst/>
              <a:gdLst>
                <a:gd name="f0" fmla="val 10800000"/>
                <a:gd name="f1" fmla="val 5400000"/>
                <a:gd name="f2" fmla="val 180"/>
                <a:gd name="f3" fmla="val w"/>
                <a:gd name="f4" fmla="val h"/>
                <a:gd name="f5" fmla="val 0"/>
                <a:gd name="f6" fmla="val 461"/>
                <a:gd name="f7" fmla="val 412"/>
                <a:gd name="f8" fmla="val 68"/>
                <a:gd name="f9" fmla="val 59"/>
                <a:gd name="f10" fmla="val 53"/>
                <a:gd name="f11" fmla="val 2"/>
                <a:gd name="f12" fmla="val 47"/>
                <a:gd name="f13" fmla="val 40"/>
                <a:gd name="f14" fmla="val 6"/>
                <a:gd name="f15" fmla="val 36"/>
                <a:gd name="f16" fmla="val 8"/>
                <a:gd name="f17" fmla="val 30"/>
                <a:gd name="f18" fmla="val 11"/>
                <a:gd name="f19" fmla="val 25"/>
                <a:gd name="f20" fmla="val 15"/>
                <a:gd name="f21" fmla="val 19"/>
                <a:gd name="f22" fmla="val 26"/>
                <a:gd name="f23" fmla="val 4"/>
                <a:gd name="f24" fmla="val 41"/>
                <a:gd name="f25" fmla="val 54"/>
                <a:gd name="f26" fmla="val 62"/>
                <a:gd name="f27" fmla="val 69"/>
                <a:gd name="f28" fmla="val 343"/>
                <a:gd name="f29" fmla="val 352"/>
                <a:gd name="f30" fmla="val 358"/>
                <a:gd name="f31" fmla="val 364"/>
                <a:gd name="f32" fmla="val 371"/>
                <a:gd name="f33" fmla="val 377"/>
                <a:gd name="f34" fmla="val 382"/>
                <a:gd name="f35" fmla="val 388"/>
                <a:gd name="f36" fmla="val 393"/>
                <a:gd name="f37" fmla="val 397"/>
                <a:gd name="f38" fmla="val 401"/>
                <a:gd name="f39" fmla="val 403"/>
                <a:gd name="f40" fmla="val 408"/>
                <a:gd name="f41" fmla="val 410"/>
                <a:gd name="f42" fmla="val 399"/>
                <a:gd name="f43" fmla="val 414"/>
                <a:gd name="f44" fmla="val 418"/>
                <a:gd name="f45" fmla="val 425"/>
                <a:gd name="f46" fmla="val 431"/>
                <a:gd name="f47" fmla="val 435"/>
                <a:gd name="f48" fmla="val 442"/>
                <a:gd name="f49" fmla="val 446"/>
                <a:gd name="f50" fmla="val 448"/>
                <a:gd name="f51" fmla="val 452"/>
                <a:gd name="f52" fmla="val 455"/>
                <a:gd name="f53" fmla="val 457"/>
                <a:gd name="f54" fmla="val 459"/>
                <a:gd name="f55" fmla="+- 0 0 0"/>
                <a:gd name="f56" fmla="*/ f3 1 461"/>
                <a:gd name="f57" fmla="*/ f4 1 412"/>
                <a:gd name="f58" fmla="*/ f55 f0 1"/>
                <a:gd name="f59" fmla="*/ 0 f56 1"/>
                <a:gd name="f60" fmla="*/ 461 f56 1"/>
                <a:gd name="f61" fmla="*/ 412 f57 1"/>
                <a:gd name="f62" fmla="*/ 0 f57 1"/>
                <a:gd name="f63" fmla="*/ 159 f56 1"/>
                <a:gd name="f64" fmla="*/ f58 1 f2"/>
                <a:gd name="f65" fmla="*/ 127 f56 1"/>
                <a:gd name="f66" fmla="*/ 5 f57 1"/>
                <a:gd name="f67" fmla="*/ 97 f56 1"/>
                <a:gd name="f68" fmla="*/ 22 f57 1"/>
                <a:gd name="f69" fmla="*/ 67 f56 1"/>
                <a:gd name="f70" fmla="*/ 40 f57 1"/>
                <a:gd name="f71" fmla="*/ 40 f56 1"/>
                <a:gd name="f72" fmla="*/ 70 f57 1"/>
                <a:gd name="f73" fmla="*/ 22 f56 1"/>
                <a:gd name="f74" fmla="*/ 97 f57 1"/>
                <a:gd name="f75" fmla="*/ 5 f56 1"/>
                <a:gd name="f76" fmla="*/ 127 f57 1"/>
                <a:gd name="f77" fmla="*/ 167 f57 1"/>
                <a:gd name="f78" fmla="*/ 923 f57 1"/>
                <a:gd name="f79" fmla="*/ 964 f57 1"/>
                <a:gd name="f80" fmla="*/ 11 f56 1"/>
                <a:gd name="f81" fmla="*/ 999 f57 1"/>
                <a:gd name="f82" fmla="*/ 30 f56 1"/>
                <a:gd name="f83" fmla="*/ 1028 f57 1"/>
                <a:gd name="f84" fmla="*/ 51 f56 1"/>
                <a:gd name="f85" fmla="*/ 1058 f57 1"/>
                <a:gd name="f86" fmla="*/ 81 f56 1"/>
                <a:gd name="f87" fmla="*/ 1079 f57 1"/>
                <a:gd name="f88" fmla="*/ 108 f56 1"/>
                <a:gd name="f89" fmla="*/ 1098 f57 1"/>
                <a:gd name="f90" fmla="*/ 143 f56 1"/>
                <a:gd name="f91" fmla="*/ 1109 f57 1"/>
                <a:gd name="f92" fmla="*/ 183 f56 1"/>
                <a:gd name="f93" fmla="*/ 1074 f56 1"/>
                <a:gd name="f94" fmla="*/ 1114 f56 1"/>
                <a:gd name="f95" fmla="*/ 1104 f57 1"/>
                <a:gd name="f96" fmla="*/ 1144 f56 1"/>
                <a:gd name="f97" fmla="*/ 1085 f57 1"/>
                <a:gd name="f98" fmla="*/ 1171 f56 1"/>
                <a:gd name="f99" fmla="*/ 1069 f57 1"/>
                <a:gd name="f100" fmla="*/ 1201 f56 1"/>
                <a:gd name="f101" fmla="*/ 1044 f57 1"/>
                <a:gd name="f102" fmla="*/ 1217 f56 1"/>
                <a:gd name="f103" fmla="*/ 1015 f57 1"/>
                <a:gd name="f104" fmla="*/ 1230 f56 1"/>
                <a:gd name="f105" fmla="*/ 980 f57 1"/>
                <a:gd name="f106" fmla="*/ 1241 f56 1"/>
                <a:gd name="f107" fmla="*/ 947 f57 1"/>
                <a:gd name="f108" fmla="*/ 186 f57 1"/>
                <a:gd name="f109" fmla="*/ 1236 f56 1"/>
                <a:gd name="f110" fmla="*/ 145 f57 1"/>
                <a:gd name="f111" fmla="*/ 1225 f56 1"/>
                <a:gd name="f112" fmla="*/ 110 f57 1"/>
                <a:gd name="f113" fmla="*/ 1206 f56 1"/>
                <a:gd name="f114" fmla="*/ 81 f57 1"/>
                <a:gd name="f115" fmla="*/ 1190 f56 1"/>
                <a:gd name="f116" fmla="*/ 51 f57 1"/>
                <a:gd name="f117" fmla="*/ 1160 f56 1"/>
                <a:gd name="f118" fmla="*/ 30 f57 1"/>
                <a:gd name="f119" fmla="*/ 1125 f56 1"/>
                <a:gd name="f120" fmla="*/ 16 f57 1"/>
                <a:gd name="f121" fmla="*/ 1098 f56 1"/>
                <a:gd name="f122" fmla="*/ 1058 f56 1"/>
                <a:gd name="f123" fmla="+- f64 0 f1"/>
              </a:gdLst>
              <a:ahLst/>
              <a:cxnLst>
                <a:cxn ang="3cd4">
                  <a:pos x="hc" y="t"/>
                </a:cxn>
                <a:cxn ang="0">
                  <a:pos x="r" y="vc"/>
                </a:cxn>
                <a:cxn ang="cd4">
                  <a:pos x="hc" y="b"/>
                </a:cxn>
                <a:cxn ang="cd2">
                  <a:pos x="l" y="vc"/>
                </a:cxn>
                <a:cxn ang="f123">
                  <a:pos x="f63" y="f62"/>
                </a:cxn>
                <a:cxn ang="f123">
                  <a:pos x="f65" y="f66"/>
                </a:cxn>
                <a:cxn ang="f123">
                  <a:pos x="f67" y="f68"/>
                </a:cxn>
                <a:cxn ang="f123">
                  <a:pos x="f69" y="f70"/>
                </a:cxn>
                <a:cxn ang="f123">
                  <a:pos x="f71" y="f72"/>
                </a:cxn>
                <a:cxn ang="f123">
                  <a:pos x="f73" y="f74"/>
                </a:cxn>
                <a:cxn ang="f123">
                  <a:pos x="f75" y="f76"/>
                </a:cxn>
                <a:cxn ang="f123">
                  <a:pos x="f59" y="f77"/>
                </a:cxn>
                <a:cxn ang="f123">
                  <a:pos x="f59" y="f78"/>
                </a:cxn>
                <a:cxn ang="f123">
                  <a:pos x="f75" y="f79"/>
                </a:cxn>
                <a:cxn ang="f123">
                  <a:pos x="f80" y="f81"/>
                </a:cxn>
                <a:cxn ang="f123">
                  <a:pos x="f82" y="f83"/>
                </a:cxn>
                <a:cxn ang="f123">
                  <a:pos x="f84" y="f85"/>
                </a:cxn>
                <a:cxn ang="f123">
                  <a:pos x="f86" y="f87"/>
                </a:cxn>
                <a:cxn ang="f123">
                  <a:pos x="f88" y="f89"/>
                </a:cxn>
                <a:cxn ang="f123">
                  <a:pos x="f90" y="f91"/>
                </a:cxn>
                <a:cxn ang="f123">
                  <a:pos x="f92" y="f91"/>
                </a:cxn>
                <a:cxn ang="f123">
                  <a:pos x="f93" y="f91"/>
                </a:cxn>
                <a:cxn ang="f123">
                  <a:pos x="f94" y="f95"/>
                </a:cxn>
                <a:cxn ang="f123">
                  <a:pos x="f96" y="f97"/>
                </a:cxn>
                <a:cxn ang="f123">
                  <a:pos x="f98" y="f99"/>
                </a:cxn>
                <a:cxn ang="f123">
                  <a:pos x="f100" y="f101"/>
                </a:cxn>
                <a:cxn ang="f123">
                  <a:pos x="f102" y="f103"/>
                </a:cxn>
                <a:cxn ang="f123">
                  <a:pos x="f104" y="f105"/>
                </a:cxn>
                <a:cxn ang="f123">
                  <a:pos x="f106" y="f107"/>
                </a:cxn>
                <a:cxn ang="f123">
                  <a:pos x="f106" y="f108"/>
                </a:cxn>
                <a:cxn ang="f123">
                  <a:pos x="f109" y="f110"/>
                </a:cxn>
                <a:cxn ang="f123">
                  <a:pos x="f111" y="f112"/>
                </a:cxn>
                <a:cxn ang="f123">
                  <a:pos x="f113" y="f114"/>
                </a:cxn>
                <a:cxn ang="f123">
                  <a:pos x="f115" y="f116"/>
                </a:cxn>
                <a:cxn ang="f123">
                  <a:pos x="f117" y="f118"/>
                </a:cxn>
                <a:cxn ang="f123">
                  <a:pos x="f119" y="f120"/>
                </a:cxn>
                <a:cxn ang="f123">
                  <a:pos x="f121" y="f66"/>
                </a:cxn>
                <a:cxn ang="f123">
                  <a:pos x="f122" y="f62"/>
                </a:cxn>
              </a:cxnLst>
              <a:rect l="f59" t="f62" r="f60" b="f61"/>
              <a:pathLst>
                <a:path w="461" h="412">
                  <a:moveTo>
                    <a:pt x="f8" y="f5"/>
                  </a:moveTo>
                  <a:lnTo>
                    <a:pt x="f9" y="f5"/>
                  </a:lnTo>
                  <a:lnTo>
                    <a:pt x="f10" y="f11"/>
                  </a:lnTo>
                  <a:lnTo>
                    <a:pt x="f12" y="f11"/>
                  </a:lnTo>
                  <a:lnTo>
                    <a:pt x="f13" y="f14"/>
                  </a:lnTo>
                  <a:lnTo>
                    <a:pt x="f15" y="f16"/>
                  </a:lnTo>
                  <a:lnTo>
                    <a:pt x="f17" y="f18"/>
                  </a:lnTo>
                  <a:lnTo>
                    <a:pt x="f19" y="f20"/>
                  </a:lnTo>
                  <a:lnTo>
                    <a:pt x="f21" y="f21"/>
                  </a:lnTo>
                  <a:lnTo>
                    <a:pt x="f20" y="f22"/>
                  </a:lnTo>
                  <a:lnTo>
                    <a:pt x="f18" y="f17"/>
                  </a:lnTo>
                  <a:lnTo>
                    <a:pt x="f16" y="f15"/>
                  </a:lnTo>
                  <a:lnTo>
                    <a:pt x="f23" y="f24"/>
                  </a:lnTo>
                  <a:lnTo>
                    <a:pt x="f11" y="f12"/>
                  </a:lnTo>
                  <a:lnTo>
                    <a:pt x="f11" y="f25"/>
                  </a:lnTo>
                  <a:lnTo>
                    <a:pt x="f5" y="f26"/>
                  </a:lnTo>
                  <a:lnTo>
                    <a:pt x="f5" y="f27"/>
                  </a:lnTo>
                  <a:lnTo>
                    <a:pt x="f5" y="f28"/>
                  </a:lnTo>
                  <a:lnTo>
                    <a:pt x="f5" y="f29"/>
                  </a:lnTo>
                  <a:lnTo>
                    <a:pt x="f11" y="f30"/>
                  </a:lnTo>
                  <a:lnTo>
                    <a:pt x="f11" y="f31"/>
                  </a:lnTo>
                  <a:lnTo>
                    <a:pt x="f23" y="f32"/>
                  </a:lnTo>
                  <a:lnTo>
                    <a:pt x="f16" y="f33"/>
                  </a:lnTo>
                  <a:lnTo>
                    <a:pt x="f18" y="f34"/>
                  </a:lnTo>
                  <a:lnTo>
                    <a:pt x="f20" y="f35"/>
                  </a:lnTo>
                  <a:lnTo>
                    <a:pt x="f21" y="f36"/>
                  </a:lnTo>
                  <a:lnTo>
                    <a:pt x="f19" y="f37"/>
                  </a:lnTo>
                  <a:lnTo>
                    <a:pt x="f17" y="f38"/>
                  </a:lnTo>
                  <a:lnTo>
                    <a:pt x="f15" y="f39"/>
                  </a:lnTo>
                  <a:lnTo>
                    <a:pt x="f13" y="f40"/>
                  </a:lnTo>
                  <a:lnTo>
                    <a:pt x="f12" y="f41"/>
                  </a:lnTo>
                  <a:lnTo>
                    <a:pt x="f10" y="f7"/>
                  </a:lnTo>
                  <a:lnTo>
                    <a:pt x="f9" y="f7"/>
                  </a:lnTo>
                  <a:lnTo>
                    <a:pt x="f8" y="f7"/>
                  </a:lnTo>
                  <a:lnTo>
                    <a:pt x="f36" y="f7"/>
                  </a:lnTo>
                  <a:lnTo>
                    <a:pt x="f42" y="f7"/>
                  </a:lnTo>
                  <a:lnTo>
                    <a:pt x="f40" y="f7"/>
                  </a:lnTo>
                  <a:lnTo>
                    <a:pt x="f43" y="f41"/>
                  </a:lnTo>
                  <a:lnTo>
                    <a:pt x="f44" y="f40"/>
                  </a:lnTo>
                  <a:lnTo>
                    <a:pt x="f45" y="f39"/>
                  </a:lnTo>
                  <a:lnTo>
                    <a:pt x="f46" y="f38"/>
                  </a:lnTo>
                  <a:lnTo>
                    <a:pt x="f47" y="f37"/>
                  </a:lnTo>
                  <a:lnTo>
                    <a:pt x="f48" y="f36"/>
                  </a:lnTo>
                  <a:lnTo>
                    <a:pt x="f49" y="f35"/>
                  </a:lnTo>
                  <a:lnTo>
                    <a:pt x="f50" y="f34"/>
                  </a:lnTo>
                  <a:lnTo>
                    <a:pt x="f51" y="f33"/>
                  </a:lnTo>
                  <a:lnTo>
                    <a:pt x="f52" y="f32"/>
                  </a:lnTo>
                  <a:lnTo>
                    <a:pt x="f53" y="f31"/>
                  </a:lnTo>
                  <a:lnTo>
                    <a:pt x="f54" y="f30"/>
                  </a:lnTo>
                  <a:lnTo>
                    <a:pt x="f6" y="f29"/>
                  </a:lnTo>
                  <a:lnTo>
                    <a:pt x="f6" y="f28"/>
                  </a:lnTo>
                  <a:lnTo>
                    <a:pt x="f6" y="f27"/>
                  </a:lnTo>
                  <a:lnTo>
                    <a:pt x="f6" y="f26"/>
                  </a:lnTo>
                  <a:lnTo>
                    <a:pt x="f54" y="f25"/>
                  </a:lnTo>
                  <a:lnTo>
                    <a:pt x="f53" y="f12"/>
                  </a:lnTo>
                  <a:lnTo>
                    <a:pt x="f52" y="f24"/>
                  </a:lnTo>
                  <a:lnTo>
                    <a:pt x="f51" y="f15"/>
                  </a:lnTo>
                  <a:lnTo>
                    <a:pt x="f50" y="f17"/>
                  </a:lnTo>
                  <a:lnTo>
                    <a:pt x="f49" y="f22"/>
                  </a:lnTo>
                  <a:lnTo>
                    <a:pt x="f48" y="f21"/>
                  </a:lnTo>
                  <a:lnTo>
                    <a:pt x="f47" y="f20"/>
                  </a:lnTo>
                  <a:lnTo>
                    <a:pt x="f46" y="f18"/>
                  </a:lnTo>
                  <a:lnTo>
                    <a:pt x="f45" y="f16"/>
                  </a:lnTo>
                  <a:lnTo>
                    <a:pt x="f44" y="f14"/>
                  </a:lnTo>
                  <a:lnTo>
                    <a:pt x="f43" y="f11"/>
                  </a:lnTo>
                  <a:lnTo>
                    <a:pt x="f40" y="f11"/>
                  </a:lnTo>
                  <a:lnTo>
                    <a:pt x="f42" y="f5"/>
                  </a:lnTo>
                  <a:lnTo>
                    <a:pt x="f36"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87" name="Freeform 86"/>
            <p:cNvSpPr/>
            <p:nvPr/>
          </p:nvSpPr>
          <p:spPr>
            <a:xfrm>
              <a:off x="18059400" y="2968686"/>
              <a:ext cx="1970600" cy="1759373"/>
            </a:xfrm>
            <a:custGeom>
              <a:avLst/>
              <a:gdLst>
                <a:gd name="f0" fmla="val 10800000"/>
                <a:gd name="f1" fmla="val 5400000"/>
                <a:gd name="f2" fmla="val 180"/>
                <a:gd name="f3" fmla="val w"/>
                <a:gd name="f4" fmla="val h"/>
                <a:gd name="f5" fmla="val 0"/>
                <a:gd name="f6" fmla="val 461"/>
                <a:gd name="f7" fmla="val 412"/>
                <a:gd name="f8" fmla="val 68"/>
                <a:gd name="f9" fmla="val 59"/>
                <a:gd name="f10" fmla="val 53"/>
                <a:gd name="f11" fmla="val 2"/>
                <a:gd name="f12" fmla="val 47"/>
                <a:gd name="f13" fmla="val 40"/>
                <a:gd name="f14" fmla="val 6"/>
                <a:gd name="f15" fmla="val 36"/>
                <a:gd name="f16" fmla="val 8"/>
                <a:gd name="f17" fmla="val 30"/>
                <a:gd name="f18" fmla="val 11"/>
                <a:gd name="f19" fmla="val 25"/>
                <a:gd name="f20" fmla="val 15"/>
                <a:gd name="f21" fmla="val 19"/>
                <a:gd name="f22" fmla="val 26"/>
                <a:gd name="f23" fmla="val 4"/>
                <a:gd name="f24" fmla="val 41"/>
                <a:gd name="f25" fmla="val 54"/>
                <a:gd name="f26" fmla="val 62"/>
                <a:gd name="f27" fmla="val 69"/>
                <a:gd name="f28" fmla="val 343"/>
                <a:gd name="f29" fmla="val 352"/>
                <a:gd name="f30" fmla="val 358"/>
                <a:gd name="f31" fmla="val 364"/>
                <a:gd name="f32" fmla="val 371"/>
                <a:gd name="f33" fmla="val 377"/>
                <a:gd name="f34" fmla="val 382"/>
                <a:gd name="f35" fmla="val 388"/>
                <a:gd name="f36" fmla="val 393"/>
                <a:gd name="f37" fmla="val 397"/>
                <a:gd name="f38" fmla="val 401"/>
                <a:gd name="f39" fmla="val 403"/>
                <a:gd name="f40" fmla="val 408"/>
                <a:gd name="f41" fmla="val 410"/>
                <a:gd name="f42" fmla="val 399"/>
                <a:gd name="f43" fmla="val 414"/>
                <a:gd name="f44" fmla="val 418"/>
                <a:gd name="f45" fmla="val 425"/>
                <a:gd name="f46" fmla="val 431"/>
                <a:gd name="f47" fmla="val 435"/>
                <a:gd name="f48" fmla="val 442"/>
                <a:gd name="f49" fmla="val 446"/>
                <a:gd name="f50" fmla="val 448"/>
                <a:gd name="f51" fmla="val 452"/>
                <a:gd name="f52" fmla="val 455"/>
                <a:gd name="f53" fmla="val 457"/>
                <a:gd name="f54" fmla="val 459"/>
                <a:gd name="f55" fmla="+- 0 0 0"/>
                <a:gd name="f56" fmla="*/ f3 1 461"/>
                <a:gd name="f57" fmla="*/ f4 1 412"/>
                <a:gd name="f58" fmla="*/ f55 f0 1"/>
                <a:gd name="f59" fmla="*/ 0 f56 1"/>
                <a:gd name="f60" fmla="*/ 461 f56 1"/>
                <a:gd name="f61" fmla="*/ 412 f57 1"/>
                <a:gd name="f62" fmla="*/ 0 f57 1"/>
                <a:gd name="f63" fmla="*/ 159 f56 1"/>
                <a:gd name="f64" fmla="*/ f58 1 f2"/>
                <a:gd name="f65" fmla="*/ 127 f56 1"/>
                <a:gd name="f66" fmla="*/ 5 f57 1"/>
                <a:gd name="f67" fmla="*/ 97 f56 1"/>
                <a:gd name="f68" fmla="*/ 22 f57 1"/>
                <a:gd name="f69" fmla="*/ 67 f56 1"/>
                <a:gd name="f70" fmla="*/ 40 f57 1"/>
                <a:gd name="f71" fmla="*/ 40 f56 1"/>
                <a:gd name="f72" fmla="*/ 70 f57 1"/>
                <a:gd name="f73" fmla="*/ 22 f56 1"/>
                <a:gd name="f74" fmla="*/ 97 f57 1"/>
                <a:gd name="f75" fmla="*/ 5 f56 1"/>
                <a:gd name="f76" fmla="*/ 127 f57 1"/>
                <a:gd name="f77" fmla="*/ 167 f57 1"/>
                <a:gd name="f78" fmla="*/ 923 f57 1"/>
                <a:gd name="f79" fmla="*/ 964 f57 1"/>
                <a:gd name="f80" fmla="*/ 11 f56 1"/>
                <a:gd name="f81" fmla="*/ 999 f57 1"/>
                <a:gd name="f82" fmla="*/ 30 f56 1"/>
                <a:gd name="f83" fmla="*/ 1028 f57 1"/>
                <a:gd name="f84" fmla="*/ 51 f56 1"/>
                <a:gd name="f85" fmla="*/ 1058 f57 1"/>
                <a:gd name="f86" fmla="*/ 81 f56 1"/>
                <a:gd name="f87" fmla="*/ 1079 f57 1"/>
                <a:gd name="f88" fmla="*/ 108 f56 1"/>
                <a:gd name="f89" fmla="*/ 1098 f57 1"/>
                <a:gd name="f90" fmla="*/ 143 f56 1"/>
                <a:gd name="f91" fmla="*/ 1109 f57 1"/>
                <a:gd name="f92" fmla="*/ 183 f56 1"/>
                <a:gd name="f93" fmla="*/ 1074 f56 1"/>
                <a:gd name="f94" fmla="*/ 1114 f56 1"/>
                <a:gd name="f95" fmla="*/ 1104 f57 1"/>
                <a:gd name="f96" fmla="*/ 1144 f56 1"/>
                <a:gd name="f97" fmla="*/ 1085 f57 1"/>
                <a:gd name="f98" fmla="*/ 1171 f56 1"/>
                <a:gd name="f99" fmla="*/ 1069 f57 1"/>
                <a:gd name="f100" fmla="*/ 1201 f56 1"/>
                <a:gd name="f101" fmla="*/ 1044 f57 1"/>
                <a:gd name="f102" fmla="*/ 1217 f56 1"/>
                <a:gd name="f103" fmla="*/ 1015 f57 1"/>
                <a:gd name="f104" fmla="*/ 1230 f56 1"/>
                <a:gd name="f105" fmla="*/ 980 f57 1"/>
                <a:gd name="f106" fmla="*/ 1241 f56 1"/>
                <a:gd name="f107" fmla="*/ 947 f57 1"/>
                <a:gd name="f108" fmla="*/ 186 f57 1"/>
                <a:gd name="f109" fmla="*/ 1236 f56 1"/>
                <a:gd name="f110" fmla="*/ 145 f57 1"/>
                <a:gd name="f111" fmla="*/ 1225 f56 1"/>
                <a:gd name="f112" fmla="*/ 110 f57 1"/>
                <a:gd name="f113" fmla="*/ 1206 f56 1"/>
                <a:gd name="f114" fmla="*/ 81 f57 1"/>
                <a:gd name="f115" fmla="*/ 1190 f56 1"/>
                <a:gd name="f116" fmla="*/ 51 f57 1"/>
                <a:gd name="f117" fmla="*/ 1160 f56 1"/>
                <a:gd name="f118" fmla="*/ 30 f57 1"/>
                <a:gd name="f119" fmla="*/ 1125 f56 1"/>
                <a:gd name="f120" fmla="*/ 16 f57 1"/>
                <a:gd name="f121" fmla="*/ 1098 f56 1"/>
                <a:gd name="f122" fmla="*/ 1058 f56 1"/>
                <a:gd name="f123" fmla="+- f64 0 f1"/>
              </a:gdLst>
              <a:ahLst/>
              <a:cxnLst>
                <a:cxn ang="3cd4">
                  <a:pos x="hc" y="t"/>
                </a:cxn>
                <a:cxn ang="0">
                  <a:pos x="r" y="vc"/>
                </a:cxn>
                <a:cxn ang="cd4">
                  <a:pos x="hc" y="b"/>
                </a:cxn>
                <a:cxn ang="cd2">
                  <a:pos x="l" y="vc"/>
                </a:cxn>
                <a:cxn ang="f123">
                  <a:pos x="f63" y="f62"/>
                </a:cxn>
                <a:cxn ang="f123">
                  <a:pos x="f65" y="f66"/>
                </a:cxn>
                <a:cxn ang="f123">
                  <a:pos x="f67" y="f68"/>
                </a:cxn>
                <a:cxn ang="f123">
                  <a:pos x="f69" y="f70"/>
                </a:cxn>
                <a:cxn ang="f123">
                  <a:pos x="f71" y="f72"/>
                </a:cxn>
                <a:cxn ang="f123">
                  <a:pos x="f73" y="f74"/>
                </a:cxn>
                <a:cxn ang="f123">
                  <a:pos x="f75" y="f76"/>
                </a:cxn>
                <a:cxn ang="f123">
                  <a:pos x="f59" y="f77"/>
                </a:cxn>
                <a:cxn ang="f123">
                  <a:pos x="f59" y="f78"/>
                </a:cxn>
                <a:cxn ang="f123">
                  <a:pos x="f75" y="f79"/>
                </a:cxn>
                <a:cxn ang="f123">
                  <a:pos x="f80" y="f81"/>
                </a:cxn>
                <a:cxn ang="f123">
                  <a:pos x="f82" y="f83"/>
                </a:cxn>
                <a:cxn ang="f123">
                  <a:pos x="f84" y="f85"/>
                </a:cxn>
                <a:cxn ang="f123">
                  <a:pos x="f86" y="f87"/>
                </a:cxn>
                <a:cxn ang="f123">
                  <a:pos x="f88" y="f89"/>
                </a:cxn>
                <a:cxn ang="f123">
                  <a:pos x="f90" y="f91"/>
                </a:cxn>
                <a:cxn ang="f123">
                  <a:pos x="f92" y="f91"/>
                </a:cxn>
                <a:cxn ang="f123">
                  <a:pos x="f93" y="f91"/>
                </a:cxn>
                <a:cxn ang="f123">
                  <a:pos x="f94" y="f95"/>
                </a:cxn>
                <a:cxn ang="f123">
                  <a:pos x="f96" y="f97"/>
                </a:cxn>
                <a:cxn ang="f123">
                  <a:pos x="f98" y="f99"/>
                </a:cxn>
                <a:cxn ang="f123">
                  <a:pos x="f100" y="f101"/>
                </a:cxn>
                <a:cxn ang="f123">
                  <a:pos x="f102" y="f103"/>
                </a:cxn>
                <a:cxn ang="f123">
                  <a:pos x="f104" y="f105"/>
                </a:cxn>
                <a:cxn ang="f123">
                  <a:pos x="f106" y="f107"/>
                </a:cxn>
                <a:cxn ang="f123">
                  <a:pos x="f106" y="f108"/>
                </a:cxn>
                <a:cxn ang="f123">
                  <a:pos x="f109" y="f110"/>
                </a:cxn>
                <a:cxn ang="f123">
                  <a:pos x="f111" y="f112"/>
                </a:cxn>
                <a:cxn ang="f123">
                  <a:pos x="f113" y="f114"/>
                </a:cxn>
                <a:cxn ang="f123">
                  <a:pos x="f115" y="f116"/>
                </a:cxn>
                <a:cxn ang="f123">
                  <a:pos x="f117" y="f118"/>
                </a:cxn>
                <a:cxn ang="f123">
                  <a:pos x="f119" y="f120"/>
                </a:cxn>
                <a:cxn ang="f123">
                  <a:pos x="f121" y="f66"/>
                </a:cxn>
                <a:cxn ang="f123">
                  <a:pos x="f122" y="f62"/>
                </a:cxn>
              </a:cxnLst>
              <a:rect l="f59" t="f62" r="f60" b="f61"/>
              <a:pathLst>
                <a:path w="461" h="412">
                  <a:moveTo>
                    <a:pt x="f8" y="f5"/>
                  </a:moveTo>
                  <a:lnTo>
                    <a:pt x="f9" y="f5"/>
                  </a:lnTo>
                  <a:lnTo>
                    <a:pt x="f10" y="f11"/>
                  </a:lnTo>
                  <a:lnTo>
                    <a:pt x="f12" y="f11"/>
                  </a:lnTo>
                  <a:lnTo>
                    <a:pt x="f13" y="f14"/>
                  </a:lnTo>
                  <a:lnTo>
                    <a:pt x="f15" y="f16"/>
                  </a:lnTo>
                  <a:lnTo>
                    <a:pt x="f17" y="f18"/>
                  </a:lnTo>
                  <a:lnTo>
                    <a:pt x="f19" y="f20"/>
                  </a:lnTo>
                  <a:lnTo>
                    <a:pt x="f21" y="f21"/>
                  </a:lnTo>
                  <a:lnTo>
                    <a:pt x="f20" y="f22"/>
                  </a:lnTo>
                  <a:lnTo>
                    <a:pt x="f18" y="f17"/>
                  </a:lnTo>
                  <a:lnTo>
                    <a:pt x="f16" y="f15"/>
                  </a:lnTo>
                  <a:lnTo>
                    <a:pt x="f23" y="f24"/>
                  </a:lnTo>
                  <a:lnTo>
                    <a:pt x="f11" y="f12"/>
                  </a:lnTo>
                  <a:lnTo>
                    <a:pt x="f11" y="f25"/>
                  </a:lnTo>
                  <a:lnTo>
                    <a:pt x="f5" y="f26"/>
                  </a:lnTo>
                  <a:lnTo>
                    <a:pt x="f5" y="f27"/>
                  </a:lnTo>
                  <a:lnTo>
                    <a:pt x="f5" y="f28"/>
                  </a:lnTo>
                  <a:lnTo>
                    <a:pt x="f5" y="f29"/>
                  </a:lnTo>
                  <a:lnTo>
                    <a:pt x="f11" y="f30"/>
                  </a:lnTo>
                  <a:lnTo>
                    <a:pt x="f11" y="f31"/>
                  </a:lnTo>
                  <a:lnTo>
                    <a:pt x="f23" y="f32"/>
                  </a:lnTo>
                  <a:lnTo>
                    <a:pt x="f16" y="f33"/>
                  </a:lnTo>
                  <a:lnTo>
                    <a:pt x="f18" y="f34"/>
                  </a:lnTo>
                  <a:lnTo>
                    <a:pt x="f20" y="f35"/>
                  </a:lnTo>
                  <a:lnTo>
                    <a:pt x="f21" y="f36"/>
                  </a:lnTo>
                  <a:lnTo>
                    <a:pt x="f19" y="f37"/>
                  </a:lnTo>
                  <a:lnTo>
                    <a:pt x="f17" y="f38"/>
                  </a:lnTo>
                  <a:lnTo>
                    <a:pt x="f15" y="f39"/>
                  </a:lnTo>
                  <a:lnTo>
                    <a:pt x="f13" y="f40"/>
                  </a:lnTo>
                  <a:lnTo>
                    <a:pt x="f12" y="f41"/>
                  </a:lnTo>
                  <a:lnTo>
                    <a:pt x="f10" y="f7"/>
                  </a:lnTo>
                  <a:lnTo>
                    <a:pt x="f9" y="f7"/>
                  </a:lnTo>
                  <a:lnTo>
                    <a:pt x="f8" y="f7"/>
                  </a:lnTo>
                  <a:lnTo>
                    <a:pt x="f36" y="f7"/>
                  </a:lnTo>
                  <a:lnTo>
                    <a:pt x="f42" y="f7"/>
                  </a:lnTo>
                  <a:lnTo>
                    <a:pt x="f40" y="f7"/>
                  </a:lnTo>
                  <a:lnTo>
                    <a:pt x="f43" y="f41"/>
                  </a:lnTo>
                  <a:lnTo>
                    <a:pt x="f44" y="f40"/>
                  </a:lnTo>
                  <a:lnTo>
                    <a:pt x="f45" y="f39"/>
                  </a:lnTo>
                  <a:lnTo>
                    <a:pt x="f46" y="f38"/>
                  </a:lnTo>
                  <a:lnTo>
                    <a:pt x="f47" y="f37"/>
                  </a:lnTo>
                  <a:lnTo>
                    <a:pt x="f48" y="f36"/>
                  </a:lnTo>
                  <a:lnTo>
                    <a:pt x="f49" y="f35"/>
                  </a:lnTo>
                  <a:lnTo>
                    <a:pt x="f50" y="f34"/>
                  </a:lnTo>
                  <a:lnTo>
                    <a:pt x="f51" y="f33"/>
                  </a:lnTo>
                  <a:lnTo>
                    <a:pt x="f52" y="f32"/>
                  </a:lnTo>
                  <a:lnTo>
                    <a:pt x="f53" y="f31"/>
                  </a:lnTo>
                  <a:lnTo>
                    <a:pt x="f54" y="f30"/>
                  </a:lnTo>
                  <a:lnTo>
                    <a:pt x="f6" y="f29"/>
                  </a:lnTo>
                  <a:lnTo>
                    <a:pt x="f6" y="f28"/>
                  </a:lnTo>
                  <a:lnTo>
                    <a:pt x="f6" y="f27"/>
                  </a:lnTo>
                  <a:lnTo>
                    <a:pt x="f6" y="f26"/>
                  </a:lnTo>
                  <a:lnTo>
                    <a:pt x="f54" y="f25"/>
                  </a:lnTo>
                  <a:lnTo>
                    <a:pt x="f53" y="f12"/>
                  </a:lnTo>
                  <a:lnTo>
                    <a:pt x="f52" y="f24"/>
                  </a:lnTo>
                  <a:lnTo>
                    <a:pt x="f51" y="f15"/>
                  </a:lnTo>
                  <a:lnTo>
                    <a:pt x="f50" y="f17"/>
                  </a:lnTo>
                  <a:lnTo>
                    <a:pt x="f49" y="f22"/>
                  </a:lnTo>
                  <a:lnTo>
                    <a:pt x="f48" y="f21"/>
                  </a:lnTo>
                  <a:lnTo>
                    <a:pt x="f47" y="f20"/>
                  </a:lnTo>
                  <a:lnTo>
                    <a:pt x="f46" y="f18"/>
                  </a:lnTo>
                  <a:lnTo>
                    <a:pt x="f45" y="f16"/>
                  </a:lnTo>
                  <a:lnTo>
                    <a:pt x="f44" y="f14"/>
                  </a:lnTo>
                  <a:lnTo>
                    <a:pt x="f43" y="f11"/>
                  </a:lnTo>
                  <a:lnTo>
                    <a:pt x="f40" y="f11"/>
                  </a:lnTo>
                  <a:lnTo>
                    <a:pt x="f42" y="f5"/>
                  </a:lnTo>
                  <a:lnTo>
                    <a:pt x="f36"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88" name="Rectangle 55"/>
            <p:cNvSpPr/>
            <p:nvPr/>
          </p:nvSpPr>
          <p:spPr>
            <a:xfrm>
              <a:off x="18293835" y="3122839"/>
              <a:ext cx="1195703" cy="13771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Geospatial</a:t>
              </a:r>
            </a:p>
            <a:p>
              <a:pPr>
                <a:defRPr/>
              </a:pPr>
              <a:r>
                <a:rPr lang="en-US" sz="1000" b="1" dirty="0">
                  <a:ea typeface="Microsoft YaHei" pitchFamily="2"/>
                  <a:cs typeface="Microsoft YaHei" pitchFamily="2"/>
                </a:rPr>
                <a:t>Databases:</a:t>
              </a:r>
            </a:p>
            <a:p>
              <a:pPr marL="114300" indent="-114300">
                <a:buClr>
                  <a:srgbClr val="FF0000"/>
                </a:buClr>
                <a:buSzPct val="100000"/>
                <a:buFont typeface="Arial" pitchFamily="34"/>
                <a:buChar char="•"/>
                <a:defRPr/>
              </a:pPr>
              <a:r>
                <a:rPr lang="en-US" sz="1000" dirty="0">
                  <a:ea typeface="Microsoft YaHei" pitchFamily="2"/>
                  <a:cs typeface="Microsoft YaHei" pitchFamily="2"/>
                </a:rPr>
                <a:t>weather</a:t>
              </a:r>
            </a:p>
            <a:p>
              <a:pPr marL="114300" indent="-114300">
                <a:buClr>
                  <a:srgbClr val="FF0000"/>
                </a:buClr>
                <a:buSzPct val="100000"/>
                <a:buFont typeface="Arial" pitchFamily="34"/>
                <a:buChar char="•"/>
                <a:defRPr/>
              </a:pPr>
              <a:r>
                <a:rPr lang="en-US" sz="1000" dirty="0">
                  <a:ea typeface="Microsoft YaHei" pitchFamily="2"/>
                  <a:cs typeface="Microsoft YaHei" pitchFamily="2"/>
                </a:rPr>
                <a:t>soil maps</a:t>
              </a:r>
            </a:p>
            <a:p>
              <a:pPr marL="114300" indent="-114300">
                <a:buClr>
                  <a:srgbClr val="FF0000"/>
                </a:buClr>
                <a:buSzPct val="100000"/>
                <a:buFont typeface="Arial" pitchFamily="34"/>
                <a:buChar char="•"/>
                <a:defRPr/>
              </a:pPr>
              <a:r>
                <a:rPr lang="en-US" sz="1000" dirty="0">
                  <a:ea typeface="Microsoft YaHei" pitchFamily="2"/>
                  <a:cs typeface="Microsoft YaHei" pitchFamily="2"/>
                </a:rPr>
                <a:t>topography</a:t>
              </a:r>
            </a:p>
          </p:txBody>
        </p:sp>
        <p:sp>
          <p:nvSpPr>
            <p:cNvPr id="89" name="Rectangle 56"/>
            <p:cNvSpPr/>
            <p:nvPr/>
          </p:nvSpPr>
          <p:spPr>
            <a:xfrm>
              <a:off x="18433135" y="3409367"/>
              <a:ext cx="0" cy="253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92" name="Rectangle 57"/>
            <p:cNvSpPr/>
            <p:nvPr/>
          </p:nvSpPr>
          <p:spPr>
            <a:xfrm>
              <a:off x="18603014" y="3709299"/>
              <a:ext cx="1699"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93" name="Rectangle 58"/>
            <p:cNvSpPr/>
            <p:nvPr/>
          </p:nvSpPr>
          <p:spPr>
            <a:xfrm>
              <a:off x="18521472" y="4012581"/>
              <a:ext cx="0" cy="253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94" name="Rectangle 59"/>
            <p:cNvSpPr/>
            <p:nvPr/>
          </p:nvSpPr>
          <p:spPr>
            <a:xfrm>
              <a:off x="18433135" y="4307485"/>
              <a:ext cx="0" cy="253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95" name="Freeform 94"/>
            <p:cNvSpPr/>
            <p:nvPr/>
          </p:nvSpPr>
          <p:spPr>
            <a:xfrm>
              <a:off x="18059400" y="4898970"/>
              <a:ext cx="1970600" cy="2102870"/>
            </a:xfrm>
            <a:custGeom>
              <a:avLst/>
              <a:gdLst>
                <a:gd name="f0" fmla="val 10800000"/>
                <a:gd name="f1" fmla="val 5400000"/>
                <a:gd name="f2" fmla="val 180"/>
                <a:gd name="f3" fmla="val w"/>
                <a:gd name="f4" fmla="val h"/>
                <a:gd name="f5" fmla="val 0"/>
                <a:gd name="f6" fmla="val 461"/>
                <a:gd name="f7" fmla="val 492"/>
                <a:gd name="f8" fmla="val 76"/>
                <a:gd name="f9" fmla="val 68"/>
                <a:gd name="f10" fmla="val 62"/>
                <a:gd name="f11" fmla="val 2"/>
                <a:gd name="f12" fmla="val 53"/>
                <a:gd name="f13" fmla="val 4"/>
                <a:gd name="f14" fmla="val 47"/>
                <a:gd name="f15" fmla="val 6"/>
                <a:gd name="f16" fmla="val 40"/>
                <a:gd name="f17" fmla="val 11"/>
                <a:gd name="f18" fmla="val 34"/>
                <a:gd name="f19" fmla="val 13"/>
                <a:gd name="f20" fmla="val 28"/>
                <a:gd name="f21" fmla="val 19"/>
                <a:gd name="f22" fmla="val 23"/>
                <a:gd name="f23" fmla="val 24"/>
                <a:gd name="f24" fmla="val 17"/>
                <a:gd name="f25" fmla="val 8"/>
                <a:gd name="f26" fmla="val 41"/>
                <a:gd name="f27" fmla="val 56"/>
                <a:gd name="f28" fmla="val 71"/>
                <a:gd name="f29" fmla="val 80"/>
                <a:gd name="f30" fmla="val 412"/>
                <a:gd name="f31" fmla="val 421"/>
                <a:gd name="f32" fmla="val 429"/>
                <a:gd name="f33" fmla="val 436"/>
                <a:gd name="f34" fmla="val 442"/>
                <a:gd name="f35" fmla="val 451"/>
                <a:gd name="f36" fmla="val 457"/>
                <a:gd name="f37" fmla="val 462"/>
                <a:gd name="f38" fmla="val 468"/>
                <a:gd name="f39" fmla="val 472"/>
                <a:gd name="f40" fmla="val 477"/>
                <a:gd name="f41" fmla="val 481"/>
                <a:gd name="f42" fmla="val 485"/>
                <a:gd name="f43" fmla="val 488"/>
                <a:gd name="f44" fmla="val 490"/>
                <a:gd name="f45" fmla="val 384"/>
                <a:gd name="f46" fmla="val 391"/>
                <a:gd name="f47" fmla="val 399"/>
                <a:gd name="f48" fmla="val 406"/>
                <a:gd name="f49" fmla="val 414"/>
                <a:gd name="f50" fmla="val 427"/>
                <a:gd name="f51" fmla="val 433"/>
                <a:gd name="f52" fmla="val 438"/>
                <a:gd name="f53" fmla="val 444"/>
                <a:gd name="f54" fmla="val 448"/>
                <a:gd name="f55" fmla="val 450"/>
                <a:gd name="f56" fmla="val 455"/>
                <a:gd name="f57" fmla="val 459"/>
                <a:gd name="f58" fmla="+- 0 0 0"/>
                <a:gd name="f59" fmla="*/ f3 1 461"/>
                <a:gd name="f60" fmla="*/ f4 1 492"/>
                <a:gd name="f61" fmla="*/ f58 f0 1"/>
                <a:gd name="f62" fmla="*/ 0 f59 1"/>
                <a:gd name="f63" fmla="*/ 461 f59 1"/>
                <a:gd name="f64" fmla="*/ 492 f60 1"/>
                <a:gd name="f65" fmla="*/ 0 f60 1"/>
                <a:gd name="f66" fmla="*/ 183 f59 1"/>
                <a:gd name="f67" fmla="*/ f61 1 f2"/>
                <a:gd name="f68" fmla="*/ 143 f59 1"/>
                <a:gd name="f69" fmla="*/ 11 f60 1"/>
                <a:gd name="f70" fmla="*/ 108 f59 1"/>
                <a:gd name="f71" fmla="*/ 30 f60 1"/>
                <a:gd name="f72" fmla="*/ 75 f59 1"/>
                <a:gd name="f73" fmla="*/ 51 f60 1"/>
                <a:gd name="f74" fmla="*/ 46 f59 1"/>
                <a:gd name="f75" fmla="*/ 75 f60 1"/>
                <a:gd name="f76" fmla="*/ 22 f59 1"/>
                <a:gd name="f77" fmla="*/ 110 f60 1"/>
                <a:gd name="f78" fmla="*/ 11 f59 1"/>
                <a:gd name="f79" fmla="*/ 151 f60 1"/>
                <a:gd name="f80" fmla="*/ 191 f60 1"/>
                <a:gd name="f81" fmla="*/ 1110 f60 1"/>
                <a:gd name="f82" fmla="*/ 5 f59 1"/>
                <a:gd name="f83" fmla="*/ 1155 f60 1"/>
                <a:gd name="f84" fmla="*/ 16 f59 1"/>
                <a:gd name="f85" fmla="*/ 1190 f60 1"/>
                <a:gd name="f86" fmla="*/ 35 f59 1"/>
                <a:gd name="f87" fmla="*/ 1231 f60 1"/>
                <a:gd name="f88" fmla="*/ 62 f59 1"/>
                <a:gd name="f89" fmla="*/ 1260 f60 1"/>
                <a:gd name="f90" fmla="*/ 92 f59 1"/>
                <a:gd name="f91" fmla="*/ 1285 f60 1"/>
                <a:gd name="f92" fmla="*/ 127 f59 1"/>
                <a:gd name="f93" fmla="*/ 1306 f60 1"/>
                <a:gd name="f94" fmla="*/ 167 f59 1"/>
                <a:gd name="f95" fmla="*/ 1320 f60 1"/>
                <a:gd name="f96" fmla="*/ 205 f59 1"/>
                <a:gd name="f97" fmla="*/ 1325 f60 1"/>
                <a:gd name="f98" fmla="*/ 1053 f59 1"/>
                <a:gd name="f99" fmla="*/ 1093 f59 1"/>
                <a:gd name="f100" fmla="*/ 1314 f60 1"/>
                <a:gd name="f101" fmla="*/ 1133 f59 1"/>
                <a:gd name="f102" fmla="*/ 1295 f60 1"/>
                <a:gd name="f103" fmla="*/ 1166 f59 1"/>
                <a:gd name="f104" fmla="*/ 1271 f60 1"/>
                <a:gd name="f105" fmla="*/ 1195 f59 1"/>
                <a:gd name="f106" fmla="*/ 1244 f60 1"/>
                <a:gd name="f107" fmla="*/ 1211 f59 1"/>
                <a:gd name="f108" fmla="*/ 1215 f60 1"/>
                <a:gd name="f109" fmla="*/ 1230 f59 1"/>
                <a:gd name="f110" fmla="*/ 1174 f60 1"/>
                <a:gd name="f111" fmla="*/ 1241 f59 1"/>
                <a:gd name="f112" fmla="*/ 1134 f60 1"/>
                <a:gd name="f113" fmla="*/ 215 f60 1"/>
                <a:gd name="f114" fmla="*/ 1236 f59 1"/>
                <a:gd name="f115" fmla="*/ 167 f60 1"/>
                <a:gd name="f116" fmla="*/ 1225 f59 1"/>
                <a:gd name="f117" fmla="*/ 127 f60 1"/>
                <a:gd name="f118" fmla="*/ 1206 f59 1"/>
                <a:gd name="f119" fmla="*/ 92 f60 1"/>
                <a:gd name="f120" fmla="*/ 1179 f59 1"/>
                <a:gd name="f121" fmla="*/ 65 f60 1"/>
                <a:gd name="f122" fmla="*/ 1149 f59 1"/>
                <a:gd name="f123" fmla="*/ 35 f60 1"/>
                <a:gd name="f124" fmla="*/ 1114 f59 1"/>
                <a:gd name="f125" fmla="*/ 16 f60 1"/>
                <a:gd name="f126" fmla="*/ 1074 f59 1"/>
                <a:gd name="f127" fmla="*/ 5 f60 1"/>
                <a:gd name="f128" fmla="*/ 1034 f59 1"/>
                <a:gd name="f129" fmla="+- f67 0 f1"/>
              </a:gdLst>
              <a:ahLst/>
              <a:cxnLst>
                <a:cxn ang="3cd4">
                  <a:pos x="hc" y="t"/>
                </a:cxn>
                <a:cxn ang="0">
                  <a:pos x="r" y="vc"/>
                </a:cxn>
                <a:cxn ang="cd4">
                  <a:pos x="hc" y="b"/>
                </a:cxn>
                <a:cxn ang="cd2">
                  <a:pos x="l" y="vc"/>
                </a:cxn>
                <a:cxn ang="f129">
                  <a:pos x="f66" y="f65"/>
                </a:cxn>
                <a:cxn ang="f129">
                  <a:pos x="f68" y="f69"/>
                </a:cxn>
                <a:cxn ang="f129">
                  <a:pos x="f70" y="f71"/>
                </a:cxn>
                <a:cxn ang="f129">
                  <a:pos x="f72" y="f73"/>
                </a:cxn>
                <a:cxn ang="f129">
                  <a:pos x="f74" y="f75"/>
                </a:cxn>
                <a:cxn ang="f129">
                  <a:pos x="f76" y="f77"/>
                </a:cxn>
                <a:cxn ang="f129">
                  <a:pos x="f78" y="f79"/>
                </a:cxn>
                <a:cxn ang="f129">
                  <a:pos x="f62" y="f80"/>
                </a:cxn>
                <a:cxn ang="f129">
                  <a:pos x="f62" y="f81"/>
                </a:cxn>
                <a:cxn ang="f129">
                  <a:pos x="f82" y="f83"/>
                </a:cxn>
                <a:cxn ang="f129">
                  <a:pos x="f84" y="f85"/>
                </a:cxn>
                <a:cxn ang="f129">
                  <a:pos x="f86" y="f87"/>
                </a:cxn>
                <a:cxn ang="f129">
                  <a:pos x="f88" y="f89"/>
                </a:cxn>
                <a:cxn ang="f129">
                  <a:pos x="f90" y="f91"/>
                </a:cxn>
                <a:cxn ang="f129">
                  <a:pos x="f92" y="f93"/>
                </a:cxn>
                <a:cxn ang="f129">
                  <a:pos x="f94" y="f95"/>
                </a:cxn>
                <a:cxn ang="f129">
                  <a:pos x="f96" y="f97"/>
                </a:cxn>
                <a:cxn ang="f129">
                  <a:pos x="f98" y="f95"/>
                </a:cxn>
                <a:cxn ang="f129">
                  <a:pos x="f99" y="f100"/>
                </a:cxn>
                <a:cxn ang="f129">
                  <a:pos x="f101" y="f102"/>
                </a:cxn>
                <a:cxn ang="f129">
                  <a:pos x="f103" y="f104"/>
                </a:cxn>
                <a:cxn ang="f129">
                  <a:pos x="f105" y="f106"/>
                </a:cxn>
                <a:cxn ang="f129">
                  <a:pos x="f107" y="f108"/>
                </a:cxn>
                <a:cxn ang="f129">
                  <a:pos x="f109" y="f110"/>
                </a:cxn>
                <a:cxn ang="f129">
                  <a:pos x="f111" y="f112"/>
                </a:cxn>
                <a:cxn ang="f129">
                  <a:pos x="f111" y="f113"/>
                </a:cxn>
                <a:cxn ang="f129">
                  <a:pos x="f114" y="f115"/>
                </a:cxn>
                <a:cxn ang="f129">
                  <a:pos x="f116" y="f117"/>
                </a:cxn>
                <a:cxn ang="f129">
                  <a:pos x="f118" y="f119"/>
                </a:cxn>
                <a:cxn ang="f129">
                  <a:pos x="f120" y="f121"/>
                </a:cxn>
                <a:cxn ang="f129">
                  <a:pos x="f122" y="f123"/>
                </a:cxn>
                <a:cxn ang="f129">
                  <a:pos x="f124" y="f125"/>
                </a:cxn>
                <a:cxn ang="f129">
                  <a:pos x="f126" y="f127"/>
                </a:cxn>
                <a:cxn ang="f129">
                  <a:pos x="f128" y="f65"/>
                </a:cxn>
              </a:cxnLst>
              <a:rect l="f62" t="f65" r="f63" b="f64"/>
              <a:pathLst>
                <a:path w="461" h="492">
                  <a:moveTo>
                    <a:pt x="f8" y="f5"/>
                  </a:moveTo>
                  <a:lnTo>
                    <a:pt x="f9" y="f5"/>
                  </a:lnTo>
                  <a:lnTo>
                    <a:pt x="f10" y="f11"/>
                  </a:lnTo>
                  <a:lnTo>
                    <a:pt x="f12" y="f13"/>
                  </a:lnTo>
                  <a:lnTo>
                    <a:pt x="f14" y="f15"/>
                  </a:lnTo>
                  <a:lnTo>
                    <a:pt x="f16" y="f17"/>
                  </a:lnTo>
                  <a:lnTo>
                    <a:pt x="f18" y="f19"/>
                  </a:lnTo>
                  <a:lnTo>
                    <a:pt x="f20" y="f21"/>
                  </a:lnTo>
                  <a:lnTo>
                    <a:pt x="f22" y="f23"/>
                  </a:lnTo>
                  <a:lnTo>
                    <a:pt x="f24" y="f20"/>
                  </a:lnTo>
                  <a:lnTo>
                    <a:pt x="f19" y="f18"/>
                  </a:lnTo>
                  <a:lnTo>
                    <a:pt x="f25" y="f26"/>
                  </a:lnTo>
                  <a:lnTo>
                    <a:pt x="f15" y="f14"/>
                  </a:lnTo>
                  <a:lnTo>
                    <a:pt x="f13" y="f27"/>
                  </a:lnTo>
                  <a:lnTo>
                    <a:pt x="f11" y="f10"/>
                  </a:lnTo>
                  <a:lnTo>
                    <a:pt x="f5" y="f28"/>
                  </a:lnTo>
                  <a:lnTo>
                    <a:pt x="f5" y="f29"/>
                  </a:lnTo>
                  <a:lnTo>
                    <a:pt x="f5" y="f30"/>
                  </a:lnTo>
                  <a:lnTo>
                    <a:pt x="f5" y="f31"/>
                  </a:lnTo>
                  <a:lnTo>
                    <a:pt x="f11" y="f32"/>
                  </a:lnTo>
                  <a:lnTo>
                    <a:pt x="f13" y="f33"/>
                  </a:lnTo>
                  <a:lnTo>
                    <a:pt x="f15" y="f34"/>
                  </a:lnTo>
                  <a:lnTo>
                    <a:pt x="f25" y="f35"/>
                  </a:lnTo>
                  <a:lnTo>
                    <a:pt x="f19" y="f36"/>
                  </a:lnTo>
                  <a:lnTo>
                    <a:pt x="f24" y="f37"/>
                  </a:lnTo>
                  <a:lnTo>
                    <a:pt x="f22" y="f38"/>
                  </a:lnTo>
                  <a:lnTo>
                    <a:pt x="f20" y="f39"/>
                  </a:lnTo>
                  <a:lnTo>
                    <a:pt x="f18" y="f40"/>
                  </a:lnTo>
                  <a:lnTo>
                    <a:pt x="f16" y="f41"/>
                  </a:lnTo>
                  <a:lnTo>
                    <a:pt x="f14" y="f42"/>
                  </a:lnTo>
                  <a:lnTo>
                    <a:pt x="f12" y="f43"/>
                  </a:lnTo>
                  <a:lnTo>
                    <a:pt x="f10" y="f44"/>
                  </a:lnTo>
                  <a:lnTo>
                    <a:pt x="f9" y="f44"/>
                  </a:lnTo>
                  <a:lnTo>
                    <a:pt x="f8" y="f7"/>
                  </a:lnTo>
                  <a:lnTo>
                    <a:pt x="f45" y="f7"/>
                  </a:lnTo>
                  <a:lnTo>
                    <a:pt x="f46" y="f44"/>
                  </a:lnTo>
                  <a:lnTo>
                    <a:pt x="f47" y="f44"/>
                  </a:lnTo>
                  <a:lnTo>
                    <a:pt x="f48" y="f43"/>
                  </a:lnTo>
                  <a:lnTo>
                    <a:pt x="f49" y="f42"/>
                  </a:lnTo>
                  <a:lnTo>
                    <a:pt x="f31" y="f41"/>
                  </a:lnTo>
                  <a:lnTo>
                    <a:pt x="f50" y="f40"/>
                  </a:lnTo>
                  <a:lnTo>
                    <a:pt x="f51" y="f39"/>
                  </a:lnTo>
                  <a:lnTo>
                    <a:pt x="f52" y="f38"/>
                  </a:lnTo>
                  <a:lnTo>
                    <a:pt x="f53" y="f37"/>
                  </a:lnTo>
                  <a:lnTo>
                    <a:pt x="f54" y="f36"/>
                  </a:lnTo>
                  <a:lnTo>
                    <a:pt x="f55" y="f35"/>
                  </a:lnTo>
                  <a:lnTo>
                    <a:pt x="f56" y="f34"/>
                  </a:lnTo>
                  <a:lnTo>
                    <a:pt x="f36" y="f33"/>
                  </a:lnTo>
                  <a:lnTo>
                    <a:pt x="f57" y="f32"/>
                  </a:lnTo>
                  <a:lnTo>
                    <a:pt x="f6" y="f31"/>
                  </a:lnTo>
                  <a:lnTo>
                    <a:pt x="f6" y="f30"/>
                  </a:lnTo>
                  <a:lnTo>
                    <a:pt x="f6" y="f29"/>
                  </a:lnTo>
                  <a:lnTo>
                    <a:pt x="f6" y="f28"/>
                  </a:lnTo>
                  <a:lnTo>
                    <a:pt x="f57" y="f10"/>
                  </a:lnTo>
                  <a:lnTo>
                    <a:pt x="f36" y="f27"/>
                  </a:lnTo>
                  <a:lnTo>
                    <a:pt x="f56" y="f14"/>
                  </a:lnTo>
                  <a:lnTo>
                    <a:pt x="f55" y="f26"/>
                  </a:lnTo>
                  <a:lnTo>
                    <a:pt x="f54" y="f18"/>
                  </a:lnTo>
                  <a:lnTo>
                    <a:pt x="f53" y="f20"/>
                  </a:lnTo>
                  <a:lnTo>
                    <a:pt x="f52" y="f23"/>
                  </a:lnTo>
                  <a:lnTo>
                    <a:pt x="f51" y="f21"/>
                  </a:lnTo>
                  <a:lnTo>
                    <a:pt x="f50" y="f19"/>
                  </a:lnTo>
                  <a:lnTo>
                    <a:pt x="f31" y="f17"/>
                  </a:lnTo>
                  <a:lnTo>
                    <a:pt x="f49" y="f15"/>
                  </a:lnTo>
                  <a:lnTo>
                    <a:pt x="f48" y="f13"/>
                  </a:lnTo>
                  <a:lnTo>
                    <a:pt x="f47" y="f11"/>
                  </a:lnTo>
                  <a:lnTo>
                    <a:pt x="f46" y="f5"/>
                  </a:lnTo>
                  <a:lnTo>
                    <a:pt x="f45"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97" name="Freeform 96"/>
            <p:cNvSpPr/>
            <p:nvPr/>
          </p:nvSpPr>
          <p:spPr>
            <a:xfrm>
              <a:off x="18059400" y="4898970"/>
              <a:ext cx="1970600" cy="2102870"/>
            </a:xfrm>
            <a:custGeom>
              <a:avLst/>
              <a:gdLst>
                <a:gd name="f0" fmla="val 10800000"/>
                <a:gd name="f1" fmla="val 5400000"/>
                <a:gd name="f2" fmla="val 180"/>
                <a:gd name="f3" fmla="val w"/>
                <a:gd name="f4" fmla="val h"/>
                <a:gd name="f5" fmla="val 0"/>
                <a:gd name="f6" fmla="val 461"/>
                <a:gd name="f7" fmla="val 492"/>
                <a:gd name="f8" fmla="val 76"/>
                <a:gd name="f9" fmla="val 68"/>
                <a:gd name="f10" fmla="val 62"/>
                <a:gd name="f11" fmla="val 2"/>
                <a:gd name="f12" fmla="val 53"/>
                <a:gd name="f13" fmla="val 4"/>
                <a:gd name="f14" fmla="val 47"/>
                <a:gd name="f15" fmla="val 6"/>
                <a:gd name="f16" fmla="val 40"/>
                <a:gd name="f17" fmla="val 11"/>
                <a:gd name="f18" fmla="val 34"/>
                <a:gd name="f19" fmla="val 13"/>
                <a:gd name="f20" fmla="val 28"/>
                <a:gd name="f21" fmla="val 19"/>
                <a:gd name="f22" fmla="val 23"/>
                <a:gd name="f23" fmla="val 24"/>
                <a:gd name="f24" fmla="val 17"/>
                <a:gd name="f25" fmla="val 8"/>
                <a:gd name="f26" fmla="val 41"/>
                <a:gd name="f27" fmla="val 56"/>
                <a:gd name="f28" fmla="val 71"/>
                <a:gd name="f29" fmla="val 80"/>
                <a:gd name="f30" fmla="val 412"/>
                <a:gd name="f31" fmla="val 421"/>
                <a:gd name="f32" fmla="val 429"/>
                <a:gd name="f33" fmla="val 436"/>
                <a:gd name="f34" fmla="val 442"/>
                <a:gd name="f35" fmla="val 451"/>
                <a:gd name="f36" fmla="val 457"/>
                <a:gd name="f37" fmla="val 462"/>
                <a:gd name="f38" fmla="val 468"/>
                <a:gd name="f39" fmla="val 472"/>
                <a:gd name="f40" fmla="val 477"/>
                <a:gd name="f41" fmla="val 481"/>
                <a:gd name="f42" fmla="val 485"/>
                <a:gd name="f43" fmla="val 488"/>
                <a:gd name="f44" fmla="val 490"/>
                <a:gd name="f45" fmla="val 384"/>
                <a:gd name="f46" fmla="val 391"/>
                <a:gd name="f47" fmla="val 399"/>
                <a:gd name="f48" fmla="val 406"/>
                <a:gd name="f49" fmla="val 414"/>
                <a:gd name="f50" fmla="val 427"/>
                <a:gd name="f51" fmla="val 433"/>
                <a:gd name="f52" fmla="val 438"/>
                <a:gd name="f53" fmla="val 444"/>
                <a:gd name="f54" fmla="val 448"/>
                <a:gd name="f55" fmla="val 450"/>
                <a:gd name="f56" fmla="val 455"/>
                <a:gd name="f57" fmla="val 459"/>
                <a:gd name="f58" fmla="+- 0 0 0"/>
                <a:gd name="f59" fmla="*/ f3 1 461"/>
                <a:gd name="f60" fmla="*/ f4 1 492"/>
                <a:gd name="f61" fmla="*/ f58 f0 1"/>
                <a:gd name="f62" fmla="*/ 0 f59 1"/>
                <a:gd name="f63" fmla="*/ 461 f59 1"/>
                <a:gd name="f64" fmla="*/ 492 f60 1"/>
                <a:gd name="f65" fmla="*/ 0 f60 1"/>
                <a:gd name="f66" fmla="*/ 183 f59 1"/>
                <a:gd name="f67" fmla="*/ f61 1 f2"/>
                <a:gd name="f68" fmla="*/ 143 f59 1"/>
                <a:gd name="f69" fmla="*/ 11 f60 1"/>
                <a:gd name="f70" fmla="*/ 108 f59 1"/>
                <a:gd name="f71" fmla="*/ 30 f60 1"/>
                <a:gd name="f72" fmla="*/ 75 f59 1"/>
                <a:gd name="f73" fmla="*/ 51 f60 1"/>
                <a:gd name="f74" fmla="*/ 46 f59 1"/>
                <a:gd name="f75" fmla="*/ 75 f60 1"/>
                <a:gd name="f76" fmla="*/ 22 f59 1"/>
                <a:gd name="f77" fmla="*/ 110 f60 1"/>
                <a:gd name="f78" fmla="*/ 11 f59 1"/>
                <a:gd name="f79" fmla="*/ 151 f60 1"/>
                <a:gd name="f80" fmla="*/ 191 f60 1"/>
                <a:gd name="f81" fmla="*/ 1110 f60 1"/>
                <a:gd name="f82" fmla="*/ 5 f59 1"/>
                <a:gd name="f83" fmla="*/ 1155 f60 1"/>
                <a:gd name="f84" fmla="*/ 16 f59 1"/>
                <a:gd name="f85" fmla="*/ 1190 f60 1"/>
                <a:gd name="f86" fmla="*/ 35 f59 1"/>
                <a:gd name="f87" fmla="*/ 1231 f60 1"/>
                <a:gd name="f88" fmla="*/ 62 f59 1"/>
                <a:gd name="f89" fmla="*/ 1260 f60 1"/>
                <a:gd name="f90" fmla="*/ 92 f59 1"/>
                <a:gd name="f91" fmla="*/ 1285 f60 1"/>
                <a:gd name="f92" fmla="*/ 127 f59 1"/>
                <a:gd name="f93" fmla="*/ 1306 f60 1"/>
                <a:gd name="f94" fmla="*/ 167 f59 1"/>
                <a:gd name="f95" fmla="*/ 1320 f60 1"/>
                <a:gd name="f96" fmla="*/ 205 f59 1"/>
                <a:gd name="f97" fmla="*/ 1325 f60 1"/>
                <a:gd name="f98" fmla="*/ 1053 f59 1"/>
                <a:gd name="f99" fmla="*/ 1093 f59 1"/>
                <a:gd name="f100" fmla="*/ 1314 f60 1"/>
                <a:gd name="f101" fmla="*/ 1133 f59 1"/>
                <a:gd name="f102" fmla="*/ 1295 f60 1"/>
                <a:gd name="f103" fmla="*/ 1166 f59 1"/>
                <a:gd name="f104" fmla="*/ 1271 f60 1"/>
                <a:gd name="f105" fmla="*/ 1195 f59 1"/>
                <a:gd name="f106" fmla="*/ 1244 f60 1"/>
                <a:gd name="f107" fmla="*/ 1211 f59 1"/>
                <a:gd name="f108" fmla="*/ 1215 f60 1"/>
                <a:gd name="f109" fmla="*/ 1230 f59 1"/>
                <a:gd name="f110" fmla="*/ 1174 f60 1"/>
                <a:gd name="f111" fmla="*/ 1241 f59 1"/>
                <a:gd name="f112" fmla="*/ 1134 f60 1"/>
                <a:gd name="f113" fmla="*/ 215 f60 1"/>
                <a:gd name="f114" fmla="*/ 1236 f59 1"/>
                <a:gd name="f115" fmla="*/ 167 f60 1"/>
                <a:gd name="f116" fmla="*/ 1225 f59 1"/>
                <a:gd name="f117" fmla="*/ 127 f60 1"/>
                <a:gd name="f118" fmla="*/ 1206 f59 1"/>
                <a:gd name="f119" fmla="*/ 92 f60 1"/>
                <a:gd name="f120" fmla="*/ 1179 f59 1"/>
                <a:gd name="f121" fmla="*/ 65 f60 1"/>
                <a:gd name="f122" fmla="*/ 1149 f59 1"/>
                <a:gd name="f123" fmla="*/ 35 f60 1"/>
                <a:gd name="f124" fmla="*/ 1114 f59 1"/>
                <a:gd name="f125" fmla="*/ 16 f60 1"/>
                <a:gd name="f126" fmla="*/ 1074 f59 1"/>
                <a:gd name="f127" fmla="*/ 5 f60 1"/>
                <a:gd name="f128" fmla="*/ 1034 f59 1"/>
                <a:gd name="f129" fmla="+- f67 0 f1"/>
              </a:gdLst>
              <a:ahLst/>
              <a:cxnLst>
                <a:cxn ang="3cd4">
                  <a:pos x="hc" y="t"/>
                </a:cxn>
                <a:cxn ang="0">
                  <a:pos x="r" y="vc"/>
                </a:cxn>
                <a:cxn ang="cd4">
                  <a:pos x="hc" y="b"/>
                </a:cxn>
                <a:cxn ang="cd2">
                  <a:pos x="l" y="vc"/>
                </a:cxn>
                <a:cxn ang="f129">
                  <a:pos x="f66" y="f65"/>
                </a:cxn>
                <a:cxn ang="f129">
                  <a:pos x="f68" y="f69"/>
                </a:cxn>
                <a:cxn ang="f129">
                  <a:pos x="f70" y="f71"/>
                </a:cxn>
                <a:cxn ang="f129">
                  <a:pos x="f72" y="f73"/>
                </a:cxn>
                <a:cxn ang="f129">
                  <a:pos x="f74" y="f75"/>
                </a:cxn>
                <a:cxn ang="f129">
                  <a:pos x="f76" y="f77"/>
                </a:cxn>
                <a:cxn ang="f129">
                  <a:pos x="f78" y="f79"/>
                </a:cxn>
                <a:cxn ang="f129">
                  <a:pos x="f62" y="f80"/>
                </a:cxn>
                <a:cxn ang="f129">
                  <a:pos x="f62" y="f81"/>
                </a:cxn>
                <a:cxn ang="f129">
                  <a:pos x="f82" y="f83"/>
                </a:cxn>
                <a:cxn ang="f129">
                  <a:pos x="f84" y="f85"/>
                </a:cxn>
                <a:cxn ang="f129">
                  <a:pos x="f86" y="f87"/>
                </a:cxn>
                <a:cxn ang="f129">
                  <a:pos x="f88" y="f89"/>
                </a:cxn>
                <a:cxn ang="f129">
                  <a:pos x="f90" y="f91"/>
                </a:cxn>
                <a:cxn ang="f129">
                  <a:pos x="f92" y="f93"/>
                </a:cxn>
                <a:cxn ang="f129">
                  <a:pos x="f94" y="f95"/>
                </a:cxn>
                <a:cxn ang="f129">
                  <a:pos x="f96" y="f97"/>
                </a:cxn>
                <a:cxn ang="f129">
                  <a:pos x="f98" y="f95"/>
                </a:cxn>
                <a:cxn ang="f129">
                  <a:pos x="f99" y="f100"/>
                </a:cxn>
                <a:cxn ang="f129">
                  <a:pos x="f101" y="f102"/>
                </a:cxn>
                <a:cxn ang="f129">
                  <a:pos x="f103" y="f104"/>
                </a:cxn>
                <a:cxn ang="f129">
                  <a:pos x="f105" y="f106"/>
                </a:cxn>
                <a:cxn ang="f129">
                  <a:pos x="f107" y="f108"/>
                </a:cxn>
                <a:cxn ang="f129">
                  <a:pos x="f109" y="f110"/>
                </a:cxn>
                <a:cxn ang="f129">
                  <a:pos x="f111" y="f112"/>
                </a:cxn>
                <a:cxn ang="f129">
                  <a:pos x="f111" y="f113"/>
                </a:cxn>
                <a:cxn ang="f129">
                  <a:pos x="f114" y="f115"/>
                </a:cxn>
                <a:cxn ang="f129">
                  <a:pos x="f116" y="f117"/>
                </a:cxn>
                <a:cxn ang="f129">
                  <a:pos x="f118" y="f119"/>
                </a:cxn>
                <a:cxn ang="f129">
                  <a:pos x="f120" y="f121"/>
                </a:cxn>
                <a:cxn ang="f129">
                  <a:pos x="f122" y="f123"/>
                </a:cxn>
                <a:cxn ang="f129">
                  <a:pos x="f124" y="f125"/>
                </a:cxn>
                <a:cxn ang="f129">
                  <a:pos x="f126" y="f127"/>
                </a:cxn>
                <a:cxn ang="f129">
                  <a:pos x="f128" y="f65"/>
                </a:cxn>
              </a:cxnLst>
              <a:rect l="f62" t="f65" r="f63" b="f64"/>
              <a:pathLst>
                <a:path w="461" h="492">
                  <a:moveTo>
                    <a:pt x="f8" y="f5"/>
                  </a:moveTo>
                  <a:lnTo>
                    <a:pt x="f9" y="f5"/>
                  </a:lnTo>
                  <a:lnTo>
                    <a:pt x="f10" y="f11"/>
                  </a:lnTo>
                  <a:lnTo>
                    <a:pt x="f12" y="f13"/>
                  </a:lnTo>
                  <a:lnTo>
                    <a:pt x="f14" y="f15"/>
                  </a:lnTo>
                  <a:lnTo>
                    <a:pt x="f16" y="f17"/>
                  </a:lnTo>
                  <a:lnTo>
                    <a:pt x="f18" y="f19"/>
                  </a:lnTo>
                  <a:lnTo>
                    <a:pt x="f20" y="f21"/>
                  </a:lnTo>
                  <a:lnTo>
                    <a:pt x="f22" y="f23"/>
                  </a:lnTo>
                  <a:lnTo>
                    <a:pt x="f24" y="f20"/>
                  </a:lnTo>
                  <a:lnTo>
                    <a:pt x="f19" y="f18"/>
                  </a:lnTo>
                  <a:lnTo>
                    <a:pt x="f25" y="f26"/>
                  </a:lnTo>
                  <a:lnTo>
                    <a:pt x="f15" y="f14"/>
                  </a:lnTo>
                  <a:lnTo>
                    <a:pt x="f13" y="f27"/>
                  </a:lnTo>
                  <a:lnTo>
                    <a:pt x="f11" y="f10"/>
                  </a:lnTo>
                  <a:lnTo>
                    <a:pt x="f5" y="f28"/>
                  </a:lnTo>
                  <a:lnTo>
                    <a:pt x="f5" y="f29"/>
                  </a:lnTo>
                  <a:lnTo>
                    <a:pt x="f5" y="f30"/>
                  </a:lnTo>
                  <a:lnTo>
                    <a:pt x="f5" y="f31"/>
                  </a:lnTo>
                  <a:lnTo>
                    <a:pt x="f11" y="f32"/>
                  </a:lnTo>
                  <a:lnTo>
                    <a:pt x="f13" y="f33"/>
                  </a:lnTo>
                  <a:lnTo>
                    <a:pt x="f15" y="f34"/>
                  </a:lnTo>
                  <a:lnTo>
                    <a:pt x="f25" y="f35"/>
                  </a:lnTo>
                  <a:lnTo>
                    <a:pt x="f19" y="f36"/>
                  </a:lnTo>
                  <a:lnTo>
                    <a:pt x="f24" y="f37"/>
                  </a:lnTo>
                  <a:lnTo>
                    <a:pt x="f22" y="f38"/>
                  </a:lnTo>
                  <a:lnTo>
                    <a:pt x="f20" y="f39"/>
                  </a:lnTo>
                  <a:lnTo>
                    <a:pt x="f18" y="f40"/>
                  </a:lnTo>
                  <a:lnTo>
                    <a:pt x="f16" y="f41"/>
                  </a:lnTo>
                  <a:lnTo>
                    <a:pt x="f14" y="f42"/>
                  </a:lnTo>
                  <a:lnTo>
                    <a:pt x="f12" y="f43"/>
                  </a:lnTo>
                  <a:lnTo>
                    <a:pt x="f10" y="f44"/>
                  </a:lnTo>
                  <a:lnTo>
                    <a:pt x="f9" y="f44"/>
                  </a:lnTo>
                  <a:lnTo>
                    <a:pt x="f8" y="f7"/>
                  </a:lnTo>
                  <a:lnTo>
                    <a:pt x="f45" y="f7"/>
                  </a:lnTo>
                  <a:lnTo>
                    <a:pt x="f46" y="f44"/>
                  </a:lnTo>
                  <a:lnTo>
                    <a:pt x="f47" y="f44"/>
                  </a:lnTo>
                  <a:lnTo>
                    <a:pt x="f48" y="f43"/>
                  </a:lnTo>
                  <a:lnTo>
                    <a:pt x="f49" y="f42"/>
                  </a:lnTo>
                  <a:lnTo>
                    <a:pt x="f31" y="f41"/>
                  </a:lnTo>
                  <a:lnTo>
                    <a:pt x="f50" y="f40"/>
                  </a:lnTo>
                  <a:lnTo>
                    <a:pt x="f51" y="f39"/>
                  </a:lnTo>
                  <a:lnTo>
                    <a:pt x="f52" y="f38"/>
                  </a:lnTo>
                  <a:lnTo>
                    <a:pt x="f53" y="f37"/>
                  </a:lnTo>
                  <a:lnTo>
                    <a:pt x="f54" y="f36"/>
                  </a:lnTo>
                  <a:lnTo>
                    <a:pt x="f55" y="f35"/>
                  </a:lnTo>
                  <a:lnTo>
                    <a:pt x="f56" y="f34"/>
                  </a:lnTo>
                  <a:lnTo>
                    <a:pt x="f36" y="f33"/>
                  </a:lnTo>
                  <a:lnTo>
                    <a:pt x="f57" y="f32"/>
                  </a:lnTo>
                  <a:lnTo>
                    <a:pt x="f6" y="f31"/>
                  </a:lnTo>
                  <a:lnTo>
                    <a:pt x="f6" y="f30"/>
                  </a:lnTo>
                  <a:lnTo>
                    <a:pt x="f6" y="f29"/>
                  </a:lnTo>
                  <a:lnTo>
                    <a:pt x="f6" y="f28"/>
                  </a:lnTo>
                  <a:lnTo>
                    <a:pt x="f57" y="f10"/>
                  </a:lnTo>
                  <a:lnTo>
                    <a:pt x="f36" y="f27"/>
                  </a:lnTo>
                  <a:lnTo>
                    <a:pt x="f56" y="f14"/>
                  </a:lnTo>
                  <a:lnTo>
                    <a:pt x="f55" y="f26"/>
                  </a:lnTo>
                  <a:lnTo>
                    <a:pt x="f54" y="f18"/>
                  </a:lnTo>
                  <a:lnTo>
                    <a:pt x="f53" y="f20"/>
                  </a:lnTo>
                  <a:lnTo>
                    <a:pt x="f52" y="f23"/>
                  </a:lnTo>
                  <a:lnTo>
                    <a:pt x="f51" y="f21"/>
                  </a:lnTo>
                  <a:lnTo>
                    <a:pt x="f50" y="f19"/>
                  </a:lnTo>
                  <a:lnTo>
                    <a:pt x="f31" y="f17"/>
                  </a:lnTo>
                  <a:lnTo>
                    <a:pt x="f49" y="f15"/>
                  </a:lnTo>
                  <a:lnTo>
                    <a:pt x="f48" y="f13"/>
                  </a:lnTo>
                  <a:lnTo>
                    <a:pt x="f47" y="f11"/>
                  </a:lnTo>
                  <a:lnTo>
                    <a:pt x="f46" y="f5"/>
                  </a:lnTo>
                  <a:lnTo>
                    <a:pt x="f45"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98" name="Rectangle 62"/>
            <p:cNvSpPr/>
            <p:nvPr/>
          </p:nvSpPr>
          <p:spPr>
            <a:xfrm>
              <a:off x="18210595" y="5053125"/>
              <a:ext cx="1561418" cy="16525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Test Sites (TS):</a:t>
              </a:r>
            </a:p>
            <a:p>
              <a:pPr marL="114300" indent="-114300">
                <a:buClr>
                  <a:srgbClr val="FF0000"/>
                </a:buClr>
                <a:buSzPct val="100000"/>
                <a:buFont typeface="Arial" pitchFamily="34"/>
                <a:buChar char="•"/>
                <a:defRPr/>
              </a:pPr>
              <a:r>
                <a:rPr lang="en-US" sz="1000" dirty="0">
                  <a:ea typeface="Microsoft YaHei" pitchFamily="2"/>
                  <a:cs typeface="Microsoft YaHei" pitchFamily="2"/>
                </a:rPr>
                <a:t>land use history</a:t>
              </a:r>
            </a:p>
            <a:p>
              <a:pPr marL="114300" indent="-114300">
                <a:buClr>
                  <a:srgbClr val="FF0000"/>
                </a:buClr>
                <a:buSzPct val="100000"/>
                <a:buFont typeface="Arial" pitchFamily="34"/>
                <a:buChar char="•"/>
                <a:defRPr/>
              </a:pPr>
              <a:r>
                <a:rPr lang="en-US" sz="1000" dirty="0">
                  <a:ea typeface="Microsoft YaHei" pitchFamily="2"/>
                  <a:cs typeface="Microsoft YaHei" pitchFamily="2"/>
                </a:rPr>
                <a:t>crop rotation</a:t>
              </a:r>
            </a:p>
            <a:p>
              <a:pPr marL="114300" indent="-114300">
                <a:buClr>
                  <a:srgbClr val="FF0000"/>
                </a:buClr>
                <a:buSzPct val="100000"/>
                <a:buFont typeface="Arial" pitchFamily="34"/>
                <a:buChar char="•"/>
                <a:defRPr/>
              </a:pPr>
              <a:r>
                <a:rPr lang="en-US" sz="1000" dirty="0">
                  <a:ea typeface="Microsoft YaHei" pitchFamily="2"/>
                  <a:cs typeface="Microsoft YaHei" pitchFamily="2"/>
                </a:rPr>
                <a:t>fertilizer</a:t>
              </a:r>
            </a:p>
            <a:p>
              <a:pPr marL="114300" indent="-114300">
                <a:buClr>
                  <a:srgbClr val="FF0000"/>
                </a:buClr>
                <a:buSzPct val="100000"/>
                <a:buFont typeface="Arial" pitchFamily="34"/>
                <a:buChar char="•"/>
                <a:defRPr/>
              </a:pPr>
              <a:r>
                <a:rPr lang="en-US" sz="1000" dirty="0">
                  <a:ea typeface="Microsoft YaHei" pitchFamily="2"/>
                  <a:cs typeface="Microsoft YaHei" pitchFamily="2"/>
                </a:rPr>
                <a:t>manure</a:t>
              </a:r>
            </a:p>
            <a:p>
              <a:pPr marL="114300" indent="-114300">
                <a:buClr>
                  <a:srgbClr val="FF0000"/>
                </a:buClr>
                <a:buSzPct val="100000"/>
                <a:buFont typeface="Arial" pitchFamily="34"/>
                <a:buChar char="•"/>
                <a:defRPr/>
              </a:pPr>
              <a:r>
                <a:rPr lang="en-US" sz="1000" dirty="0">
                  <a:ea typeface="Microsoft YaHei" pitchFamily="2"/>
                  <a:cs typeface="Microsoft YaHei" pitchFamily="2"/>
                </a:rPr>
                <a:t>irrigation</a:t>
              </a:r>
            </a:p>
          </p:txBody>
        </p:sp>
        <p:sp>
          <p:nvSpPr>
            <p:cNvPr id="99" name="Rectangle 63"/>
            <p:cNvSpPr/>
            <p:nvPr/>
          </p:nvSpPr>
          <p:spPr>
            <a:xfrm>
              <a:off x="18188508" y="5353056"/>
              <a:ext cx="0" cy="2513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0" name="Rectangle 64"/>
            <p:cNvSpPr/>
            <p:nvPr/>
          </p:nvSpPr>
          <p:spPr>
            <a:xfrm>
              <a:off x="18360087" y="5658014"/>
              <a:ext cx="0" cy="253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1" name="Rectangle 65"/>
            <p:cNvSpPr/>
            <p:nvPr/>
          </p:nvSpPr>
          <p:spPr>
            <a:xfrm>
              <a:off x="18614906" y="5961297"/>
              <a:ext cx="0"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2" name="Rectangle 66"/>
            <p:cNvSpPr/>
            <p:nvPr/>
          </p:nvSpPr>
          <p:spPr>
            <a:xfrm>
              <a:off x="18631894" y="6256201"/>
              <a:ext cx="0"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3" name="Rectangle 67"/>
            <p:cNvSpPr/>
            <p:nvPr/>
          </p:nvSpPr>
          <p:spPr>
            <a:xfrm>
              <a:off x="18579231" y="6561160"/>
              <a:ext cx="0"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4" name="Freeform 103"/>
            <p:cNvSpPr/>
            <p:nvPr/>
          </p:nvSpPr>
          <p:spPr>
            <a:xfrm>
              <a:off x="20639868" y="2522978"/>
              <a:ext cx="1970600" cy="1255019"/>
            </a:xfrm>
            <a:custGeom>
              <a:avLst/>
              <a:gdLst>
                <a:gd name="f0" fmla="val 10800000"/>
                <a:gd name="f1" fmla="val 5400000"/>
                <a:gd name="f2" fmla="val 180"/>
                <a:gd name="f3" fmla="val w"/>
                <a:gd name="f4" fmla="val h"/>
                <a:gd name="f5" fmla="val 0"/>
                <a:gd name="f6" fmla="val 461"/>
                <a:gd name="f7" fmla="val 294"/>
                <a:gd name="f8" fmla="val 49"/>
                <a:gd name="f9" fmla="val 45"/>
                <a:gd name="f10" fmla="val 41"/>
                <a:gd name="f11" fmla="val 34"/>
                <a:gd name="f12" fmla="val 2"/>
                <a:gd name="f13" fmla="val 30"/>
                <a:gd name="f14" fmla="val 26"/>
                <a:gd name="f15" fmla="val 4"/>
                <a:gd name="f16" fmla="val 22"/>
                <a:gd name="f17" fmla="val 7"/>
                <a:gd name="f18" fmla="val 15"/>
                <a:gd name="f19" fmla="val 13"/>
                <a:gd name="f20" fmla="val 9"/>
                <a:gd name="f21" fmla="val 24"/>
                <a:gd name="f22" fmla="val 5"/>
                <a:gd name="f23" fmla="val 28"/>
                <a:gd name="f24" fmla="val 35"/>
                <a:gd name="f25" fmla="val 39"/>
                <a:gd name="f26" fmla="val 43"/>
                <a:gd name="f27" fmla="val 48"/>
                <a:gd name="f28" fmla="val 244"/>
                <a:gd name="f29" fmla="val 251"/>
                <a:gd name="f30" fmla="val 255"/>
                <a:gd name="f31" fmla="val 259"/>
                <a:gd name="f32" fmla="val 263"/>
                <a:gd name="f33" fmla="val 268"/>
                <a:gd name="f34" fmla="val 272"/>
                <a:gd name="f35" fmla="val 279"/>
                <a:gd name="f36" fmla="val 285"/>
                <a:gd name="f37" fmla="val 287"/>
                <a:gd name="f38" fmla="val 289"/>
                <a:gd name="f39" fmla="val 292"/>
                <a:gd name="f40" fmla="val 415"/>
                <a:gd name="f41" fmla="val 419"/>
                <a:gd name="f42" fmla="val 423"/>
                <a:gd name="f43" fmla="val 427"/>
                <a:gd name="f44" fmla="val 432"/>
                <a:gd name="f45" fmla="val 436"/>
                <a:gd name="f46" fmla="val 440"/>
                <a:gd name="f47" fmla="val 448"/>
                <a:gd name="f48" fmla="val 453"/>
                <a:gd name="f49" fmla="val 457"/>
                <a:gd name="f50" fmla="val 459"/>
                <a:gd name="f51" fmla="+- 0 0 0"/>
                <a:gd name="f52" fmla="*/ f3 1 461"/>
                <a:gd name="f53" fmla="*/ f4 1 294"/>
                <a:gd name="f54" fmla="*/ f51 f0 1"/>
                <a:gd name="f55" fmla="*/ 0 f52 1"/>
                <a:gd name="f56" fmla="*/ 461 f52 1"/>
                <a:gd name="f57" fmla="*/ 294 f53 1"/>
                <a:gd name="f58" fmla="*/ 0 f53 1"/>
                <a:gd name="f59" fmla="*/ 132 f52 1"/>
                <a:gd name="f60" fmla="*/ f54 1 f2"/>
                <a:gd name="f61" fmla="*/ 121 f52 1"/>
                <a:gd name="f62" fmla="*/ 110 f52 1"/>
                <a:gd name="f63" fmla="*/ 92 f52 1"/>
                <a:gd name="f64" fmla="*/ 5 f53 1"/>
                <a:gd name="f65" fmla="*/ 81 f52 1"/>
                <a:gd name="f66" fmla="*/ 70 f52 1"/>
                <a:gd name="f67" fmla="*/ 11 f53 1"/>
                <a:gd name="f68" fmla="*/ 59 f52 1"/>
                <a:gd name="f69" fmla="*/ 19 f53 1"/>
                <a:gd name="f70" fmla="*/ 40 f52 1"/>
                <a:gd name="f71" fmla="*/ 35 f53 1"/>
                <a:gd name="f72" fmla="*/ 24 f52 1"/>
                <a:gd name="f73" fmla="*/ 59 f53 1"/>
                <a:gd name="f74" fmla="*/ 19 f52 1"/>
                <a:gd name="f75" fmla="*/ 65 f53 1"/>
                <a:gd name="f76" fmla="*/ 13 f52 1"/>
                <a:gd name="f77" fmla="*/ 75 f53 1"/>
                <a:gd name="f78" fmla="*/ 94 f53 1"/>
                <a:gd name="f79" fmla="*/ 5 f52 1"/>
                <a:gd name="f80" fmla="*/ 105 f53 1"/>
                <a:gd name="f81" fmla="*/ 116 f53 1"/>
                <a:gd name="f82" fmla="*/ 129 f53 1"/>
                <a:gd name="f83" fmla="*/ 656 f53 1"/>
                <a:gd name="f84" fmla="*/ 675 f53 1"/>
                <a:gd name="f85" fmla="*/ 686 f53 1"/>
                <a:gd name="f86" fmla="*/ 697 f53 1"/>
                <a:gd name="f87" fmla="*/ 708 f53 1"/>
                <a:gd name="f88" fmla="*/ 721 f53 1"/>
                <a:gd name="f89" fmla="*/ 732 f53 1"/>
                <a:gd name="f90" fmla="*/ 751 f53 1"/>
                <a:gd name="f91" fmla="*/ 767 f53 1"/>
                <a:gd name="f92" fmla="*/ 772 f53 1"/>
                <a:gd name="f93" fmla="*/ 778 f53 1"/>
                <a:gd name="f94" fmla="*/ 786 f53 1"/>
                <a:gd name="f95" fmla="*/ 791 f53 1"/>
                <a:gd name="f96" fmla="*/ 1117 f52 1"/>
                <a:gd name="f97" fmla="*/ 1128 f52 1"/>
                <a:gd name="f98" fmla="*/ 1139 f52 1"/>
                <a:gd name="f99" fmla="*/ 1149 f52 1"/>
                <a:gd name="f100" fmla="*/ 1163 f52 1"/>
                <a:gd name="f101" fmla="*/ 1174 f52 1"/>
                <a:gd name="f102" fmla="*/ 1184 f52 1"/>
                <a:gd name="f103" fmla="*/ 1206 f52 1"/>
                <a:gd name="f104" fmla="*/ 1219 f52 1"/>
                <a:gd name="f105" fmla="*/ 1230 f52 1"/>
                <a:gd name="f106" fmla="*/ 1236 f52 1"/>
                <a:gd name="f107" fmla="*/ 1241 f52 1"/>
                <a:gd name="f108" fmla="+- f60 0 f1"/>
              </a:gdLst>
              <a:ahLst/>
              <a:cxnLst>
                <a:cxn ang="3cd4">
                  <a:pos x="hc" y="t"/>
                </a:cxn>
                <a:cxn ang="0">
                  <a:pos x="r" y="vc"/>
                </a:cxn>
                <a:cxn ang="cd4">
                  <a:pos x="hc" y="b"/>
                </a:cxn>
                <a:cxn ang="cd2">
                  <a:pos x="l" y="vc"/>
                </a:cxn>
                <a:cxn ang="f108">
                  <a:pos x="f59" y="f58"/>
                </a:cxn>
                <a:cxn ang="f108">
                  <a:pos x="f61" y="f58"/>
                </a:cxn>
                <a:cxn ang="f108">
                  <a:pos x="f62" y="f58"/>
                </a:cxn>
                <a:cxn ang="f108">
                  <a:pos x="f63" y="f64"/>
                </a:cxn>
                <a:cxn ang="f108">
                  <a:pos x="f65" y="f64"/>
                </a:cxn>
                <a:cxn ang="f108">
                  <a:pos x="f66" y="f67"/>
                </a:cxn>
                <a:cxn ang="f108">
                  <a:pos x="f68" y="f69"/>
                </a:cxn>
                <a:cxn ang="f108">
                  <a:pos x="f70" y="f71"/>
                </a:cxn>
                <a:cxn ang="f108">
                  <a:pos x="f72" y="f73"/>
                </a:cxn>
                <a:cxn ang="f108">
                  <a:pos x="f74" y="f75"/>
                </a:cxn>
                <a:cxn ang="f108">
                  <a:pos x="f76" y="f77"/>
                </a:cxn>
                <a:cxn ang="f108">
                  <a:pos x="f76" y="f78"/>
                </a:cxn>
                <a:cxn ang="f108">
                  <a:pos x="f79" y="f80"/>
                </a:cxn>
                <a:cxn ang="f108">
                  <a:pos x="f79" y="f81"/>
                </a:cxn>
                <a:cxn ang="f108">
                  <a:pos x="f55" y="f82"/>
                </a:cxn>
                <a:cxn ang="f108">
                  <a:pos x="f55" y="f83"/>
                </a:cxn>
                <a:cxn ang="f108">
                  <a:pos x="f79" y="f84"/>
                </a:cxn>
                <a:cxn ang="f108">
                  <a:pos x="f79" y="f85"/>
                </a:cxn>
                <a:cxn ang="f108">
                  <a:pos x="f76" y="f86"/>
                </a:cxn>
                <a:cxn ang="f108">
                  <a:pos x="f76" y="f87"/>
                </a:cxn>
                <a:cxn ang="f108">
                  <a:pos x="f74" y="f88"/>
                </a:cxn>
                <a:cxn ang="f108">
                  <a:pos x="f72" y="f89"/>
                </a:cxn>
                <a:cxn ang="f108">
                  <a:pos x="f70" y="f90"/>
                </a:cxn>
                <a:cxn ang="f108">
                  <a:pos x="f68" y="f91"/>
                </a:cxn>
                <a:cxn ang="f108">
                  <a:pos x="f66" y="f92"/>
                </a:cxn>
                <a:cxn ang="f108">
                  <a:pos x="f65" y="f93"/>
                </a:cxn>
                <a:cxn ang="f108">
                  <a:pos x="f63" y="f94"/>
                </a:cxn>
                <a:cxn ang="f108">
                  <a:pos x="f62" y="f95"/>
                </a:cxn>
                <a:cxn ang="f108">
                  <a:pos x="f61" y="f95"/>
                </a:cxn>
                <a:cxn ang="f108">
                  <a:pos x="f59" y="f95"/>
                </a:cxn>
                <a:cxn ang="f108">
                  <a:pos x="f96" y="f95"/>
                </a:cxn>
                <a:cxn ang="f108">
                  <a:pos x="f97" y="f95"/>
                </a:cxn>
                <a:cxn ang="f108">
                  <a:pos x="f98" y="f95"/>
                </a:cxn>
                <a:cxn ang="f108">
                  <a:pos x="f99" y="f94"/>
                </a:cxn>
                <a:cxn ang="f108">
                  <a:pos x="f100" y="f93"/>
                </a:cxn>
                <a:cxn ang="f108">
                  <a:pos x="f101" y="f92"/>
                </a:cxn>
                <a:cxn ang="f108">
                  <a:pos x="f102" y="f91"/>
                </a:cxn>
                <a:cxn ang="f108">
                  <a:pos x="f103" y="f90"/>
                </a:cxn>
                <a:cxn ang="f108">
                  <a:pos x="f104" y="f89"/>
                </a:cxn>
                <a:cxn ang="f108">
                  <a:pos x="f105" y="f88"/>
                </a:cxn>
                <a:cxn ang="f108">
                  <a:pos x="f105" y="f87"/>
                </a:cxn>
                <a:cxn ang="f108">
                  <a:pos x="f106" y="f86"/>
                </a:cxn>
                <a:cxn ang="f108">
                  <a:pos x="f107" y="f85"/>
                </a:cxn>
                <a:cxn ang="f108">
                  <a:pos x="f107" y="f84"/>
                </a:cxn>
                <a:cxn ang="f108">
                  <a:pos x="f107" y="f83"/>
                </a:cxn>
                <a:cxn ang="f108">
                  <a:pos x="f107" y="f82"/>
                </a:cxn>
                <a:cxn ang="f108">
                  <a:pos x="f107" y="f81"/>
                </a:cxn>
                <a:cxn ang="f108">
                  <a:pos x="f107" y="f80"/>
                </a:cxn>
                <a:cxn ang="f108">
                  <a:pos x="f106" y="f78"/>
                </a:cxn>
                <a:cxn ang="f108">
                  <a:pos x="f105" y="f77"/>
                </a:cxn>
                <a:cxn ang="f108">
                  <a:pos x="f105" y="f75"/>
                </a:cxn>
                <a:cxn ang="f108">
                  <a:pos x="f104" y="f73"/>
                </a:cxn>
                <a:cxn ang="f108">
                  <a:pos x="f103" y="f71"/>
                </a:cxn>
                <a:cxn ang="f108">
                  <a:pos x="f102" y="f69"/>
                </a:cxn>
                <a:cxn ang="f108">
                  <a:pos x="f101" y="f67"/>
                </a:cxn>
                <a:cxn ang="f108">
                  <a:pos x="f100" y="f64"/>
                </a:cxn>
                <a:cxn ang="f108">
                  <a:pos x="f99" y="f64"/>
                </a:cxn>
                <a:cxn ang="f108">
                  <a:pos x="f98" y="f58"/>
                </a:cxn>
                <a:cxn ang="f108">
                  <a:pos x="f97" y="f58"/>
                </a:cxn>
                <a:cxn ang="f108">
                  <a:pos x="f96" y="f58"/>
                </a:cxn>
                <a:cxn ang="f108">
                  <a:pos x="f59" y="f58"/>
                </a:cxn>
              </a:cxnLst>
              <a:rect l="f55" t="f58" r="f56" b="f57"/>
              <a:pathLst>
                <a:path w="461" h="294">
                  <a:moveTo>
                    <a:pt x="f8" y="f5"/>
                  </a:moveTo>
                  <a:lnTo>
                    <a:pt x="f9" y="f5"/>
                  </a:lnTo>
                  <a:lnTo>
                    <a:pt x="f10" y="f5"/>
                  </a:lnTo>
                  <a:lnTo>
                    <a:pt x="f11" y="f12"/>
                  </a:lnTo>
                  <a:lnTo>
                    <a:pt x="f13" y="f12"/>
                  </a:lnTo>
                  <a:lnTo>
                    <a:pt x="f14" y="f15"/>
                  </a:lnTo>
                  <a:lnTo>
                    <a:pt x="f16" y="f17"/>
                  </a:lnTo>
                  <a:lnTo>
                    <a:pt x="f18" y="f19"/>
                  </a:lnTo>
                  <a:lnTo>
                    <a:pt x="f20" y="f16"/>
                  </a:lnTo>
                  <a:lnTo>
                    <a:pt x="f17" y="f21"/>
                  </a:lnTo>
                  <a:lnTo>
                    <a:pt x="f22" y="f23"/>
                  </a:lnTo>
                  <a:lnTo>
                    <a:pt x="f22" y="f24"/>
                  </a:lnTo>
                  <a:lnTo>
                    <a:pt x="f12" y="f25"/>
                  </a:lnTo>
                  <a:lnTo>
                    <a:pt x="f12" y="f26"/>
                  </a:lnTo>
                  <a:lnTo>
                    <a:pt x="f5" y="f27"/>
                  </a:lnTo>
                  <a:lnTo>
                    <a:pt x="f5" y="f28"/>
                  </a:lnTo>
                  <a:lnTo>
                    <a:pt x="f12" y="f29"/>
                  </a:lnTo>
                  <a:lnTo>
                    <a:pt x="f12" y="f30"/>
                  </a:lnTo>
                  <a:lnTo>
                    <a:pt x="f22" y="f31"/>
                  </a:lnTo>
                  <a:lnTo>
                    <a:pt x="f22" y="f32"/>
                  </a:lnTo>
                  <a:lnTo>
                    <a:pt x="f17" y="f33"/>
                  </a:lnTo>
                  <a:lnTo>
                    <a:pt x="f20" y="f34"/>
                  </a:lnTo>
                  <a:lnTo>
                    <a:pt x="f18" y="f35"/>
                  </a:lnTo>
                  <a:lnTo>
                    <a:pt x="f16" y="f36"/>
                  </a:lnTo>
                  <a:lnTo>
                    <a:pt x="f14" y="f37"/>
                  </a:lnTo>
                  <a:lnTo>
                    <a:pt x="f13" y="f38"/>
                  </a:lnTo>
                  <a:lnTo>
                    <a:pt x="f11" y="f39"/>
                  </a:lnTo>
                  <a:lnTo>
                    <a:pt x="f10" y="f7"/>
                  </a:lnTo>
                  <a:lnTo>
                    <a:pt x="f9" y="f7"/>
                  </a:lnTo>
                  <a:lnTo>
                    <a:pt x="f8" y="f7"/>
                  </a:lnTo>
                  <a:lnTo>
                    <a:pt x="f40" y="f7"/>
                  </a:lnTo>
                  <a:lnTo>
                    <a:pt x="f41" y="f7"/>
                  </a:lnTo>
                  <a:lnTo>
                    <a:pt x="f42" y="f7"/>
                  </a:lnTo>
                  <a:lnTo>
                    <a:pt x="f43" y="f39"/>
                  </a:lnTo>
                  <a:lnTo>
                    <a:pt x="f44" y="f38"/>
                  </a:lnTo>
                  <a:lnTo>
                    <a:pt x="f45" y="f37"/>
                  </a:lnTo>
                  <a:lnTo>
                    <a:pt x="f46" y="f36"/>
                  </a:lnTo>
                  <a:lnTo>
                    <a:pt x="f47" y="f35"/>
                  </a:lnTo>
                  <a:lnTo>
                    <a:pt x="f48" y="f34"/>
                  </a:lnTo>
                  <a:lnTo>
                    <a:pt x="f49" y="f33"/>
                  </a:lnTo>
                  <a:lnTo>
                    <a:pt x="f49" y="f32"/>
                  </a:lnTo>
                  <a:lnTo>
                    <a:pt x="f50" y="f31"/>
                  </a:lnTo>
                  <a:lnTo>
                    <a:pt x="f6" y="f30"/>
                  </a:lnTo>
                  <a:lnTo>
                    <a:pt x="f6" y="f29"/>
                  </a:lnTo>
                  <a:lnTo>
                    <a:pt x="f6" y="f28"/>
                  </a:lnTo>
                  <a:lnTo>
                    <a:pt x="f6" y="f27"/>
                  </a:lnTo>
                  <a:lnTo>
                    <a:pt x="f6" y="f26"/>
                  </a:lnTo>
                  <a:lnTo>
                    <a:pt x="f6" y="f25"/>
                  </a:lnTo>
                  <a:lnTo>
                    <a:pt x="f50" y="f24"/>
                  </a:lnTo>
                  <a:lnTo>
                    <a:pt x="f49" y="f23"/>
                  </a:lnTo>
                  <a:lnTo>
                    <a:pt x="f49" y="f21"/>
                  </a:lnTo>
                  <a:lnTo>
                    <a:pt x="f48" y="f16"/>
                  </a:lnTo>
                  <a:lnTo>
                    <a:pt x="f47" y="f19"/>
                  </a:lnTo>
                  <a:lnTo>
                    <a:pt x="f46" y="f17"/>
                  </a:lnTo>
                  <a:lnTo>
                    <a:pt x="f45" y="f15"/>
                  </a:lnTo>
                  <a:lnTo>
                    <a:pt x="f44" y="f12"/>
                  </a:lnTo>
                  <a:lnTo>
                    <a:pt x="f43" y="f12"/>
                  </a:lnTo>
                  <a:lnTo>
                    <a:pt x="f42" y="f5"/>
                  </a:lnTo>
                  <a:lnTo>
                    <a:pt x="f41" y="f5"/>
                  </a:lnTo>
                  <a:lnTo>
                    <a:pt x="f40"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05" name="Freeform 104"/>
            <p:cNvSpPr/>
            <p:nvPr/>
          </p:nvSpPr>
          <p:spPr>
            <a:xfrm>
              <a:off x="20639868" y="2522978"/>
              <a:ext cx="1970600" cy="1255019"/>
            </a:xfrm>
            <a:custGeom>
              <a:avLst/>
              <a:gdLst>
                <a:gd name="f0" fmla="val 10800000"/>
                <a:gd name="f1" fmla="val 5400000"/>
                <a:gd name="f2" fmla="val 180"/>
                <a:gd name="f3" fmla="val w"/>
                <a:gd name="f4" fmla="val h"/>
                <a:gd name="f5" fmla="val 0"/>
                <a:gd name="f6" fmla="val 461"/>
                <a:gd name="f7" fmla="val 294"/>
                <a:gd name="f8" fmla="val 49"/>
                <a:gd name="f9" fmla="val 45"/>
                <a:gd name="f10" fmla="val 41"/>
                <a:gd name="f11" fmla="val 34"/>
                <a:gd name="f12" fmla="val 2"/>
                <a:gd name="f13" fmla="val 30"/>
                <a:gd name="f14" fmla="val 26"/>
                <a:gd name="f15" fmla="val 4"/>
                <a:gd name="f16" fmla="val 22"/>
                <a:gd name="f17" fmla="val 7"/>
                <a:gd name="f18" fmla="val 15"/>
                <a:gd name="f19" fmla="val 13"/>
                <a:gd name="f20" fmla="val 9"/>
                <a:gd name="f21" fmla="val 24"/>
                <a:gd name="f22" fmla="val 5"/>
                <a:gd name="f23" fmla="val 28"/>
                <a:gd name="f24" fmla="val 35"/>
                <a:gd name="f25" fmla="val 39"/>
                <a:gd name="f26" fmla="val 43"/>
                <a:gd name="f27" fmla="val 48"/>
                <a:gd name="f28" fmla="val 244"/>
                <a:gd name="f29" fmla="val 251"/>
                <a:gd name="f30" fmla="val 255"/>
                <a:gd name="f31" fmla="val 259"/>
                <a:gd name="f32" fmla="val 263"/>
                <a:gd name="f33" fmla="val 268"/>
                <a:gd name="f34" fmla="val 272"/>
                <a:gd name="f35" fmla="val 279"/>
                <a:gd name="f36" fmla="val 285"/>
                <a:gd name="f37" fmla="val 287"/>
                <a:gd name="f38" fmla="val 289"/>
                <a:gd name="f39" fmla="val 292"/>
                <a:gd name="f40" fmla="val 415"/>
                <a:gd name="f41" fmla="val 419"/>
                <a:gd name="f42" fmla="val 423"/>
                <a:gd name="f43" fmla="val 427"/>
                <a:gd name="f44" fmla="val 432"/>
                <a:gd name="f45" fmla="val 436"/>
                <a:gd name="f46" fmla="val 440"/>
                <a:gd name="f47" fmla="val 448"/>
                <a:gd name="f48" fmla="val 453"/>
                <a:gd name="f49" fmla="val 457"/>
                <a:gd name="f50" fmla="val 459"/>
                <a:gd name="f51" fmla="+- 0 0 0"/>
                <a:gd name="f52" fmla="*/ f3 1 461"/>
                <a:gd name="f53" fmla="*/ f4 1 294"/>
                <a:gd name="f54" fmla="*/ f51 f0 1"/>
                <a:gd name="f55" fmla="*/ 0 f52 1"/>
                <a:gd name="f56" fmla="*/ 461 f52 1"/>
                <a:gd name="f57" fmla="*/ 294 f53 1"/>
                <a:gd name="f58" fmla="*/ 0 f53 1"/>
                <a:gd name="f59" fmla="*/ 132 f52 1"/>
                <a:gd name="f60" fmla="*/ f54 1 f2"/>
                <a:gd name="f61" fmla="*/ 121 f52 1"/>
                <a:gd name="f62" fmla="*/ 110 f52 1"/>
                <a:gd name="f63" fmla="*/ 92 f52 1"/>
                <a:gd name="f64" fmla="*/ 5 f53 1"/>
                <a:gd name="f65" fmla="*/ 81 f52 1"/>
                <a:gd name="f66" fmla="*/ 70 f52 1"/>
                <a:gd name="f67" fmla="*/ 11 f53 1"/>
                <a:gd name="f68" fmla="*/ 59 f52 1"/>
                <a:gd name="f69" fmla="*/ 19 f53 1"/>
                <a:gd name="f70" fmla="*/ 40 f52 1"/>
                <a:gd name="f71" fmla="*/ 35 f53 1"/>
                <a:gd name="f72" fmla="*/ 24 f52 1"/>
                <a:gd name="f73" fmla="*/ 59 f53 1"/>
                <a:gd name="f74" fmla="*/ 19 f52 1"/>
                <a:gd name="f75" fmla="*/ 65 f53 1"/>
                <a:gd name="f76" fmla="*/ 13 f52 1"/>
                <a:gd name="f77" fmla="*/ 75 f53 1"/>
                <a:gd name="f78" fmla="*/ 94 f53 1"/>
                <a:gd name="f79" fmla="*/ 5 f52 1"/>
                <a:gd name="f80" fmla="*/ 105 f53 1"/>
                <a:gd name="f81" fmla="*/ 116 f53 1"/>
                <a:gd name="f82" fmla="*/ 129 f53 1"/>
                <a:gd name="f83" fmla="*/ 656 f53 1"/>
                <a:gd name="f84" fmla="*/ 675 f53 1"/>
                <a:gd name="f85" fmla="*/ 686 f53 1"/>
                <a:gd name="f86" fmla="*/ 697 f53 1"/>
                <a:gd name="f87" fmla="*/ 708 f53 1"/>
                <a:gd name="f88" fmla="*/ 721 f53 1"/>
                <a:gd name="f89" fmla="*/ 732 f53 1"/>
                <a:gd name="f90" fmla="*/ 751 f53 1"/>
                <a:gd name="f91" fmla="*/ 767 f53 1"/>
                <a:gd name="f92" fmla="*/ 772 f53 1"/>
                <a:gd name="f93" fmla="*/ 778 f53 1"/>
                <a:gd name="f94" fmla="*/ 786 f53 1"/>
                <a:gd name="f95" fmla="*/ 791 f53 1"/>
                <a:gd name="f96" fmla="*/ 1117 f52 1"/>
                <a:gd name="f97" fmla="*/ 1128 f52 1"/>
                <a:gd name="f98" fmla="*/ 1139 f52 1"/>
                <a:gd name="f99" fmla="*/ 1149 f52 1"/>
                <a:gd name="f100" fmla="*/ 1163 f52 1"/>
                <a:gd name="f101" fmla="*/ 1174 f52 1"/>
                <a:gd name="f102" fmla="*/ 1184 f52 1"/>
                <a:gd name="f103" fmla="*/ 1206 f52 1"/>
                <a:gd name="f104" fmla="*/ 1219 f52 1"/>
                <a:gd name="f105" fmla="*/ 1230 f52 1"/>
                <a:gd name="f106" fmla="*/ 1236 f52 1"/>
                <a:gd name="f107" fmla="*/ 1241 f52 1"/>
                <a:gd name="f108" fmla="+- f60 0 f1"/>
              </a:gdLst>
              <a:ahLst/>
              <a:cxnLst>
                <a:cxn ang="3cd4">
                  <a:pos x="hc" y="t"/>
                </a:cxn>
                <a:cxn ang="0">
                  <a:pos x="r" y="vc"/>
                </a:cxn>
                <a:cxn ang="cd4">
                  <a:pos x="hc" y="b"/>
                </a:cxn>
                <a:cxn ang="cd2">
                  <a:pos x="l" y="vc"/>
                </a:cxn>
                <a:cxn ang="f108">
                  <a:pos x="f59" y="f58"/>
                </a:cxn>
                <a:cxn ang="f108">
                  <a:pos x="f61" y="f58"/>
                </a:cxn>
                <a:cxn ang="f108">
                  <a:pos x="f62" y="f58"/>
                </a:cxn>
                <a:cxn ang="f108">
                  <a:pos x="f63" y="f64"/>
                </a:cxn>
                <a:cxn ang="f108">
                  <a:pos x="f65" y="f64"/>
                </a:cxn>
                <a:cxn ang="f108">
                  <a:pos x="f66" y="f67"/>
                </a:cxn>
                <a:cxn ang="f108">
                  <a:pos x="f68" y="f69"/>
                </a:cxn>
                <a:cxn ang="f108">
                  <a:pos x="f70" y="f71"/>
                </a:cxn>
                <a:cxn ang="f108">
                  <a:pos x="f72" y="f73"/>
                </a:cxn>
                <a:cxn ang="f108">
                  <a:pos x="f74" y="f75"/>
                </a:cxn>
                <a:cxn ang="f108">
                  <a:pos x="f76" y="f77"/>
                </a:cxn>
                <a:cxn ang="f108">
                  <a:pos x="f76" y="f78"/>
                </a:cxn>
                <a:cxn ang="f108">
                  <a:pos x="f79" y="f80"/>
                </a:cxn>
                <a:cxn ang="f108">
                  <a:pos x="f79" y="f81"/>
                </a:cxn>
                <a:cxn ang="f108">
                  <a:pos x="f55" y="f82"/>
                </a:cxn>
                <a:cxn ang="f108">
                  <a:pos x="f55" y="f83"/>
                </a:cxn>
                <a:cxn ang="f108">
                  <a:pos x="f79" y="f84"/>
                </a:cxn>
                <a:cxn ang="f108">
                  <a:pos x="f79" y="f85"/>
                </a:cxn>
                <a:cxn ang="f108">
                  <a:pos x="f76" y="f86"/>
                </a:cxn>
                <a:cxn ang="f108">
                  <a:pos x="f76" y="f87"/>
                </a:cxn>
                <a:cxn ang="f108">
                  <a:pos x="f74" y="f88"/>
                </a:cxn>
                <a:cxn ang="f108">
                  <a:pos x="f72" y="f89"/>
                </a:cxn>
                <a:cxn ang="f108">
                  <a:pos x="f70" y="f90"/>
                </a:cxn>
                <a:cxn ang="f108">
                  <a:pos x="f68" y="f91"/>
                </a:cxn>
                <a:cxn ang="f108">
                  <a:pos x="f66" y="f92"/>
                </a:cxn>
                <a:cxn ang="f108">
                  <a:pos x="f65" y="f93"/>
                </a:cxn>
                <a:cxn ang="f108">
                  <a:pos x="f63" y="f94"/>
                </a:cxn>
                <a:cxn ang="f108">
                  <a:pos x="f62" y="f95"/>
                </a:cxn>
                <a:cxn ang="f108">
                  <a:pos x="f61" y="f95"/>
                </a:cxn>
                <a:cxn ang="f108">
                  <a:pos x="f59" y="f95"/>
                </a:cxn>
                <a:cxn ang="f108">
                  <a:pos x="f96" y="f95"/>
                </a:cxn>
                <a:cxn ang="f108">
                  <a:pos x="f97" y="f95"/>
                </a:cxn>
                <a:cxn ang="f108">
                  <a:pos x="f98" y="f95"/>
                </a:cxn>
                <a:cxn ang="f108">
                  <a:pos x="f99" y="f94"/>
                </a:cxn>
                <a:cxn ang="f108">
                  <a:pos x="f100" y="f93"/>
                </a:cxn>
                <a:cxn ang="f108">
                  <a:pos x="f101" y="f92"/>
                </a:cxn>
                <a:cxn ang="f108">
                  <a:pos x="f102" y="f91"/>
                </a:cxn>
                <a:cxn ang="f108">
                  <a:pos x="f103" y="f90"/>
                </a:cxn>
                <a:cxn ang="f108">
                  <a:pos x="f104" y="f89"/>
                </a:cxn>
                <a:cxn ang="f108">
                  <a:pos x="f105" y="f88"/>
                </a:cxn>
                <a:cxn ang="f108">
                  <a:pos x="f105" y="f87"/>
                </a:cxn>
                <a:cxn ang="f108">
                  <a:pos x="f106" y="f86"/>
                </a:cxn>
                <a:cxn ang="f108">
                  <a:pos x="f107" y="f85"/>
                </a:cxn>
                <a:cxn ang="f108">
                  <a:pos x="f107" y="f84"/>
                </a:cxn>
                <a:cxn ang="f108">
                  <a:pos x="f107" y="f83"/>
                </a:cxn>
                <a:cxn ang="f108">
                  <a:pos x="f107" y="f82"/>
                </a:cxn>
                <a:cxn ang="f108">
                  <a:pos x="f107" y="f81"/>
                </a:cxn>
                <a:cxn ang="f108">
                  <a:pos x="f107" y="f80"/>
                </a:cxn>
                <a:cxn ang="f108">
                  <a:pos x="f106" y="f78"/>
                </a:cxn>
                <a:cxn ang="f108">
                  <a:pos x="f105" y="f77"/>
                </a:cxn>
                <a:cxn ang="f108">
                  <a:pos x="f105" y="f75"/>
                </a:cxn>
                <a:cxn ang="f108">
                  <a:pos x="f104" y="f73"/>
                </a:cxn>
                <a:cxn ang="f108">
                  <a:pos x="f103" y="f71"/>
                </a:cxn>
                <a:cxn ang="f108">
                  <a:pos x="f102" y="f69"/>
                </a:cxn>
                <a:cxn ang="f108">
                  <a:pos x="f101" y="f67"/>
                </a:cxn>
                <a:cxn ang="f108">
                  <a:pos x="f100" y="f64"/>
                </a:cxn>
                <a:cxn ang="f108">
                  <a:pos x="f99" y="f64"/>
                </a:cxn>
                <a:cxn ang="f108">
                  <a:pos x="f98" y="f58"/>
                </a:cxn>
                <a:cxn ang="f108">
                  <a:pos x="f97" y="f58"/>
                </a:cxn>
                <a:cxn ang="f108">
                  <a:pos x="f96" y="f58"/>
                </a:cxn>
                <a:cxn ang="f108">
                  <a:pos x="f59" y="f58"/>
                </a:cxn>
              </a:cxnLst>
              <a:rect l="f55" t="f58" r="f56" b="f57"/>
              <a:pathLst>
                <a:path w="461" h="294">
                  <a:moveTo>
                    <a:pt x="f8" y="f5"/>
                  </a:moveTo>
                  <a:lnTo>
                    <a:pt x="f9" y="f5"/>
                  </a:lnTo>
                  <a:lnTo>
                    <a:pt x="f10" y="f5"/>
                  </a:lnTo>
                  <a:lnTo>
                    <a:pt x="f11" y="f12"/>
                  </a:lnTo>
                  <a:lnTo>
                    <a:pt x="f13" y="f12"/>
                  </a:lnTo>
                  <a:lnTo>
                    <a:pt x="f14" y="f15"/>
                  </a:lnTo>
                  <a:lnTo>
                    <a:pt x="f16" y="f17"/>
                  </a:lnTo>
                  <a:lnTo>
                    <a:pt x="f18" y="f19"/>
                  </a:lnTo>
                  <a:lnTo>
                    <a:pt x="f20" y="f16"/>
                  </a:lnTo>
                  <a:lnTo>
                    <a:pt x="f17" y="f21"/>
                  </a:lnTo>
                  <a:lnTo>
                    <a:pt x="f22" y="f23"/>
                  </a:lnTo>
                  <a:lnTo>
                    <a:pt x="f22" y="f24"/>
                  </a:lnTo>
                  <a:lnTo>
                    <a:pt x="f12" y="f25"/>
                  </a:lnTo>
                  <a:lnTo>
                    <a:pt x="f12" y="f26"/>
                  </a:lnTo>
                  <a:lnTo>
                    <a:pt x="f5" y="f27"/>
                  </a:lnTo>
                  <a:lnTo>
                    <a:pt x="f5" y="f28"/>
                  </a:lnTo>
                  <a:lnTo>
                    <a:pt x="f12" y="f29"/>
                  </a:lnTo>
                  <a:lnTo>
                    <a:pt x="f12" y="f30"/>
                  </a:lnTo>
                  <a:lnTo>
                    <a:pt x="f22" y="f31"/>
                  </a:lnTo>
                  <a:lnTo>
                    <a:pt x="f22" y="f32"/>
                  </a:lnTo>
                  <a:lnTo>
                    <a:pt x="f17" y="f33"/>
                  </a:lnTo>
                  <a:lnTo>
                    <a:pt x="f20" y="f34"/>
                  </a:lnTo>
                  <a:lnTo>
                    <a:pt x="f18" y="f35"/>
                  </a:lnTo>
                  <a:lnTo>
                    <a:pt x="f16" y="f36"/>
                  </a:lnTo>
                  <a:lnTo>
                    <a:pt x="f14" y="f37"/>
                  </a:lnTo>
                  <a:lnTo>
                    <a:pt x="f13" y="f38"/>
                  </a:lnTo>
                  <a:lnTo>
                    <a:pt x="f11" y="f39"/>
                  </a:lnTo>
                  <a:lnTo>
                    <a:pt x="f10" y="f7"/>
                  </a:lnTo>
                  <a:lnTo>
                    <a:pt x="f9" y="f7"/>
                  </a:lnTo>
                  <a:lnTo>
                    <a:pt x="f8" y="f7"/>
                  </a:lnTo>
                  <a:lnTo>
                    <a:pt x="f40" y="f7"/>
                  </a:lnTo>
                  <a:lnTo>
                    <a:pt x="f41" y="f7"/>
                  </a:lnTo>
                  <a:lnTo>
                    <a:pt x="f42" y="f7"/>
                  </a:lnTo>
                  <a:lnTo>
                    <a:pt x="f43" y="f39"/>
                  </a:lnTo>
                  <a:lnTo>
                    <a:pt x="f44" y="f38"/>
                  </a:lnTo>
                  <a:lnTo>
                    <a:pt x="f45" y="f37"/>
                  </a:lnTo>
                  <a:lnTo>
                    <a:pt x="f46" y="f36"/>
                  </a:lnTo>
                  <a:lnTo>
                    <a:pt x="f47" y="f35"/>
                  </a:lnTo>
                  <a:lnTo>
                    <a:pt x="f48" y="f34"/>
                  </a:lnTo>
                  <a:lnTo>
                    <a:pt x="f49" y="f33"/>
                  </a:lnTo>
                  <a:lnTo>
                    <a:pt x="f49" y="f32"/>
                  </a:lnTo>
                  <a:lnTo>
                    <a:pt x="f50" y="f31"/>
                  </a:lnTo>
                  <a:lnTo>
                    <a:pt x="f6" y="f30"/>
                  </a:lnTo>
                  <a:lnTo>
                    <a:pt x="f6" y="f29"/>
                  </a:lnTo>
                  <a:lnTo>
                    <a:pt x="f6" y="f28"/>
                  </a:lnTo>
                  <a:lnTo>
                    <a:pt x="f6" y="f27"/>
                  </a:lnTo>
                  <a:lnTo>
                    <a:pt x="f6" y="f26"/>
                  </a:lnTo>
                  <a:lnTo>
                    <a:pt x="f6" y="f25"/>
                  </a:lnTo>
                  <a:lnTo>
                    <a:pt x="f50" y="f24"/>
                  </a:lnTo>
                  <a:lnTo>
                    <a:pt x="f49" y="f23"/>
                  </a:lnTo>
                  <a:lnTo>
                    <a:pt x="f49" y="f21"/>
                  </a:lnTo>
                  <a:lnTo>
                    <a:pt x="f48" y="f16"/>
                  </a:lnTo>
                  <a:lnTo>
                    <a:pt x="f47" y="f19"/>
                  </a:lnTo>
                  <a:lnTo>
                    <a:pt x="f46" y="f17"/>
                  </a:lnTo>
                  <a:lnTo>
                    <a:pt x="f45" y="f15"/>
                  </a:lnTo>
                  <a:lnTo>
                    <a:pt x="f44" y="f12"/>
                  </a:lnTo>
                  <a:lnTo>
                    <a:pt x="f43" y="f12"/>
                  </a:lnTo>
                  <a:lnTo>
                    <a:pt x="f42" y="f5"/>
                  </a:lnTo>
                  <a:lnTo>
                    <a:pt x="f41" y="f5"/>
                  </a:lnTo>
                  <a:lnTo>
                    <a:pt x="f40"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06" name="Rectangle 70"/>
            <p:cNvSpPr/>
            <p:nvPr/>
          </p:nvSpPr>
          <p:spPr>
            <a:xfrm>
              <a:off x="20735003" y="2668755"/>
              <a:ext cx="1537364" cy="8262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Remote sensing:</a:t>
              </a:r>
            </a:p>
            <a:p>
              <a:pPr marL="114300" indent="-114300">
                <a:buClr>
                  <a:srgbClr val="FF0000"/>
                </a:buClr>
                <a:buSzPct val="100000"/>
                <a:buFont typeface="Arial" pitchFamily="34"/>
                <a:buChar char="•"/>
                <a:defRPr/>
              </a:pPr>
              <a:r>
                <a:rPr lang="en-US" sz="1000" dirty="0">
                  <a:ea typeface="Microsoft YaHei" pitchFamily="2"/>
                  <a:cs typeface="Microsoft YaHei" pitchFamily="2"/>
                </a:rPr>
                <a:t>crop residue</a:t>
              </a:r>
            </a:p>
            <a:p>
              <a:pPr marL="114300" indent="-114300">
                <a:buClr>
                  <a:srgbClr val="FF0000"/>
                </a:buClr>
                <a:buSzPct val="100000"/>
                <a:buFont typeface="Arial" pitchFamily="34"/>
                <a:buChar char="•"/>
                <a:defRPr/>
              </a:pPr>
              <a:r>
                <a:rPr lang="en-US" sz="1000" dirty="0">
                  <a:ea typeface="Microsoft YaHei" pitchFamily="2"/>
                  <a:cs typeface="Microsoft YaHei" pitchFamily="2"/>
                </a:rPr>
                <a:t>plant attributes</a:t>
              </a:r>
            </a:p>
          </p:txBody>
        </p:sp>
        <p:sp>
          <p:nvSpPr>
            <p:cNvPr id="107" name="Rectangle 71"/>
            <p:cNvSpPr/>
            <p:nvPr/>
          </p:nvSpPr>
          <p:spPr>
            <a:xfrm>
              <a:off x="20962638" y="3002198"/>
              <a:ext cx="0"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8" name="Rectangle 72"/>
            <p:cNvSpPr/>
            <p:nvPr/>
          </p:nvSpPr>
          <p:spPr>
            <a:xfrm>
              <a:off x="20825036" y="3308831"/>
              <a:ext cx="0" cy="254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09" name="Freeform 108"/>
            <p:cNvSpPr/>
            <p:nvPr/>
          </p:nvSpPr>
          <p:spPr>
            <a:xfrm>
              <a:off x="20639868" y="6152315"/>
              <a:ext cx="1970600" cy="1774453"/>
            </a:xfrm>
            <a:custGeom>
              <a:avLst/>
              <a:gdLst>
                <a:gd name="f0" fmla="val 10800000"/>
                <a:gd name="f1" fmla="val 5400000"/>
                <a:gd name="f2" fmla="val 180"/>
                <a:gd name="f3" fmla="val w"/>
                <a:gd name="f4" fmla="val h"/>
                <a:gd name="f5" fmla="val 0"/>
                <a:gd name="f6" fmla="val 461"/>
                <a:gd name="f7" fmla="val 415"/>
                <a:gd name="f8" fmla="val 68"/>
                <a:gd name="f9" fmla="val 62"/>
                <a:gd name="f10" fmla="val 2"/>
                <a:gd name="f11" fmla="val 56"/>
                <a:gd name="f12" fmla="val 49"/>
                <a:gd name="f13" fmla="val 5"/>
                <a:gd name="f14" fmla="val 43"/>
                <a:gd name="f15" fmla="val 7"/>
                <a:gd name="f16" fmla="val 36"/>
                <a:gd name="f17" fmla="val 9"/>
                <a:gd name="f18" fmla="val 30"/>
                <a:gd name="f19" fmla="val 13"/>
                <a:gd name="f20" fmla="val 26"/>
                <a:gd name="f21" fmla="val 18"/>
                <a:gd name="f22" fmla="val 22"/>
                <a:gd name="f23" fmla="val 17"/>
                <a:gd name="f24" fmla="val 33"/>
                <a:gd name="f25" fmla="val 37"/>
                <a:gd name="f26" fmla="val 50"/>
                <a:gd name="f27" fmla="val 63"/>
                <a:gd name="f28" fmla="val 69"/>
                <a:gd name="f29" fmla="val 346"/>
                <a:gd name="f30" fmla="val 352"/>
                <a:gd name="f31" fmla="val 359"/>
                <a:gd name="f32" fmla="val 365"/>
                <a:gd name="f33" fmla="val 372"/>
                <a:gd name="f34" fmla="val 378"/>
                <a:gd name="f35" fmla="val 384"/>
                <a:gd name="f36" fmla="val 389"/>
                <a:gd name="f37" fmla="val 393"/>
                <a:gd name="f38" fmla="val 397"/>
                <a:gd name="f39" fmla="val 402"/>
                <a:gd name="f40" fmla="val 406"/>
                <a:gd name="f41" fmla="val 408"/>
                <a:gd name="f42" fmla="val 410"/>
                <a:gd name="f43" fmla="val 413"/>
                <a:gd name="f44" fmla="val 395"/>
                <a:gd name="f45" fmla="val 421"/>
                <a:gd name="f46" fmla="val 427"/>
                <a:gd name="f47" fmla="val 432"/>
                <a:gd name="f48" fmla="val 438"/>
                <a:gd name="f49" fmla="val 442"/>
                <a:gd name="f50" fmla="val 446"/>
                <a:gd name="f51" fmla="val 451"/>
                <a:gd name="f52" fmla="val 453"/>
                <a:gd name="f53" fmla="val 457"/>
                <a:gd name="f54" fmla="val 459"/>
                <a:gd name="f55" fmla="+- 0 0 0"/>
                <a:gd name="f56" fmla="*/ f3 1 461"/>
                <a:gd name="f57" fmla="*/ f4 1 415"/>
                <a:gd name="f58" fmla="*/ f55 f0 1"/>
                <a:gd name="f59" fmla="*/ 0 f56 1"/>
                <a:gd name="f60" fmla="*/ 461 f56 1"/>
                <a:gd name="f61" fmla="*/ 415 f57 1"/>
                <a:gd name="f62" fmla="*/ 0 f57 1"/>
                <a:gd name="f63" fmla="*/ 167 f56 1"/>
                <a:gd name="f64" fmla="*/ 5 f57 1"/>
                <a:gd name="f65" fmla="*/ f58 1 f2"/>
                <a:gd name="f66" fmla="*/ 132 f56 1"/>
                <a:gd name="f67" fmla="*/ 13 f57 1"/>
                <a:gd name="f68" fmla="*/ 97 f56 1"/>
                <a:gd name="f69" fmla="*/ 24 f57 1"/>
                <a:gd name="f70" fmla="*/ 70 f56 1"/>
                <a:gd name="f71" fmla="*/ 48 f57 1"/>
                <a:gd name="f72" fmla="*/ 46 f56 1"/>
                <a:gd name="f73" fmla="*/ 70 f57 1"/>
                <a:gd name="f74" fmla="*/ 24 f56 1"/>
                <a:gd name="f75" fmla="*/ 100 f57 1"/>
                <a:gd name="f76" fmla="*/ 13 f56 1"/>
                <a:gd name="f77" fmla="*/ 135 f57 1"/>
                <a:gd name="f78" fmla="*/ 5 f56 1"/>
                <a:gd name="f79" fmla="*/ 170 f57 1"/>
                <a:gd name="f80" fmla="*/ 932 f57 1"/>
                <a:gd name="f81" fmla="*/ 967 f57 1"/>
                <a:gd name="f82" fmla="*/ 19 f56 1"/>
                <a:gd name="f83" fmla="*/ 1002 f57 1"/>
                <a:gd name="f84" fmla="*/ 35 f56 1"/>
                <a:gd name="f85" fmla="*/ 1034 f57 1"/>
                <a:gd name="f86" fmla="*/ 59 f56 1"/>
                <a:gd name="f87" fmla="*/ 1059 f57 1"/>
                <a:gd name="f88" fmla="*/ 81 f56 1"/>
                <a:gd name="f89" fmla="*/ 1083 f57 1"/>
                <a:gd name="f90" fmla="*/ 116 f56 1"/>
                <a:gd name="f91" fmla="*/ 1099 f57 1"/>
                <a:gd name="f92" fmla="*/ 151 f56 1"/>
                <a:gd name="f93" fmla="*/ 1113 f57 1"/>
                <a:gd name="f94" fmla="*/ 183 f56 1"/>
                <a:gd name="f95" fmla="*/ 1118 f57 1"/>
                <a:gd name="f96" fmla="*/ 1082 f56 1"/>
                <a:gd name="f97" fmla="*/ 1117 f56 1"/>
                <a:gd name="f98" fmla="*/ 1105 f57 1"/>
                <a:gd name="f99" fmla="*/ 1149 f56 1"/>
                <a:gd name="f100" fmla="*/ 1094 f57 1"/>
                <a:gd name="f101" fmla="*/ 1179 f56 1"/>
                <a:gd name="f102" fmla="*/ 1070 f57 1"/>
                <a:gd name="f103" fmla="*/ 1201 f56 1"/>
                <a:gd name="f104" fmla="*/ 1048 f57 1"/>
                <a:gd name="f105" fmla="*/ 1219 f56 1"/>
                <a:gd name="f106" fmla="*/ 1018 f57 1"/>
                <a:gd name="f107" fmla="*/ 1236 f56 1"/>
                <a:gd name="f108" fmla="*/ 983 f57 1"/>
                <a:gd name="f109" fmla="*/ 1241 f56 1"/>
                <a:gd name="f110" fmla="*/ 948 f57 1"/>
                <a:gd name="f111" fmla="*/ 186 f57 1"/>
                <a:gd name="f112" fmla="*/ 151 f57 1"/>
                <a:gd name="f113" fmla="*/ 1230 f56 1"/>
                <a:gd name="f114" fmla="*/ 116 f57 1"/>
                <a:gd name="f115" fmla="*/ 1214 f56 1"/>
                <a:gd name="f116" fmla="*/ 89 f57 1"/>
                <a:gd name="f117" fmla="*/ 1190 f56 1"/>
                <a:gd name="f118" fmla="*/ 59 f57 1"/>
                <a:gd name="f119" fmla="*/ 1163 f56 1"/>
                <a:gd name="f120" fmla="*/ 35 f57 1"/>
                <a:gd name="f121" fmla="*/ 1133 f56 1"/>
                <a:gd name="f122" fmla="*/ 19 f57 1"/>
                <a:gd name="f123" fmla="*/ 1098 f56 1"/>
                <a:gd name="f124" fmla="*/ 1063 f56 1"/>
                <a:gd name="f125" fmla="+- f65 0 f1"/>
              </a:gdLst>
              <a:ahLst/>
              <a:cxnLst>
                <a:cxn ang="3cd4">
                  <a:pos x="hc" y="t"/>
                </a:cxn>
                <a:cxn ang="0">
                  <a:pos x="r" y="vc"/>
                </a:cxn>
                <a:cxn ang="cd4">
                  <a:pos x="hc" y="b"/>
                </a:cxn>
                <a:cxn ang="cd2">
                  <a:pos x="l" y="vc"/>
                </a:cxn>
                <a:cxn ang="f125">
                  <a:pos x="f63" y="f64"/>
                </a:cxn>
                <a:cxn ang="f125">
                  <a:pos x="f66" y="f67"/>
                </a:cxn>
                <a:cxn ang="f125">
                  <a:pos x="f68" y="f69"/>
                </a:cxn>
                <a:cxn ang="f125">
                  <a:pos x="f70" y="f71"/>
                </a:cxn>
                <a:cxn ang="f125">
                  <a:pos x="f72" y="f73"/>
                </a:cxn>
                <a:cxn ang="f125">
                  <a:pos x="f74" y="f75"/>
                </a:cxn>
                <a:cxn ang="f125">
                  <a:pos x="f76" y="f77"/>
                </a:cxn>
                <a:cxn ang="f125">
                  <a:pos x="f78" y="f79"/>
                </a:cxn>
                <a:cxn ang="f125">
                  <a:pos x="f59" y="f80"/>
                </a:cxn>
                <a:cxn ang="f125">
                  <a:pos x="f78" y="f81"/>
                </a:cxn>
                <a:cxn ang="f125">
                  <a:pos x="f82" y="f83"/>
                </a:cxn>
                <a:cxn ang="f125">
                  <a:pos x="f84" y="f85"/>
                </a:cxn>
                <a:cxn ang="f125">
                  <a:pos x="f86" y="f87"/>
                </a:cxn>
                <a:cxn ang="f125">
                  <a:pos x="f88" y="f89"/>
                </a:cxn>
                <a:cxn ang="f125">
                  <a:pos x="f90" y="f91"/>
                </a:cxn>
                <a:cxn ang="f125">
                  <a:pos x="f92" y="f93"/>
                </a:cxn>
                <a:cxn ang="f125">
                  <a:pos x="f94" y="f95"/>
                </a:cxn>
                <a:cxn ang="f125">
                  <a:pos x="f96" y="f93"/>
                </a:cxn>
                <a:cxn ang="f125">
                  <a:pos x="f97" y="f98"/>
                </a:cxn>
                <a:cxn ang="f125">
                  <a:pos x="f99" y="f100"/>
                </a:cxn>
                <a:cxn ang="f125">
                  <a:pos x="f101" y="f102"/>
                </a:cxn>
                <a:cxn ang="f125">
                  <a:pos x="f103" y="f104"/>
                </a:cxn>
                <a:cxn ang="f125">
                  <a:pos x="f105" y="f106"/>
                </a:cxn>
                <a:cxn ang="f125">
                  <a:pos x="f107" y="f108"/>
                </a:cxn>
                <a:cxn ang="f125">
                  <a:pos x="f109" y="f110"/>
                </a:cxn>
                <a:cxn ang="f125">
                  <a:pos x="f109" y="f111"/>
                </a:cxn>
                <a:cxn ang="f125">
                  <a:pos x="f109" y="f112"/>
                </a:cxn>
                <a:cxn ang="f125">
                  <a:pos x="f113" y="f114"/>
                </a:cxn>
                <a:cxn ang="f125">
                  <a:pos x="f115" y="f116"/>
                </a:cxn>
                <a:cxn ang="f125">
                  <a:pos x="f117" y="f118"/>
                </a:cxn>
                <a:cxn ang="f125">
                  <a:pos x="f119" y="f120"/>
                </a:cxn>
                <a:cxn ang="f125">
                  <a:pos x="f121" y="f122"/>
                </a:cxn>
                <a:cxn ang="f125">
                  <a:pos x="f123" y="f64"/>
                </a:cxn>
                <a:cxn ang="f125">
                  <a:pos x="f124" y="f62"/>
                </a:cxn>
              </a:cxnLst>
              <a:rect l="f59" t="f62" r="f60" b="f61"/>
              <a:pathLst>
                <a:path w="461" h="415">
                  <a:moveTo>
                    <a:pt x="f8" y="f5"/>
                  </a:moveTo>
                  <a:lnTo>
                    <a:pt x="f9" y="f10"/>
                  </a:lnTo>
                  <a:lnTo>
                    <a:pt x="f11" y="f10"/>
                  </a:lnTo>
                  <a:lnTo>
                    <a:pt x="f12" y="f13"/>
                  </a:lnTo>
                  <a:lnTo>
                    <a:pt x="f14" y="f15"/>
                  </a:lnTo>
                  <a:lnTo>
                    <a:pt x="f16" y="f17"/>
                  </a:lnTo>
                  <a:lnTo>
                    <a:pt x="f18" y="f19"/>
                  </a:lnTo>
                  <a:lnTo>
                    <a:pt x="f20" y="f21"/>
                  </a:lnTo>
                  <a:lnTo>
                    <a:pt x="f22" y="f22"/>
                  </a:lnTo>
                  <a:lnTo>
                    <a:pt x="f23" y="f20"/>
                  </a:lnTo>
                  <a:lnTo>
                    <a:pt x="f19" y="f24"/>
                  </a:lnTo>
                  <a:lnTo>
                    <a:pt x="f17" y="f25"/>
                  </a:lnTo>
                  <a:lnTo>
                    <a:pt x="f15" y="f14"/>
                  </a:lnTo>
                  <a:lnTo>
                    <a:pt x="f13" y="f26"/>
                  </a:lnTo>
                  <a:lnTo>
                    <a:pt x="f10" y="f11"/>
                  </a:lnTo>
                  <a:lnTo>
                    <a:pt x="f10" y="f27"/>
                  </a:lnTo>
                  <a:lnTo>
                    <a:pt x="f5" y="f28"/>
                  </a:lnTo>
                  <a:lnTo>
                    <a:pt x="f5" y="f29"/>
                  </a:lnTo>
                  <a:lnTo>
                    <a:pt x="f10" y="f30"/>
                  </a:lnTo>
                  <a:lnTo>
                    <a:pt x="f10" y="f31"/>
                  </a:lnTo>
                  <a:lnTo>
                    <a:pt x="f13" y="f32"/>
                  </a:lnTo>
                  <a:lnTo>
                    <a:pt x="f15" y="f33"/>
                  </a:lnTo>
                  <a:lnTo>
                    <a:pt x="f17" y="f34"/>
                  </a:lnTo>
                  <a:lnTo>
                    <a:pt x="f19" y="f35"/>
                  </a:lnTo>
                  <a:lnTo>
                    <a:pt x="f23" y="f36"/>
                  </a:lnTo>
                  <a:lnTo>
                    <a:pt x="f22" y="f37"/>
                  </a:lnTo>
                  <a:lnTo>
                    <a:pt x="f20" y="f38"/>
                  </a:lnTo>
                  <a:lnTo>
                    <a:pt x="f18" y="f39"/>
                  </a:lnTo>
                  <a:lnTo>
                    <a:pt x="f16" y="f40"/>
                  </a:lnTo>
                  <a:lnTo>
                    <a:pt x="f14" y="f41"/>
                  </a:lnTo>
                  <a:lnTo>
                    <a:pt x="f12" y="f42"/>
                  </a:lnTo>
                  <a:lnTo>
                    <a:pt x="f11" y="f43"/>
                  </a:lnTo>
                  <a:lnTo>
                    <a:pt x="f9" y="f43"/>
                  </a:lnTo>
                  <a:lnTo>
                    <a:pt x="f8" y="f7"/>
                  </a:lnTo>
                  <a:lnTo>
                    <a:pt x="f44" y="f7"/>
                  </a:lnTo>
                  <a:lnTo>
                    <a:pt x="f39" y="f43"/>
                  </a:lnTo>
                  <a:lnTo>
                    <a:pt x="f41" y="f43"/>
                  </a:lnTo>
                  <a:lnTo>
                    <a:pt x="f7" y="f42"/>
                  </a:lnTo>
                  <a:lnTo>
                    <a:pt x="f45" y="f41"/>
                  </a:lnTo>
                  <a:lnTo>
                    <a:pt x="f46" y="f40"/>
                  </a:lnTo>
                  <a:lnTo>
                    <a:pt x="f47" y="f39"/>
                  </a:lnTo>
                  <a:lnTo>
                    <a:pt x="f48" y="f38"/>
                  </a:lnTo>
                  <a:lnTo>
                    <a:pt x="f49" y="f37"/>
                  </a:lnTo>
                  <a:lnTo>
                    <a:pt x="f50" y="f36"/>
                  </a:lnTo>
                  <a:lnTo>
                    <a:pt x="f51" y="f35"/>
                  </a:lnTo>
                  <a:lnTo>
                    <a:pt x="f52" y="f34"/>
                  </a:lnTo>
                  <a:lnTo>
                    <a:pt x="f53" y="f33"/>
                  </a:lnTo>
                  <a:lnTo>
                    <a:pt x="f54" y="f32"/>
                  </a:lnTo>
                  <a:lnTo>
                    <a:pt x="f6" y="f31"/>
                  </a:lnTo>
                  <a:lnTo>
                    <a:pt x="f6" y="f30"/>
                  </a:lnTo>
                  <a:lnTo>
                    <a:pt x="f6" y="f29"/>
                  </a:lnTo>
                  <a:lnTo>
                    <a:pt x="f6" y="f28"/>
                  </a:lnTo>
                  <a:lnTo>
                    <a:pt x="f6" y="f27"/>
                  </a:lnTo>
                  <a:lnTo>
                    <a:pt x="f6" y="f11"/>
                  </a:lnTo>
                  <a:lnTo>
                    <a:pt x="f54" y="f26"/>
                  </a:lnTo>
                  <a:lnTo>
                    <a:pt x="f53" y="f14"/>
                  </a:lnTo>
                  <a:lnTo>
                    <a:pt x="f52" y="f25"/>
                  </a:lnTo>
                  <a:lnTo>
                    <a:pt x="f51" y="f24"/>
                  </a:lnTo>
                  <a:lnTo>
                    <a:pt x="f50" y="f20"/>
                  </a:lnTo>
                  <a:lnTo>
                    <a:pt x="f49" y="f22"/>
                  </a:lnTo>
                  <a:lnTo>
                    <a:pt x="f48" y="f21"/>
                  </a:lnTo>
                  <a:lnTo>
                    <a:pt x="f47" y="f19"/>
                  </a:lnTo>
                  <a:lnTo>
                    <a:pt x="f46" y="f17"/>
                  </a:lnTo>
                  <a:lnTo>
                    <a:pt x="f45" y="f15"/>
                  </a:lnTo>
                  <a:lnTo>
                    <a:pt x="f7" y="f13"/>
                  </a:lnTo>
                  <a:lnTo>
                    <a:pt x="f41" y="f10"/>
                  </a:lnTo>
                  <a:lnTo>
                    <a:pt x="f39" y="f10"/>
                  </a:lnTo>
                  <a:lnTo>
                    <a:pt x="f44"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10" name="Freeform 109"/>
            <p:cNvSpPr/>
            <p:nvPr/>
          </p:nvSpPr>
          <p:spPr>
            <a:xfrm>
              <a:off x="20639868" y="6152315"/>
              <a:ext cx="1970600" cy="1774453"/>
            </a:xfrm>
            <a:custGeom>
              <a:avLst/>
              <a:gdLst>
                <a:gd name="f0" fmla="val 10800000"/>
                <a:gd name="f1" fmla="val 5400000"/>
                <a:gd name="f2" fmla="val 180"/>
                <a:gd name="f3" fmla="val w"/>
                <a:gd name="f4" fmla="val h"/>
                <a:gd name="f5" fmla="val 0"/>
                <a:gd name="f6" fmla="val 461"/>
                <a:gd name="f7" fmla="val 415"/>
                <a:gd name="f8" fmla="val 68"/>
                <a:gd name="f9" fmla="val 62"/>
                <a:gd name="f10" fmla="val 2"/>
                <a:gd name="f11" fmla="val 56"/>
                <a:gd name="f12" fmla="val 49"/>
                <a:gd name="f13" fmla="val 5"/>
                <a:gd name="f14" fmla="val 43"/>
                <a:gd name="f15" fmla="val 7"/>
                <a:gd name="f16" fmla="val 36"/>
                <a:gd name="f17" fmla="val 9"/>
                <a:gd name="f18" fmla="val 30"/>
                <a:gd name="f19" fmla="val 13"/>
                <a:gd name="f20" fmla="val 26"/>
                <a:gd name="f21" fmla="val 18"/>
                <a:gd name="f22" fmla="val 22"/>
                <a:gd name="f23" fmla="val 17"/>
                <a:gd name="f24" fmla="val 33"/>
                <a:gd name="f25" fmla="val 37"/>
                <a:gd name="f26" fmla="val 50"/>
                <a:gd name="f27" fmla="val 63"/>
                <a:gd name="f28" fmla="val 69"/>
                <a:gd name="f29" fmla="val 346"/>
                <a:gd name="f30" fmla="val 352"/>
                <a:gd name="f31" fmla="val 359"/>
                <a:gd name="f32" fmla="val 365"/>
                <a:gd name="f33" fmla="val 372"/>
                <a:gd name="f34" fmla="val 378"/>
                <a:gd name="f35" fmla="val 384"/>
                <a:gd name="f36" fmla="val 389"/>
                <a:gd name="f37" fmla="val 393"/>
                <a:gd name="f38" fmla="val 397"/>
                <a:gd name="f39" fmla="val 402"/>
                <a:gd name="f40" fmla="val 406"/>
                <a:gd name="f41" fmla="val 408"/>
                <a:gd name="f42" fmla="val 410"/>
                <a:gd name="f43" fmla="val 413"/>
                <a:gd name="f44" fmla="val 395"/>
                <a:gd name="f45" fmla="val 421"/>
                <a:gd name="f46" fmla="val 427"/>
                <a:gd name="f47" fmla="val 432"/>
                <a:gd name="f48" fmla="val 438"/>
                <a:gd name="f49" fmla="val 442"/>
                <a:gd name="f50" fmla="val 446"/>
                <a:gd name="f51" fmla="val 451"/>
                <a:gd name="f52" fmla="val 453"/>
                <a:gd name="f53" fmla="val 457"/>
                <a:gd name="f54" fmla="val 459"/>
                <a:gd name="f55" fmla="+- 0 0 0"/>
                <a:gd name="f56" fmla="*/ f3 1 461"/>
                <a:gd name="f57" fmla="*/ f4 1 415"/>
                <a:gd name="f58" fmla="*/ f55 f0 1"/>
                <a:gd name="f59" fmla="*/ 0 f56 1"/>
                <a:gd name="f60" fmla="*/ 461 f56 1"/>
                <a:gd name="f61" fmla="*/ 415 f57 1"/>
                <a:gd name="f62" fmla="*/ 0 f57 1"/>
                <a:gd name="f63" fmla="*/ 167 f56 1"/>
                <a:gd name="f64" fmla="*/ 5 f57 1"/>
                <a:gd name="f65" fmla="*/ f58 1 f2"/>
                <a:gd name="f66" fmla="*/ 132 f56 1"/>
                <a:gd name="f67" fmla="*/ 13 f57 1"/>
                <a:gd name="f68" fmla="*/ 97 f56 1"/>
                <a:gd name="f69" fmla="*/ 24 f57 1"/>
                <a:gd name="f70" fmla="*/ 70 f56 1"/>
                <a:gd name="f71" fmla="*/ 48 f57 1"/>
                <a:gd name="f72" fmla="*/ 46 f56 1"/>
                <a:gd name="f73" fmla="*/ 70 f57 1"/>
                <a:gd name="f74" fmla="*/ 24 f56 1"/>
                <a:gd name="f75" fmla="*/ 100 f57 1"/>
                <a:gd name="f76" fmla="*/ 13 f56 1"/>
                <a:gd name="f77" fmla="*/ 135 f57 1"/>
                <a:gd name="f78" fmla="*/ 5 f56 1"/>
                <a:gd name="f79" fmla="*/ 170 f57 1"/>
                <a:gd name="f80" fmla="*/ 932 f57 1"/>
                <a:gd name="f81" fmla="*/ 967 f57 1"/>
                <a:gd name="f82" fmla="*/ 19 f56 1"/>
                <a:gd name="f83" fmla="*/ 1002 f57 1"/>
                <a:gd name="f84" fmla="*/ 35 f56 1"/>
                <a:gd name="f85" fmla="*/ 1034 f57 1"/>
                <a:gd name="f86" fmla="*/ 59 f56 1"/>
                <a:gd name="f87" fmla="*/ 1059 f57 1"/>
                <a:gd name="f88" fmla="*/ 81 f56 1"/>
                <a:gd name="f89" fmla="*/ 1083 f57 1"/>
                <a:gd name="f90" fmla="*/ 116 f56 1"/>
                <a:gd name="f91" fmla="*/ 1099 f57 1"/>
                <a:gd name="f92" fmla="*/ 151 f56 1"/>
                <a:gd name="f93" fmla="*/ 1113 f57 1"/>
                <a:gd name="f94" fmla="*/ 183 f56 1"/>
                <a:gd name="f95" fmla="*/ 1118 f57 1"/>
                <a:gd name="f96" fmla="*/ 1082 f56 1"/>
                <a:gd name="f97" fmla="*/ 1117 f56 1"/>
                <a:gd name="f98" fmla="*/ 1105 f57 1"/>
                <a:gd name="f99" fmla="*/ 1149 f56 1"/>
                <a:gd name="f100" fmla="*/ 1094 f57 1"/>
                <a:gd name="f101" fmla="*/ 1179 f56 1"/>
                <a:gd name="f102" fmla="*/ 1070 f57 1"/>
                <a:gd name="f103" fmla="*/ 1201 f56 1"/>
                <a:gd name="f104" fmla="*/ 1048 f57 1"/>
                <a:gd name="f105" fmla="*/ 1219 f56 1"/>
                <a:gd name="f106" fmla="*/ 1018 f57 1"/>
                <a:gd name="f107" fmla="*/ 1236 f56 1"/>
                <a:gd name="f108" fmla="*/ 983 f57 1"/>
                <a:gd name="f109" fmla="*/ 1241 f56 1"/>
                <a:gd name="f110" fmla="*/ 948 f57 1"/>
                <a:gd name="f111" fmla="*/ 186 f57 1"/>
                <a:gd name="f112" fmla="*/ 151 f57 1"/>
                <a:gd name="f113" fmla="*/ 1230 f56 1"/>
                <a:gd name="f114" fmla="*/ 116 f57 1"/>
                <a:gd name="f115" fmla="*/ 1214 f56 1"/>
                <a:gd name="f116" fmla="*/ 89 f57 1"/>
                <a:gd name="f117" fmla="*/ 1190 f56 1"/>
                <a:gd name="f118" fmla="*/ 59 f57 1"/>
                <a:gd name="f119" fmla="*/ 1163 f56 1"/>
                <a:gd name="f120" fmla="*/ 35 f57 1"/>
                <a:gd name="f121" fmla="*/ 1133 f56 1"/>
                <a:gd name="f122" fmla="*/ 19 f57 1"/>
                <a:gd name="f123" fmla="*/ 1098 f56 1"/>
                <a:gd name="f124" fmla="*/ 1063 f56 1"/>
                <a:gd name="f125" fmla="+- f65 0 f1"/>
              </a:gdLst>
              <a:ahLst/>
              <a:cxnLst>
                <a:cxn ang="3cd4">
                  <a:pos x="hc" y="t"/>
                </a:cxn>
                <a:cxn ang="0">
                  <a:pos x="r" y="vc"/>
                </a:cxn>
                <a:cxn ang="cd4">
                  <a:pos x="hc" y="b"/>
                </a:cxn>
                <a:cxn ang="cd2">
                  <a:pos x="l" y="vc"/>
                </a:cxn>
                <a:cxn ang="f125">
                  <a:pos x="f63" y="f64"/>
                </a:cxn>
                <a:cxn ang="f125">
                  <a:pos x="f66" y="f67"/>
                </a:cxn>
                <a:cxn ang="f125">
                  <a:pos x="f68" y="f69"/>
                </a:cxn>
                <a:cxn ang="f125">
                  <a:pos x="f70" y="f71"/>
                </a:cxn>
                <a:cxn ang="f125">
                  <a:pos x="f72" y="f73"/>
                </a:cxn>
                <a:cxn ang="f125">
                  <a:pos x="f74" y="f75"/>
                </a:cxn>
                <a:cxn ang="f125">
                  <a:pos x="f76" y="f77"/>
                </a:cxn>
                <a:cxn ang="f125">
                  <a:pos x="f78" y="f79"/>
                </a:cxn>
                <a:cxn ang="f125">
                  <a:pos x="f59" y="f80"/>
                </a:cxn>
                <a:cxn ang="f125">
                  <a:pos x="f78" y="f81"/>
                </a:cxn>
                <a:cxn ang="f125">
                  <a:pos x="f82" y="f83"/>
                </a:cxn>
                <a:cxn ang="f125">
                  <a:pos x="f84" y="f85"/>
                </a:cxn>
                <a:cxn ang="f125">
                  <a:pos x="f86" y="f87"/>
                </a:cxn>
                <a:cxn ang="f125">
                  <a:pos x="f88" y="f89"/>
                </a:cxn>
                <a:cxn ang="f125">
                  <a:pos x="f90" y="f91"/>
                </a:cxn>
                <a:cxn ang="f125">
                  <a:pos x="f92" y="f93"/>
                </a:cxn>
                <a:cxn ang="f125">
                  <a:pos x="f94" y="f95"/>
                </a:cxn>
                <a:cxn ang="f125">
                  <a:pos x="f96" y="f93"/>
                </a:cxn>
                <a:cxn ang="f125">
                  <a:pos x="f97" y="f98"/>
                </a:cxn>
                <a:cxn ang="f125">
                  <a:pos x="f99" y="f100"/>
                </a:cxn>
                <a:cxn ang="f125">
                  <a:pos x="f101" y="f102"/>
                </a:cxn>
                <a:cxn ang="f125">
                  <a:pos x="f103" y="f104"/>
                </a:cxn>
                <a:cxn ang="f125">
                  <a:pos x="f105" y="f106"/>
                </a:cxn>
                <a:cxn ang="f125">
                  <a:pos x="f107" y="f108"/>
                </a:cxn>
                <a:cxn ang="f125">
                  <a:pos x="f109" y="f110"/>
                </a:cxn>
                <a:cxn ang="f125">
                  <a:pos x="f109" y="f111"/>
                </a:cxn>
                <a:cxn ang="f125">
                  <a:pos x="f109" y="f112"/>
                </a:cxn>
                <a:cxn ang="f125">
                  <a:pos x="f113" y="f114"/>
                </a:cxn>
                <a:cxn ang="f125">
                  <a:pos x="f115" y="f116"/>
                </a:cxn>
                <a:cxn ang="f125">
                  <a:pos x="f117" y="f118"/>
                </a:cxn>
                <a:cxn ang="f125">
                  <a:pos x="f119" y="f120"/>
                </a:cxn>
                <a:cxn ang="f125">
                  <a:pos x="f121" y="f122"/>
                </a:cxn>
                <a:cxn ang="f125">
                  <a:pos x="f123" y="f64"/>
                </a:cxn>
                <a:cxn ang="f125">
                  <a:pos x="f124" y="f62"/>
                </a:cxn>
              </a:cxnLst>
              <a:rect l="f59" t="f62" r="f60" b="f61"/>
              <a:pathLst>
                <a:path w="461" h="415">
                  <a:moveTo>
                    <a:pt x="f8" y="f5"/>
                  </a:moveTo>
                  <a:lnTo>
                    <a:pt x="f9" y="f10"/>
                  </a:lnTo>
                  <a:lnTo>
                    <a:pt x="f11" y="f10"/>
                  </a:lnTo>
                  <a:lnTo>
                    <a:pt x="f12" y="f13"/>
                  </a:lnTo>
                  <a:lnTo>
                    <a:pt x="f14" y="f15"/>
                  </a:lnTo>
                  <a:lnTo>
                    <a:pt x="f16" y="f17"/>
                  </a:lnTo>
                  <a:lnTo>
                    <a:pt x="f18" y="f19"/>
                  </a:lnTo>
                  <a:lnTo>
                    <a:pt x="f20" y="f21"/>
                  </a:lnTo>
                  <a:lnTo>
                    <a:pt x="f22" y="f22"/>
                  </a:lnTo>
                  <a:lnTo>
                    <a:pt x="f23" y="f20"/>
                  </a:lnTo>
                  <a:lnTo>
                    <a:pt x="f19" y="f24"/>
                  </a:lnTo>
                  <a:lnTo>
                    <a:pt x="f17" y="f25"/>
                  </a:lnTo>
                  <a:lnTo>
                    <a:pt x="f15" y="f14"/>
                  </a:lnTo>
                  <a:lnTo>
                    <a:pt x="f13" y="f26"/>
                  </a:lnTo>
                  <a:lnTo>
                    <a:pt x="f10" y="f11"/>
                  </a:lnTo>
                  <a:lnTo>
                    <a:pt x="f10" y="f27"/>
                  </a:lnTo>
                  <a:lnTo>
                    <a:pt x="f5" y="f28"/>
                  </a:lnTo>
                  <a:lnTo>
                    <a:pt x="f5" y="f29"/>
                  </a:lnTo>
                  <a:lnTo>
                    <a:pt x="f10" y="f30"/>
                  </a:lnTo>
                  <a:lnTo>
                    <a:pt x="f10" y="f31"/>
                  </a:lnTo>
                  <a:lnTo>
                    <a:pt x="f13" y="f32"/>
                  </a:lnTo>
                  <a:lnTo>
                    <a:pt x="f15" y="f33"/>
                  </a:lnTo>
                  <a:lnTo>
                    <a:pt x="f17" y="f34"/>
                  </a:lnTo>
                  <a:lnTo>
                    <a:pt x="f19" y="f35"/>
                  </a:lnTo>
                  <a:lnTo>
                    <a:pt x="f23" y="f36"/>
                  </a:lnTo>
                  <a:lnTo>
                    <a:pt x="f22" y="f37"/>
                  </a:lnTo>
                  <a:lnTo>
                    <a:pt x="f20" y="f38"/>
                  </a:lnTo>
                  <a:lnTo>
                    <a:pt x="f18" y="f39"/>
                  </a:lnTo>
                  <a:lnTo>
                    <a:pt x="f16" y="f40"/>
                  </a:lnTo>
                  <a:lnTo>
                    <a:pt x="f14" y="f41"/>
                  </a:lnTo>
                  <a:lnTo>
                    <a:pt x="f12" y="f42"/>
                  </a:lnTo>
                  <a:lnTo>
                    <a:pt x="f11" y="f43"/>
                  </a:lnTo>
                  <a:lnTo>
                    <a:pt x="f9" y="f43"/>
                  </a:lnTo>
                  <a:lnTo>
                    <a:pt x="f8" y="f7"/>
                  </a:lnTo>
                  <a:lnTo>
                    <a:pt x="f44" y="f7"/>
                  </a:lnTo>
                  <a:lnTo>
                    <a:pt x="f39" y="f43"/>
                  </a:lnTo>
                  <a:lnTo>
                    <a:pt x="f41" y="f43"/>
                  </a:lnTo>
                  <a:lnTo>
                    <a:pt x="f7" y="f42"/>
                  </a:lnTo>
                  <a:lnTo>
                    <a:pt x="f45" y="f41"/>
                  </a:lnTo>
                  <a:lnTo>
                    <a:pt x="f46" y="f40"/>
                  </a:lnTo>
                  <a:lnTo>
                    <a:pt x="f47" y="f39"/>
                  </a:lnTo>
                  <a:lnTo>
                    <a:pt x="f48" y="f38"/>
                  </a:lnTo>
                  <a:lnTo>
                    <a:pt x="f49" y="f37"/>
                  </a:lnTo>
                  <a:lnTo>
                    <a:pt x="f50" y="f36"/>
                  </a:lnTo>
                  <a:lnTo>
                    <a:pt x="f51" y="f35"/>
                  </a:lnTo>
                  <a:lnTo>
                    <a:pt x="f52" y="f34"/>
                  </a:lnTo>
                  <a:lnTo>
                    <a:pt x="f53" y="f33"/>
                  </a:lnTo>
                  <a:lnTo>
                    <a:pt x="f54" y="f32"/>
                  </a:lnTo>
                  <a:lnTo>
                    <a:pt x="f6" y="f31"/>
                  </a:lnTo>
                  <a:lnTo>
                    <a:pt x="f6" y="f30"/>
                  </a:lnTo>
                  <a:lnTo>
                    <a:pt x="f6" y="f29"/>
                  </a:lnTo>
                  <a:lnTo>
                    <a:pt x="f6" y="f28"/>
                  </a:lnTo>
                  <a:lnTo>
                    <a:pt x="f6" y="f27"/>
                  </a:lnTo>
                  <a:lnTo>
                    <a:pt x="f6" y="f11"/>
                  </a:lnTo>
                  <a:lnTo>
                    <a:pt x="f54" y="f26"/>
                  </a:lnTo>
                  <a:lnTo>
                    <a:pt x="f53" y="f14"/>
                  </a:lnTo>
                  <a:lnTo>
                    <a:pt x="f52" y="f25"/>
                  </a:lnTo>
                  <a:lnTo>
                    <a:pt x="f51" y="f24"/>
                  </a:lnTo>
                  <a:lnTo>
                    <a:pt x="f50" y="f20"/>
                  </a:lnTo>
                  <a:lnTo>
                    <a:pt x="f49" y="f22"/>
                  </a:lnTo>
                  <a:lnTo>
                    <a:pt x="f48" y="f21"/>
                  </a:lnTo>
                  <a:lnTo>
                    <a:pt x="f47" y="f19"/>
                  </a:lnTo>
                  <a:lnTo>
                    <a:pt x="f46" y="f17"/>
                  </a:lnTo>
                  <a:lnTo>
                    <a:pt x="f45" y="f15"/>
                  </a:lnTo>
                  <a:lnTo>
                    <a:pt x="f7" y="f13"/>
                  </a:lnTo>
                  <a:lnTo>
                    <a:pt x="f41" y="f10"/>
                  </a:lnTo>
                  <a:lnTo>
                    <a:pt x="f39" y="f10"/>
                  </a:lnTo>
                  <a:lnTo>
                    <a:pt x="f44"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11" name="Rectangle 75"/>
            <p:cNvSpPr/>
            <p:nvPr/>
          </p:nvSpPr>
          <p:spPr>
            <a:xfrm>
              <a:off x="20813146" y="6401978"/>
              <a:ext cx="1537364" cy="13771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TS Ground</a:t>
              </a:r>
            </a:p>
            <a:p>
              <a:pPr>
                <a:defRPr/>
              </a:pPr>
              <a:r>
                <a:rPr lang="en-US" sz="1000" b="1" dirty="0">
                  <a:ea typeface="Microsoft YaHei" pitchFamily="2"/>
                  <a:cs typeface="Microsoft YaHei" pitchFamily="2"/>
                </a:rPr>
                <a:t>Measurements:</a:t>
              </a:r>
            </a:p>
            <a:p>
              <a:pPr marL="114300" indent="-114300">
                <a:buClr>
                  <a:srgbClr val="FF0000"/>
                </a:buClr>
                <a:buSzPct val="100000"/>
                <a:buFont typeface="Arial" pitchFamily="34"/>
                <a:buChar char="•"/>
                <a:defRPr/>
              </a:pPr>
              <a:r>
                <a:rPr lang="en-US" sz="1000" dirty="0">
                  <a:ea typeface="Microsoft YaHei" pitchFamily="2"/>
                  <a:cs typeface="Microsoft YaHei" pitchFamily="2"/>
                </a:rPr>
                <a:t>SOC</a:t>
              </a:r>
            </a:p>
            <a:p>
              <a:pPr marL="114300" indent="-114300">
                <a:buClr>
                  <a:srgbClr val="FF0000"/>
                </a:buClr>
                <a:buSzPct val="100000"/>
                <a:buFont typeface="Arial" pitchFamily="34"/>
                <a:buChar char="•"/>
                <a:defRPr/>
              </a:pPr>
              <a:r>
                <a:rPr lang="en-US" sz="1000" dirty="0">
                  <a:ea typeface="Microsoft YaHei" pitchFamily="2"/>
                  <a:cs typeface="Microsoft YaHei" pitchFamily="2"/>
                </a:rPr>
                <a:t>crop residue</a:t>
              </a:r>
            </a:p>
            <a:p>
              <a:pPr marL="114300" indent="-114300">
                <a:buClr>
                  <a:srgbClr val="FF0000"/>
                </a:buClr>
                <a:buSzPct val="100000"/>
                <a:buFont typeface="Arial" pitchFamily="34"/>
                <a:buChar char="•"/>
                <a:defRPr/>
              </a:pPr>
              <a:r>
                <a:rPr lang="en-US" sz="1000" dirty="0">
                  <a:ea typeface="Microsoft YaHei" pitchFamily="2"/>
                  <a:cs typeface="Microsoft YaHei" pitchFamily="2"/>
                </a:rPr>
                <a:t>plant attributes</a:t>
              </a:r>
            </a:p>
          </p:txBody>
        </p:sp>
        <p:sp>
          <p:nvSpPr>
            <p:cNvPr id="112" name="Rectangle 76"/>
            <p:cNvSpPr/>
            <p:nvPr/>
          </p:nvSpPr>
          <p:spPr>
            <a:xfrm>
              <a:off x="20768976" y="6598023"/>
              <a:ext cx="0" cy="254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13" name="Rectangle 77"/>
            <p:cNvSpPr/>
            <p:nvPr/>
          </p:nvSpPr>
          <p:spPr>
            <a:xfrm>
              <a:off x="21368650" y="6894602"/>
              <a:ext cx="1699" cy="253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14" name="Rectangle 78"/>
            <p:cNvSpPr/>
            <p:nvPr/>
          </p:nvSpPr>
          <p:spPr>
            <a:xfrm>
              <a:off x="20962638" y="7197885"/>
              <a:ext cx="0"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15" name="Rectangle 79"/>
            <p:cNvSpPr/>
            <p:nvPr/>
          </p:nvSpPr>
          <p:spPr>
            <a:xfrm>
              <a:off x="20825036" y="7507869"/>
              <a:ext cx="0" cy="253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16" name="Freeform 115"/>
            <p:cNvSpPr/>
            <p:nvPr/>
          </p:nvSpPr>
          <p:spPr>
            <a:xfrm>
              <a:off x="20639868" y="4396292"/>
              <a:ext cx="1970600" cy="1089136"/>
            </a:xfrm>
            <a:custGeom>
              <a:avLst/>
              <a:gdLst>
                <a:gd name="f0" fmla="val 10800000"/>
                <a:gd name="f1" fmla="val 5400000"/>
                <a:gd name="f2" fmla="val 180"/>
                <a:gd name="f3" fmla="val w"/>
                <a:gd name="f4" fmla="val h"/>
                <a:gd name="f5" fmla="val 0"/>
                <a:gd name="f6" fmla="val 461"/>
                <a:gd name="f7" fmla="val 255"/>
                <a:gd name="f8" fmla="val 43"/>
                <a:gd name="f9" fmla="val 39"/>
                <a:gd name="f10" fmla="val 34"/>
                <a:gd name="f11" fmla="val 30"/>
                <a:gd name="f12" fmla="val 2"/>
                <a:gd name="f13" fmla="val 26"/>
                <a:gd name="f14" fmla="val 19"/>
                <a:gd name="f15" fmla="val 7"/>
                <a:gd name="f16" fmla="val 13"/>
                <a:gd name="f17" fmla="val 11"/>
                <a:gd name="f18" fmla="val 9"/>
                <a:gd name="f19" fmla="val 18"/>
                <a:gd name="f20" fmla="val 5"/>
                <a:gd name="f21" fmla="val 33"/>
                <a:gd name="f22" fmla="val 37"/>
                <a:gd name="f23" fmla="val 41"/>
                <a:gd name="f24" fmla="val 212"/>
                <a:gd name="f25" fmla="val 216"/>
                <a:gd name="f26" fmla="val 220"/>
                <a:gd name="f27" fmla="val 225"/>
                <a:gd name="f28" fmla="val 229"/>
                <a:gd name="f29" fmla="val 236"/>
                <a:gd name="f30" fmla="val 242"/>
                <a:gd name="f31" fmla="val 248"/>
                <a:gd name="f32" fmla="val 253"/>
                <a:gd name="f33" fmla="val 421"/>
                <a:gd name="f34" fmla="val 425"/>
                <a:gd name="f35" fmla="val 429"/>
                <a:gd name="f36" fmla="val 432"/>
                <a:gd name="f37" fmla="val 436"/>
                <a:gd name="f38" fmla="val 444"/>
                <a:gd name="f39" fmla="val 451"/>
                <a:gd name="f40" fmla="val 455"/>
                <a:gd name="f41" fmla="val 459"/>
                <a:gd name="f42" fmla="+- 0 0 0"/>
                <a:gd name="f43" fmla="*/ f3 1 461"/>
                <a:gd name="f44" fmla="*/ f4 1 255"/>
                <a:gd name="f45" fmla="*/ f42 f0 1"/>
                <a:gd name="f46" fmla="*/ 0 f43 1"/>
                <a:gd name="f47" fmla="*/ 461 f43 1"/>
                <a:gd name="f48" fmla="*/ 255 f44 1"/>
                <a:gd name="f49" fmla="*/ 0 f44 1"/>
                <a:gd name="f50" fmla="*/ 116 f43 1"/>
                <a:gd name="f51" fmla="*/ f45 1 f2"/>
                <a:gd name="f52" fmla="*/ 105 f43 1"/>
                <a:gd name="f53" fmla="*/ 92 f43 1"/>
                <a:gd name="f54" fmla="*/ 81 f43 1"/>
                <a:gd name="f55" fmla="*/ 5 f44 1"/>
                <a:gd name="f56" fmla="*/ 70 f43 1"/>
                <a:gd name="f57" fmla="*/ 51 f43 1"/>
                <a:gd name="f58" fmla="*/ 19 f44 1"/>
                <a:gd name="f59" fmla="*/ 35 f43 1"/>
                <a:gd name="f60" fmla="*/ 30 f44 1"/>
                <a:gd name="f61" fmla="*/ 24 f43 1"/>
                <a:gd name="f62" fmla="*/ 48 f44 1"/>
                <a:gd name="f63" fmla="*/ 13 f43 1"/>
                <a:gd name="f64" fmla="*/ 70 f44 1"/>
                <a:gd name="f65" fmla="*/ 5 f43 1"/>
                <a:gd name="f66" fmla="*/ 81 f44 1"/>
                <a:gd name="f67" fmla="*/ 89 f44 1"/>
                <a:gd name="f68" fmla="*/ 100 f44 1"/>
                <a:gd name="f69" fmla="*/ 110 f44 1"/>
                <a:gd name="f70" fmla="*/ 570 f44 1"/>
                <a:gd name="f71" fmla="*/ 581 f44 1"/>
                <a:gd name="f72" fmla="*/ 592 f44 1"/>
                <a:gd name="f73" fmla="*/ 605 f44 1"/>
                <a:gd name="f74" fmla="*/ 616 f44 1"/>
                <a:gd name="f75" fmla="*/ 635 f44 1"/>
                <a:gd name="f76" fmla="*/ 651 f44 1"/>
                <a:gd name="f77" fmla="*/ 667 f44 1"/>
                <a:gd name="f78" fmla="*/ 681 f44 1"/>
                <a:gd name="f79" fmla="*/ 686 f44 1"/>
                <a:gd name="f80" fmla="*/ 1133 f43 1"/>
                <a:gd name="f81" fmla="*/ 1144 f43 1"/>
                <a:gd name="f82" fmla="*/ 1155 f43 1"/>
                <a:gd name="f83" fmla="*/ 1163 f43 1"/>
                <a:gd name="f84" fmla="*/ 1174 f43 1"/>
                <a:gd name="f85" fmla="*/ 1195 f43 1"/>
                <a:gd name="f86" fmla="*/ 1214 f43 1"/>
                <a:gd name="f87" fmla="*/ 1225 f43 1"/>
                <a:gd name="f88" fmla="*/ 1236 f43 1"/>
                <a:gd name="f89" fmla="*/ 1241 f43 1"/>
                <a:gd name="f90" fmla="+- f51 0 f1"/>
              </a:gdLst>
              <a:ahLst/>
              <a:cxnLst>
                <a:cxn ang="3cd4">
                  <a:pos x="hc" y="t"/>
                </a:cxn>
                <a:cxn ang="0">
                  <a:pos x="r" y="vc"/>
                </a:cxn>
                <a:cxn ang="cd4">
                  <a:pos x="hc" y="b"/>
                </a:cxn>
                <a:cxn ang="cd2">
                  <a:pos x="l" y="vc"/>
                </a:cxn>
                <a:cxn ang="f90">
                  <a:pos x="f50" y="f49"/>
                </a:cxn>
                <a:cxn ang="f90">
                  <a:pos x="f52" y="f49"/>
                </a:cxn>
                <a:cxn ang="f90">
                  <a:pos x="f53" y="f49"/>
                </a:cxn>
                <a:cxn ang="f90">
                  <a:pos x="f54" y="f55"/>
                </a:cxn>
                <a:cxn ang="f90">
                  <a:pos x="f56" y="f55"/>
                </a:cxn>
                <a:cxn ang="f90">
                  <a:pos x="f57" y="f58"/>
                </a:cxn>
                <a:cxn ang="f90">
                  <a:pos x="f59" y="f60"/>
                </a:cxn>
                <a:cxn ang="f90">
                  <a:pos x="f61" y="f62"/>
                </a:cxn>
                <a:cxn ang="f90">
                  <a:pos x="f63" y="f64"/>
                </a:cxn>
                <a:cxn ang="f90">
                  <a:pos x="f65" y="f66"/>
                </a:cxn>
                <a:cxn ang="f90">
                  <a:pos x="f65" y="f67"/>
                </a:cxn>
                <a:cxn ang="f90">
                  <a:pos x="f65" y="f68"/>
                </a:cxn>
                <a:cxn ang="f90">
                  <a:pos x="f46" y="f69"/>
                </a:cxn>
                <a:cxn ang="f90">
                  <a:pos x="f46" y="f70"/>
                </a:cxn>
                <a:cxn ang="f90">
                  <a:pos x="f65" y="f71"/>
                </a:cxn>
                <a:cxn ang="f90">
                  <a:pos x="f65" y="f72"/>
                </a:cxn>
                <a:cxn ang="f90">
                  <a:pos x="f65" y="f73"/>
                </a:cxn>
                <a:cxn ang="f90">
                  <a:pos x="f63" y="f74"/>
                </a:cxn>
                <a:cxn ang="f90">
                  <a:pos x="f61" y="f75"/>
                </a:cxn>
                <a:cxn ang="f90">
                  <a:pos x="f59" y="f76"/>
                </a:cxn>
                <a:cxn ang="f90">
                  <a:pos x="f57" y="f77"/>
                </a:cxn>
                <a:cxn ang="f90">
                  <a:pos x="f56" y="f78"/>
                </a:cxn>
                <a:cxn ang="f90">
                  <a:pos x="f54" y="f78"/>
                </a:cxn>
                <a:cxn ang="f90">
                  <a:pos x="f53" y="f79"/>
                </a:cxn>
                <a:cxn ang="f90">
                  <a:pos x="f52" y="f79"/>
                </a:cxn>
                <a:cxn ang="f90">
                  <a:pos x="f50" y="f79"/>
                </a:cxn>
                <a:cxn ang="f90">
                  <a:pos x="f80" y="f79"/>
                </a:cxn>
                <a:cxn ang="f90">
                  <a:pos x="f81" y="f79"/>
                </a:cxn>
                <a:cxn ang="f90">
                  <a:pos x="f82" y="f79"/>
                </a:cxn>
                <a:cxn ang="f90">
                  <a:pos x="f83" y="f78"/>
                </a:cxn>
                <a:cxn ang="f90">
                  <a:pos x="f84" y="f78"/>
                </a:cxn>
                <a:cxn ang="f90">
                  <a:pos x="f85" y="f77"/>
                </a:cxn>
                <a:cxn ang="f90">
                  <a:pos x="f86" y="f76"/>
                </a:cxn>
                <a:cxn ang="f90">
                  <a:pos x="f87" y="f75"/>
                </a:cxn>
                <a:cxn ang="f90">
                  <a:pos x="f88" y="f74"/>
                </a:cxn>
                <a:cxn ang="f90">
                  <a:pos x="f88" y="f73"/>
                </a:cxn>
                <a:cxn ang="f90">
                  <a:pos x="f89" y="f72"/>
                </a:cxn>
                <a:cxn ang="f90">
                  <a:pos x="f89" y="f71"/>
                </a:cxn>
                <a:cxn ang="f90">
                  <a:pos x="f89" y="f70"/>
                </a:cxn>
                <a:cxn ang="f90">
                  <a:pos x="f89" y="f69"/>
                </a:cxn>
                <a:cxn ang="f90">
                  <a:pos x="f89" y="f68"/>
                </a:cxn>
                <a:cxn ang="f90">
                  <a:pos x="f89" y="f67"/>
                </a:cxn>
                <a:cxn ang="f90">
                  <a:pos x="f88" y="f66"/>
                </a:cxn>
                <a:cxn ang="f90">
                  <a:pos x="f88" y="f64"/>
                </a:cxn>
                <a:cxn ang="f90">
                  <a:pos x="f87" y="f62"/>
                </a:cxn>
                <a:cxn ang="f90">
                  <a:pos x="f86" y="f60"/>
                </a:cxn>
                <a:cxn ang="f90">
                  <a:pos x="f85" y="f58"/>
                </a:cxn>
                <a:cxn ang="f90">
                  <a:pos x="f84" y="f55"/>
                </a:cxn>
                <a:cxn ang="f90">
                  <a:pos x="f83" y="f55"/>
                </a:cxn>
                <a:cxn ang="f90">
                  <a:pos x="f82" y="f49"/>
                </a:cxn>
                <a:cxn ang="f90">
                  <a:pos x="f81" y="f49"/>
                </a:cxn>
                <a:cxn ang="f90">
                  <a:pos x="f80" y="f49"/>
                </a:cxn>
                <a:cxn ang="f90">
                  <a:pos x="f50" y="f49"/>
                </a:cxn>
              </a:cxnLst>
              <a:rect l="f46" t="f49" r="f47" b="f48"/>
              <a:pathLst>
                <a:path w="461" h="255">
                  <a:moveTo>
                    <a:pt x="f8" y="f5"/>
                  </a:moveTo>
                  <a:lnTo>
                    <a:pt x="f9" y="f5"/>
                  </a:lnTo>
                  <a:lnTo>
                    <a:pt x="f10" y="f5"/>
                  </a:lnTo>
                  <a:lnTo>
                    <a:pt x="f11" y="f12"/>
                  </a:lnTo>
                  <a:lnTo>
                    <a:pt x="f13" y="f12"/>
                  </a:lnTo>
                  <a:lnTo>
                    <a:pt x="f14" y="f15"/>
                  </a:lnTo>
                  <a:lnTo>
                    <a:pt x="f16" y="f17"/>
                  </a:lnTo>
                  <a:lnTo>
                    <a:pt x="f18" y="f19"/>
                  </a:lnTo>
                  <a:lnTo>
                    <a:pt x="f20" y="f13"/>
                  </a:lnTo>
                  <a:lnTo>
                    <a:pt x="f12" y="f11"/>
                  </a:lnTo>
                  <a:lnTo>
                    <a:pt x="f12" y="f21"/>
                  </a:lnTo>
                  <a:lnTo>
                    <a:pt x="f12" y="f22"/>
                  </a:lnTo>
                  <a:lnTo>
                    <a:pt x="f5" y="f23"/>
                  </a:lnTo>
                  <a:lnTo>
                    <a:pt x="f5" y="f24"/>
                  </a:lnTo>
                  <a:lnTo>
                    <a:pt x="f12" y="f25"/>
                  </a:lnTo>
                  <a:lnTo>
                    <a:pt x="f12" y="f26"/>
                  </a:lnTo>
                  <a:lnTo>
                    <a:pt x="f12" y="f27"/>
                  </a:lnTo>
                  <a:lnTo>
                    <a:pt x="f20" y="f28"/>
                  </a:lnTo>
                  <a:lnTo>
                    <a:pt x="f18" y="f29"/>
                  </a:lnTo>
                  <a:lnTo>
                    <a:pt x="f16" y="f30"/>
                  </a:lnTo>
                  <a:lnTo>
                    <a:pt x="f14" y="f31"/>
                  </a:lnTo>
                  <a:lnTo>
                    <a:pt x="f13" y="f32"/>
                  </a:lnTo>
                  <a:lnTo>
                    <a:pt x="f11" y="f32"/>
                  </a:lnTo>
                  <a:lnTo>
                    <a:pt x="f10" y="f7"/>
                  </a:lnTo>
                  <a:lnTo>
                    <a:pt x="f9" y="f7"/>
                  </a:lnTo>
                  <a:lnTo>
                    <a:pt x="f8" y="f7"/>
                  </a:lnTo>
                  <a:lnTo>
                    <a:pt x="f33" y="f7"/>
                  </a:lnTo>
                  <a:lnTo>
                    <a:pt x="f34" y="f7"/>
                  </a:lnTo>
                  <a:lnTo>
                    <a:pt x="f35" y="f7"/>
                  </a:lnTo>
                  <a:lnTo>
                    <a:pt x="f36" y="f32"/>
                  </a:lnTo>
                  <a:lnTo>
                    <a:pt x="f37" y="f32"/>
                  </a:lnTo>
                  <a:lnTo>
                    <a:pt x="f38" y="f31"/>
                  </a:lnTo>
                  <a:lnTo>
                    <a:pt x="f39" y="f30"/>
                  </a:lnTo>
                  <a:lnTo>
                    <a:pt x="f40" y="f29"/>
                  </a:lnTo>
                  <a:lnTo>
                    <a:pt x="f41" y="f28"/>
                  </a:lnTo>
                  <a:lnTo>
                    <a:pt x="f41" y="f27"/>
                  </a:lnTo>
                  <a:lnTo>
                    <a:pt x="f6" y="f26"/>
                  </a:lnTo>
                  <a:lnTo>
                    <a:pt x="f6" y="f25"/>
                  </a:lnTo>
                  <a:lnTo>
                    <a:pt x="f6" y="f24"/>
                  </a:lnTo>
                  <a:lnTo>
                    <a:pt x="f6" y="f23"/>
                  </a:lnTo>
                  <a:lnTo>
                    <a:pt x="f6" y="f22"/>
                  </a:lnTo>
                  <a:lnTo>
                    <a:pt x="f6" y="f21"/>
                  </a:lnTo>
                  <a:lnTo>
                    <a:pt x="f41" y="f11"/>
                  </a:lnTo>
                  <a:lnTo>
                    <a:pt x="f41" y="f13"/>
                  </a:lnTo>
                  <a:lnTo>
                    <a:pt x="f40" y="f19"/>
                  </a:lnTo>
                  <a:lnTo>
                    <a:pt x="f39" y="f17"/>
                  </a:lnTo>
                  <a:lnTo>
                    <a:pt x="f38" y="f15"/>
                  </a:lnTo>
                  <a:lnTo>
                    <a:pt x="f37" y="f12"/>
                  </a:lnTo>
                  <a:lnTo>
                    <a:pt x="f36" y="f12"/>
                  </a:lnTo>
                  <a:lnTo>
                    <a:pt x="f35" y="f5"/>
                  </a:lnTo>
                  <a:lnTo>
                    <a:pt x="f34" y="f5"/>
                  </a:lnTo>
                  <a:lnTo>
                    <a:pt x="f33"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17" name="Freeform 116"/>
            <p:cNvSpPr/>
            <p:nvPr/>
          </p:nvSpPr>
          <p:spPr>
            <a:xfrm>
              <a:off x="20639868" y="4396292"/>
              <a:ext cx="1970600" cy="1089136"/>
            </a:xfrm>
            <a:custGeom>
              <a:avLst/>
              <a:gdLst>
                <a:gd name="f0" fmla="val 10800000"/>
                <a:gd name="f1" fmla="val 5400000"/>
                <a:gd name="f2" fmla="val 180"/>
                <a:gd name="f3" fmla="val w"/>
                <a:gd name="f4" fmla="val h"/>
                <a:gd name="f5" fmla="val 0"/>
                <a:gd name="f6" fmla="val 461"/>
                <a:gd name="f7" fmla="val 255"/>
                <a:gd name="f8" fmla="val 43"/>
                <a:gd name="f9" fmla="val 39"/>
                <a:gd name="f10" fmla="val 34"/>
                <a:gd name="f11" fmla="val 30"/>
                <a:gd name="f12" fmla="val 2"/>
                <a:gd name="f13" fmla="val 26"/>
                <a:gd name="f14" fmla="val 19"/>
                <a:gd name="f15" fmla="val 7"/>
                <a:gd name="f16" fmla="val 13"/>
                <a:gd name="f17" fmla="val 11"/>
                <a:gd name="f18" fmla="val 9"/>
                <a:gd name="f19" fmla="val 18"/>
                <a:gd name="f20" fmla="val 5"/>
                <a:gd name="f21" fmla="val 33"/>
                <a:gd name="f22" fmla="val 37"/>
                <a:gd name="f23" fmla="val 41"/>
                <a:gd name="f24" fmla="val 212"/>
                <a:gd name="f25" fmla="val 216"/>
                <a:gd name="f26" fmla="val 220"/>
                <a:gd name="f27" fmla="val 225"/>
                <a:gd name="f28" fmla="val 229"/>
                <a:gd name="f29" fmla="val 236"/>
                <a:gd name="f30" fmla="val 242"/>
                <a:gd name="f31" fmla="val 248"/>
                <a:gd name="f32" fmla="val 253"/>
                <a:gd name="f33" fmla="val 421"/>
                <a:gd name="f34" fmla="val 425"/>
                <a:gd name="f35" fmla="val 429"/>
                <a:gd name="f36" fmla="val 432"/>
                <a:gd name="f37" fmla="val 436"/>
                <a:gd name="f38" fmla="val 444"/>
                <a:gd name="f39" fmla="val 451"/>
                <a:gd name="f40" fmla="val 455"/>
                <a:gd name="f41" fmla="val 459"/>
                <a:gd name="f42" fmla="+- 0 0 0"/>
                <a:gd name="f43" fmla="*/ f3 1 461"/>
                <a:gd name="f44" fmla="*/ f4 1 255"/>
                <a:gd name="f45" fmla="*/ f42 f0 1"/>
                <a:gd name="f46" fmla="*/ 0 f43 1"/>
                <a:gd name="f47" fmla="*/ 461 f43 1"/>
                <a:gd name="f48" fmla="*/ 255 f44 1"/>
                <a:gd name="f49" fmla="*/ 0 f44 1"/>
                <a:gd name="f50" fmla="*/ 116 f43 1"/>
                <a:gd name="f51" fmla="*/ f45 1 f2"/>
                <a:gd name="f52" fmla="*/ 105 f43 1"/>
                <a:gd name="f53" fmla="*/ 92 f43 1"/>
                <a:gd name="f54" fmla="*/ 81 f43 1"/>
                <a:gd name="f55" fmla="*/ 5 f44 1"/>
                <a:gd name="f56" fmla="*/ 70 f43 1"/>
                <a:gd name="f57" fmla="*/ 51 f43 1"/>
                <a:gd name="f58" fmla="*/ 19 f44 1"/>
                <a:gd name="f59" fmla="*/ 35 f43 1"/>
                <a:gd name="f60" fmla="*/ 30 f44 1"/>
                <a:gd name="f61" fmla="*/ 24 f43 1"/>
                <a:gd name="f62" fmla="*/ 48 f44 1"/>
                <a:gd name="f63" fmla="*/ 13 f43 1"/>
                <a:gd name="f64" fmla="*/ 70 f44 1"/>
                <a:gd name="f65" fmla="*/ 5 f43 1"/>
                <a:gd name="f66" fmla="*/ 81 f44 1"/>
                <a:gd name="f67" fmla="*/ 89 f44 1"/>
                <a:gd name="f68" fmla="*/ 100 f44 1"/>
                <a:gd name="f69" fmla="*/ 110 f44 1"/>
                <a:gd name="f70" fmla="*/ 570 f44 1"/>
                <a:gd name="f71" fmla="*/ 581 f44 1"/>
                <a:gd name="f72" fmla="*/ 592 f44 1"/>
                <a:gd name="f73" fmla="*/ 605 f44 1"/>
                <a:gd name="f74" fmla="*/ 616 f44 1"/>
                <a:gd name="f75" fmla="*/ 635 f44 1"/>
                <a:gd name="f76" fmla="*/ 651 f44 1"/>
                <a:gd name="f77" fmla="*/ 667 f44 1"/>
                <a:gd name="f78" fmla="*/ 681 f44 1"/>
                <a:gd name="f79" fmla="*/ 686 f44 1"/>
                <a:gd name="f80" fmla="*/ 1133 f43 1"/>
                <a:gd name="f81" fmla="*/ 1144 f43 1"/>
                <a:gd name="f82" fmla="*/ 1155 f43 1"/>
                <a:gd name="f83" fmla="*/ 1163 f43 1"/>
                <a:gd name="f84" fmla="*/ 1174 f43 1"/>
                <a:gd name="f85" fmla="*/ 1195 f43 1"/>
                <a:gd name="f86" fmla="*/ 1214 f43 1"/>
                <a:gd name="f87" fmla="*/ 1225 f43 1"/>
                <a:gd name="f88" fmla="*/ 1236 f43 1"/>
                <a:gd name="f89" fmla="*/ 1241 f43 1"/>
                <a:gd name="f90" fmla="+- f51 0 f1"/>
              </a:gdLst>
              <a:ahLst/>
              <a:cxnLst>
                <a:cxn ang="3cd4">
                  <a:pos x="hc" y="t"/>
                </a:cxn>
                <a:cxn ang="0">
                  <a:pos x="r" y="vc"/>
                </a:cxn>
                <a:cxn ang="cd4">
                  <a:pos x="hc" y="b"/>
                </a:cxn>
                <a:cxn ang="cd2">
                  <a:pos x="l" y="vc"/>
                </a:cxn>
                <a:cxn ang="f90">
                  <a:pos x="f50" y="f49"/>
                </a:cxn>
                <a:cxn ang="f90">
                  <a:pos x="f52" y="f49"/>
                </a:cxn>
                <a:cxn ang="f90">
                  <a:pos x="f53" y="f49"/>
                </a:cxn>
                <a:cxn ang="f90">
                  <a:pos x="f54" y="f55"/>
                </a:cxn>
                <a:cxn ang="f90">
                  <a:pos x="f56" y="f55"/>
                </a:cxn>
                <a:cxn ang="f90">
                  <a:pos x="f57" y="f58"/>
                </a:cxn>
                <a:cxn ang="f90">
                  <a:pos x="f59" y="f60"/>
                </a:cxn>
                <a:cxn ang="f90">
                  <a:pos x="f61" y="f62"/>
                </a:cxn>
                <a:cxn ang="f90">
                  <a:pos x="f63" y="f64"/>
                </a:cxn>
                <a:cxn ang="f90">
                  <a:pos x="f65" y="f66"/>
                </a:cxn>
                <a:cxn ang="f90">
                  <a:pos x="f65" y="f67"/>
                </a:cxn>
                <a:cxn ang="f90">
                  <a:pos x="f65" y="f68"/>
                </a:cxn>
                <a:cxn ang="f90">
                  <a:pos x="f46" y="f69"/>
                </a:cxn>
                <a:cxn ang="f90">
                  <a:pos x="f46" y="f70"/>
                </a:cxn>
                <a:cxn ang="f90">
                  <a:pos x="f65" y="f71"/>
                </a:cxn>
                <a:cxn ang="f90">
                  <a:pos x="f65" y="f72"/>
                </a:cxn>
                <a:cxn ang="f90">
                  <a:pos x="f65" y="f73"/>
                </a:cxn>
                <a:cxn ang="f90">
                  <a:pos x="f63" y="f74"/>
                </a:cxn>
                <a:cxn ang="f90">
                  <a:pos x="f61" y="f75"/>
                </a:cxn>
                <a:cxn ang="f90">
                  <a:pos x="f59" y="f76"/>
                </a:cxn>
                <a:cxn ang="f90">
                  <a:pos x="f57" y="f77"/>
                </a:cxn>
                <a:cxn ang="f90">
                  <a:pos x="f56" y="f78"/>
                </a:cxn>
                <a:cxn ang="f90">
                  <a:pos x="f54" y="f78"/>
                </a:cxn>
                <a:cxn ang="f90">
                  <a:pos x="f53" y="f79"/>
                </a:cxn>
                <a:cxn ang="f90">
                  <a:pos x="f52" y="f79"/>
                </a:cxn>
                <a:cxn ang="f90">
                  <a:pos x="f50" y="f79"/>
                </a:cxn>
                <a:cxn ang="f90">
                  <a:pos x="f80" y="f79"/>
                </a:cxn>
                <a:cxn ang="f90">
                  <a:pos x="f81" y="f79"/>
                </a:cxn>
                <a:cxn ang="f90">
                  <a:pos x="f82" y="f79"/>
                </a:cxn>
                <a:cxn ang="f90">
                  <a:pos x="f83" y="f78"/>
                </a:cxn>
                <a:cxn ang="f90">
                  <a:pos x="f84" y="f78"/>
                </a:cxn>
                <a:cxn ang="f90">
                  <a:pos x="f85" y="f77"/>
                </a:cxn>
                <a:cxn ang="f90">
                  <a:pos x="f86" y="f76"/>
                </a:cxn>
                <a:cxn ang="f90">
                  <a:pos x="f87" y="f75"/>
                </a:cxn>
                <a:cxn ang="f90">
                  <a:pos x="f88" y="f74"/>
                </a:cxn>
                <a:cxn ang="f90">
                  <a:pos x="f88" y="f73"/>
                </a:cxn>
                <a:cxn ang="f90">
                  <a:pos x="f89" y="f72"/>
                </a:cxn>
                <a:cxn ang="f90">
                  <a:pos x="f89" y="f71"/>
                </a:cxn>
                <a:cxn ang="f90">
                  <a:pos x="f89" y="f70"/>
                </a:cxn>
                <a:cxn ang="f90">
                  <a:pos x="f89" y="f69"/>
                </a:cxn>
                <a:cxn ang="f90">
                  <a:pos x="f89" y="f68"/>
                </a:cxn>
                <a:cxn ang="f90">
                  <a:pos x="f89" y="f67"/>
                </a:cxn>
                <a:cxn ang="f90">
                  <a:pos x="f88" y="f66"/>
                </a:cxn>
                <a:cxn ang="f90">
                  <a:pos x="f88" y="f64"/>
                </a:cxn>
                <a:cxn ang="f90">
                  <a:pos x="f87" y="f62"/>
                </a:cxn>
                <a:cxn ang="f90">
                  <a:pos x="f86" y="f60"/>
                </a:cxn>
                <a:cxn ang="f90">
                  <a:pos x="f85" y="f58"/>
                </a:cxn>
                <a:cxn ang="f90">
                  <a:pos x="f84" y="f55"/>
                </a:cxn>
                <a:cxn ang="f90">
                  <a:pos x="f83" y="f55"/>
                </a:cxn>
                <a:cxn ang="f90">
                  <a:pos x="f82" y="f49"/>
                </a:cxn>
                <a:cxn ang="f90">
                  <a:pos x="f81" y="f49"/>
                </a:cxn>
                <a:cxn ang="f90">
                  <a:pos x="f80" y="f49"/>
                </a:cxn>
                <a:cxn ang="f90">
                  <a:pos x="f50" y="f49"/>
                </a:cxn>
              </a:cxnLst>
              <a:rect l="f46" t="f49" r="f47" b="f48"/>
              <a:pathLst>
                <a:path w="461" h="255">
                  <a:moveTo>
                    <a:pt x="f8" y="f5"/>
                  </a:moveTo>
                  <a:lnTo>
                    <a:pt x="f9" y="f5"/>
                  </a:lnTo>
                  <a:lnTo>
                    <a:pt x="f10" y="f5"/>
                  </a:lnTo>
                  <a:lnTo>
                    <a:pt x="f11" y="f12"/>
                  </a:lnTo>
                  <a:lnTo>
                    <a:pt x="f13" y="f12"/>
                  </a:lnTo>
                  <a:lnTo>
                    <a:pt x="f14" y="f15"/>
                  </a:lnTo>
                  <a:lnTo>
                    <a:pt x="f16" y="f17"/>
                  </a:lnTo>
                  <a:lnTo>
                    <a:pt x="f18" y="f19"/>
                  </a:lnTo>
                  <a:lnTo>
                    <a:pt x="f20" y="f13"/>
                  </a:lnTo>
                  <a:lnTo>
                    <a:pt x="f12" y="f11"/>
                  </a:lnTo>
                  <a:lnTo>
                    <a:pt x="f12" y="f21"/>
                  </a:lnTo>
                  <a:lnTo>
                    <a:pt x="f12" y="f22"/>
                  </a:lnTo>
                  <a:lnTo>
                    <a:pt x="f5" y="f23"/>
                  </a:lnTo>
                  <a:lnTo>
                    <a:pt x="f5" y="f24"/>
                  </a:lnTo>
                  <a:lnTo>
                    <a:pt x="f12" y="f25"/>
                  </a:lnTo>
                  <a:lnTo>
                    <a:pt x="f12" y="f26"/>
                  </a:lnTo>
                  <a:lnTo>
                    <a:pt x="f12" y="f27"/>
                  </a:lnTo>
                  <a:lnTo>
                    <a:pt x="f20" y="f28"/>
                  </a:lnTo>
                  <a:lnTo>
                    <a:pt x="f18" y="f29"/>
                  </a:lnTo>
                  <a:lnTo>
                    <a:pt x="f16" y="f30"/>
                  </a:lnTo>
                  <a:lnTo>
                    <a:pt x="f14" y="f31"/>
                  </a:lnTo>
                  <a:lnTo>
                    <a:pt x="f13" y="f32"/>
                  </a:lnTo>
                  <a:lnTo>
                    <a:pt x="f11" y="f32"/>
                  </a:lnTo>
                  <a:lnTo>
                    <a:pt x="f10" y="f7"/>
                  </a:lnTo>
                  <a:lnTo>
                    <a:pt x="f9" y="f7"/>
                  </a:lnTo>
                  <a:lnTo>
                    <a:pt x="f8" y="f7"/>
                  </a:lnTo>
                  <a:lnTo>
                    <a:pt x="f33" y="f7"/>
                  </a:lnTo>
                  <a:lnTo>
                    <a:pt x="f34" y="f7"/>
                  </a:lnTo>
                  <a:lnTo>
                    <a:pt x="f35" y="f7"/>
                  </a:lnTo>
                  <a:lnTo>
                    <a:pt x="f36" y="f32"/>
                  </a:lnTo>
                  <a:lnTo>
                    <a:pt x="f37" y="f32"/>
                  </a:lnTo>
                  <a:lnTo>
                    <a:pt x="f38" y="f31"/>
                  </a:lnTo>
                  <a:lnTo>
                    <a:pt x="f39" y="f30"/>
                  </a:lnTo>
                  <a:lnTo>
                    <a:pt x="f40" y="f29"/>
                  </a:lnTo>
                  <a:lnTo>
                    <a:pt x="f41" y="f28"/>
                  </a:lnTo>
                  <a:lnTo>
                    <a:pt x="f41" y="f27"/>
                  </a:lnTo>
                  <a:lnTo>
                    <a:pt x="f6" y="f26"/>
                  </a:lnTo>
                  <a:lnTo>
                    <a:pt x="f6" y="f25"/>
                  </a:lnTo>
                  <a:lnTo>
                    <a:pt x="f6" y="f24"/>
                  </a:lnTo>
                  <a:lnTo>
                    <a:pt x="f6" y="f23"/>
                  </a:lnTo>
                  <a:lnTo>
                    <a:pt x="f6" y="f22"/>
                  </a:lnTo>
                  <a:lnTo>
                    <a:pt x="f6" y="f21"/>
                  </a:lnTo>
                  <a:lnTo>
                    <a:pt x="f41" y="f11"/>
                  </a:lnTo>
                  <a:lnTo>
                    <a:pt x="f41" y="f13"/>
                  </a:lnTo>
                  <a:lnTo>
                    <a:pt x="f40" y="f19"/>
                  </a:lnTo>
                  <a:lnTo>
                    <a:pt x="f39" y="f17"/>
                  </a:lnTo>
                  <a:lnTo>
                    <a:pt x="f38" y="f15"/>
                  </a:lnTo>
                  <a:lnTo>
                    <a:pt x="f37" y="f12"/>
                  </a:lnTo>
                  <a:lnTo>
                    <a:pt x="f36" y="f12"/>
                  </a:lnTo>
                  <a:lnTo>
                    <a:pt x="f35" y="f5"/>
                  </a:lnTo>
                  <a:lnTo>
                    <a:pt x="f34" y="f5"/>
                  </a:lnTo>
                  <a:lnTo>
                    <a:pt x="f33"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18" name="Rectangle 82"/>
            <p:cNvSpPr/>
            <p:nvPr/>
          </p:nvSpPr>
          <p:spPr>
            <a:xfrm>
              <a:off x="20818242" y="4570554"/>
              <a:ext cx="1498941" cy="8262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Simulation</a:t>
              </a:r>
            </a:p>
            <a:p>
              <a:pPr>
                <a:defRPr/>
              </a:pPr>
              <a:r>
                <a:rPr lang="en-US" sz="1000" b="1" dirty="0">
                  <a:ea typeface="Microsoft YaHei" pitchFamily="2"/>
                  <a:cs typeface="Microsoft YaHei" pitchFamily="2"/>
                </a:rPr>
                <a:t>Models:</a:t>
              </a:r>
            </a:p>
            <a:p>
              <a:pPr marL="114300" indent="-114300">
                <a:buClr>
                  <a:srgbClr val="FF0000"/>
                </a:buClr>
                <a:buSzPct val="100000"/>
                <a:buFont typeface="Arial" pitchFamily="34"/>
                <a:buChar char="•"/>
                <a:defRPr/>
              </a:pPr>
              <a:r>
                <a:rPr lang="en-US" sz="1000" dirty="0">
                  <a:ea typeface="Microsoft YaHei" pitchFamily="2"/>
                  <a:cs typeface="Microsoft YaHei" pitchFamily="2"/>
                </a:rPr>
                <a:t>Century &amp; EPIC</a:t>
              </a:r>
            </a:p>
          </p:txBody>
        </p:sp>
        <p:sp>
          <p:nvSpPr>
            <p:cNvPr id="119" name="Rectangle 83"/>
            <p:cNvSpPr/>
            <p:nvPr/>
          </p:nvSpPr>
          <p:spPr>
            <a:xfrm>
              <a:off x="20768976" y="5100042"/>
              <a:ext cx="0" cy="253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20" name="Freeform 119"/>
            <p:cNvSpPr/>
            <p:nvPr/>
          </p:nvSpPr>
          <p:spPr>
            <a:xfrm>
              <a:off x="24013671" y="4565527"/>
              <a:ext cx="1263902" cy="755693"/>
            </a:xfrm>
            <a:custGeom>
              <a:avLst/>
              <a:gdLst>
                <a:gd name="f0" fmla="val 10800000"/>
                <a:gd name="f1" fmla="val 5400000"/>
                <a:gd name="f2" fmla="val 180"/>
                <a:gd name="f3" fmla="val w"/>
                <a:gd name="f4" fmla="val h"/>
                <a:gd name="f5" fmla="val 0"/>
                <a:gd name="f6" fmla="val 347"/>
                <a:gd name="f7" fmla="val 177"/>
                <a:gd name="f8" fmla="val 30"/>
                <a:gd name="f9" fmla="val 24"/>
                <a:gd name="f10" fmla="val 19"/>
                <a:gd name="f11" fmla="val 2"/>
                <a:gd name="f12" fmla="val 13"/>
                <a:gd name="f13" fmla="val 4"/>
                <a:gd name="f14" fmla="val 9"/>
                <a:gd name="f15" fmla="val 7"/>
                <a:gd name="f16" fmla="val 3"/>
                <a:gd name="f17" fmla="val 17"/>
                <a:gd name="f18" fmla="val 147"/>
                <a:gd name="f19" fmla="val 153"/>
                <a:gd name="f20" fmla="val 160"/>
                <a:gd name="f21" fmla="val 164"/>
                <a:gd name="f22" fmla="val 168"/>
                <a:gd name="f23" fmla="val 173"/>
                <a:gd name="f24" fmla="val 175"/>
                <a:gd name="f25" fmla="val 317"/>
                <a:gd name="f26" fmla="val 323"/>
                <a:gd name="f27" fmla="val 330"/>
                <a:gd name="f28" fmla="val 334"/>
                <a:gd name="f29" fmla="val 338"/>
                <a:gd name="f30" fmla="val 342"/>
                <a:gd name="f31" fmla="val 345"/>
                <a:gd name="f32" fmla="+- 0 0 0"/>
                <a:gd name="f33" fmla="*/ f3 1 347"/>
                <a:gd name="f34" fmla="*/ f4 1 177"/>
                <a:gd name="f35" fmla="*/ f32 f0 1"/>
                <a:gd name="f36" fmla="*/ 0 f33 1"/>
                <a:gd name="f37" fmla="*/ 347 f33 1"/>
                <a:gd name="f38" fmla="*/ 177 f34 1"/>
                <a:gd name="f39" fmla="*/ 0 f34 1"/>
                <a:gd name="f40" fmla="*/ 81 f33 1"/>
                <a:gd name="f41" fmla="*/ f35 1 f2"/>
                <a:gd name="f42" fmla="*/ 65 f33 1"/>
                <a:gd name="f43" fmla="*/ 51 f33 1"/>
                <a:gd name="f44" fmla="*/ 5 f34 1"/>
                <a:gd name="f45" fmla="*/ 35 f33 1"/>
                <a:gd name="f46" fmla="*/ 11 f34 1"/>
                <a:gd name="f47" fmla="*/ 24 f33 1"/>
                <a:gd name="f48" fmla="*/ 24 f34 1"/>
                <a:gd name="f49" fmla="*/ 19 f33 1"/>
                <a:gd name="f50" fmla="*/ 35 f34 1"/>
                <a:gd name="f51" fmla="*/ 8 f33 1"/>
                <a:gd name="f52" fmla="*/ 46 f34 1"/>
                <a:gd name="f53" fmla="*/ 65 f34 1"/>
                <a:gd name="f54" fmla="*/ 81 f34 1"/>
                <a:gd name="f55" fmla="*/ 395 f34 1"/>
                <a:gd name="f56" fmla="*/ 411 f34 1"/>
                <a:gd name="f57" fmla="*/ 430 f34 1"/>
                <a:gd name="f58" fmla="*/ 441 f34 1"/>
                <a:gd name="f59" fmla="*/ 452 f34 1"/>
                <a:gd name="f60" fmla="*/ 465 f34 1"/>
                <a:gd name="f61" fmla="*/ 471 f34 1"/>
                <a:gd name="f62" fmla="*/ 476 f34 1"/>
                <a:gd name="f63" fmla="*/ 853 f33 1"/>
                <a:gd name="f64" fmla="*/ 869 f33 1"/>
                <a:gd name="f65" fmla="*/ 888 f33 1"/>
                <a:gd name="f66" fmla="*/ 899 f33 1"/>
                <a:gd name="f67" fmla="*/ 910 f33 1"/>
                <a:gd name="f68" fmla="*/ 921 f33 1"/>
                <a:gd name="f69" fmla="*/ 929 f33 1"/>
                <a:gd name="f70" fmla="*/ 934 f33 1"/>
                <a:gd name="f71" fmla="+- f41 0 f1"/>
              </a:gdLst>
              <a:ahLst/>
              <a:cxnLst>
                <a:cxn ang="3cd4">
                  <a:pos x="hc" y="t"/>
                </a:cxn>
                <a:cxn ang="0">
                  <a:pos x="r" y="vc"/>
                </a:cxn>
                <a:cxn ang="cd4">
                  <a:pos x="hc" y="b"/>
                </a:cxn>
                <a:cxn ang="cd2">
                  <a:pos x="l" y="vc"/>
                </a:cxn>
                <a:cxn ang="f71">
                  <a:pos x="f40" y="f39"/>
                </a:cxn>
                <a:cxn ang="f71">
                  <a:pos x="f42" y="f39"/>
                </a:cxn>
                <a:cxn ang="f71">
                  <a:pos x="f43" y="f44"/>
                </a:cxn>
                <a:cxn ang="f71">
                  <a:pos x="f45" y="f46"/>
                </a:cxn>
                <a:cxn ang="f71">
                  <a:pos x="f47" y="f48"/>
                </a:cxn>
                <a:cxn ang="f71">
                  <a:pos x="f49" y="f50"/>
                </a:cxn>
                <a:cxn ang="f71">
                  <a:pos x="f51" y="f52"/>
                </a:cxn>
                <a:cxn ang="f71">
                  <a:pos x="f51" y="f53"/>
                </a:cxn>
                <a:cxn ang="f71">
                  <a:pos x="f36" y="f54"/>
                </a:cxn>
                <a:cxn ang="f71">
                  <a:pos x="f36" y="f55"/>
                </a:cxn>
                <a:cxn ang="f71">
                  <a:pos x="f51" y="f56"/>
                </a:cxn>
                <a:cxn ang="f71">
                  <a:pos x="f51" y="f57"/>
                </a:cxn>
                <a:cxn ang="f71">
                  <a:pos x="f49" y="f58"/>
                </a:cxn>
                <a:cxn ang="f71">
                  <a:pos x="f47" y="f59"/>
                </a:cxn>
                <a:cxn ang="f71">
                  <a:pos x="f45" y="f60"/>
                </a:cxn>
                <a:cxn ang="f71">
                  <a:pos x="f43" y="f61"/>
                </a:cxn>
                <a:cxn ang="f71">
                  <a:pos x="f42" y="f62"/>
                </a:cxn>
                <a:cxn ang="f71">
                  <a:pos x="f40" y="f62"/>
                </a:cxn>
                <a:cxn ang="f71">
                  <a:pos x="f63" y="f62"/>
                </a:cxn>
                <a:cxn ang="f71">
                  <a:pos x="f64" y="f62"/>
                </a:cxn>
                <a:cxn ang="f71">
                  <a:pos x="f65" y="f61"/>
                </a:cxn>
                <a:cxn ang="f71">
                  <a:pos x="f66" y="f60"/>
                </a:cxn>
                <a:cxn ang="f71">
                  <a:pos x="f67" y="f59"/>
                </a:cxn>
                <a:cxn ang="f71">
                  <a:pos x="f68" y="f58"/>
                </a:cxn>
                <a:cxn ang="f71">
                  <a:pos x="f69" y="f57"/>
                </a:cxn>
                <a:cxn ang="f71">
                  <a:pos x="f70" y="f56"/>
                </a:cxn>
                <a:cxn ang="f71">
                  <a:pos x="f70" y="f55"/>
                </a:cxn>
                <a:cxn ang="f71">
                  <a:pos x="f70" y="f54"/>
                </a:cxn>
                <a:cxn ang="f71">
                  <a:pos x="f70" y="f53"/>
                </a:cxn>
                <a:cxn ang="f71">
                  <a:pos x="f69" y="f52"/>
                </a:cxn>
                <a:cxn ang="f71">
                  <a:pos x="f68" y="f50"/>
                </a:cxn>
                <a:cxn ang="f71">
                  <a:pos x="f67" y="f48"/>
                </a:cxn>
                <a:cxn ang="f71">
                  <a:pos x="f66" y="f46"/>
                </a:cxn>
                <a:cxn ang="f71">
                  <a:pos x="f65" y="f44"/>
                </a:cxn>
                <a:cxn ang="f71">
                  <a:pos x="f64" y="f39"/>
                </a:cxn>
                <a:cxn ang="f71">
                  <a:pos x="f63" y="f39"/>
                </a:cxn>
                <a:cxn ang="f71">
                  <a:pos x="f40" y="f39"/>
                </a:cxn>
              </a:cxnLst>
              <a:rect l="f36" t="f39" r="f37" b="f38"/>
              <a:pathLst>
                <a:path w="347" h="177">
                  <a:moveTo>
                    <a:pt x="f8" y="f5"/>
                  </a:moveTo>
                  <a:lnTo>
                    <a:pt x="f9" y="f5"/>
                  </a:lnTo>
                  <a:lnTo>
                    <a:pt x="f10" y="f11"/>
                  </a:lnTo>
                  <a:lnTo>
                    <a:pt x="f12" y="f13"/>
                  </a:lnTo>
                  <a:lnTo>
                    <a:pt x="f14" y="f14"/>
                  </a:lnTo>
                  <a:lnTo>
                    <a:pt x="f15" y="f12"/>
                  </a:lnTo>
                  <a:lnTo>
                    <a:pt x="f16" y="f17"/>
                  </a:lnTo>
                  <a:lnTo>
                    <a:pt x="f16" y="f9"/>
                  </a:lnTo>
                  <a:lnTo>
                    <a:pt x="f5" y="f8"/>
                  </a:lnTo>
                  <a:lnTo>
                    <a:pt x="f5" y="f18"/>
                  </a:lnTo>
                  <a:lnTo>
                    <a:pt x="f16" y="f19"/>
                  </a:lnTo>
                  <a:lnTo>
                    <a:pt x="f16" y="f20"/>
                  </a:lnTo>
                  <a:lnTo>
                    <a:pt x="f15" y="f21"/>
                  </a:lnTo>
                  <a:lnTo>
                    <a:pt x="f14" y="f22"/>
                  </a:lnTo>
                  <a:lnTo>
                    <a:pt x="f12" y="f23"/>
                  </a:lnTo>
                  <a:lnTo>
                    <a:pt x="f10" y="f24"/>
                  </a:lnTo>
                  <a:lnTo>
                    <a:pt x="f9" y="f7"/>
                  </a:lnTo>
                  <a:lnTo>
                    <a:pt x="f8" y="f7"/>
                  </a:lnTo>
                  <a:lnTo>
                    <a:pt x="f25" y="f7"/>
                  </a:lnTo>
                  <a:lnTo>
                    <a:pt x="f26" y="f7"/>
                  </a:lnTo>
                  <a:lnTo>
                    <a:pt x="f27" y="f24"/>
                  </a:lnTo>
                  <a:lnTo>
                    <a:pt x="f28" y="f23"/>
                  </a:lnTo>
                  <a:lnTo>
                    <a:pt x="f29" y="f22"/>
                  </a:lnTo>
                  <a:lnTo>
                    <a:pt x="f30" y="f21"/>
                  </a:lnTo>
                  <a:lnTo>
                    <a:pt x="f31" y="f20"/>
                  </a:lnTo>
                  <a:lnTo>
                    <a:pt x="f6" y="f19"/>
                  </a:lnTo>
                  <a:lnTo>
                    <a:pt x="f6" y="f18"/>
                  </a:lnTo>
                  <a:lnTo>
                    <a:pt x="f6" y="f8"/>
                  </a:lnTo>
                  <a:lnTo>
                    <a:pt x="f6" y="f9"/>
                  </a:lnTo>
                  <a:lnTo>
                    <a:pt x="f31" y="f17"/>
                  </a:lnTo>
                  <a:lnTo>
                    <a:pt x="f30" y="f12"/>
                  </a:lnTo>
                  <a:lnTo>
                    <a:pt x="f29" y="f14"/>
                  </a:lnTo>
                  <a:lnTo>
                    <a:pt x="f28" y="f13"/>
                  </a:lnTo>
                  <a:lnTo>
                    <a:pt x="f27" y="f11"/>
                  </a:lnTo>
                  <a:lnTo>
                    <a:pt x="f26" y="f5"/>
                  </a:lnTo>
                  <a:lnTo>
                    <a:pt x="f25" y="f5"/>
                  </a:lnTo>
                  <a:lnTo>
                    <a:pt x="f8" y="f5"/>
                  </a:lnTo>
                  <a:close/>
                </a:path>
              </a:pathLst>
            </a:custGeom>
            <a:solidFill>
              <a:srgbClr val="CCECFF"/>
            </a:solidFill>
            <a:ln>
              <a:noFill/>
              <a:prstDash val="soli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21" name="Freeform 120"/>
            <p:cNvSpPr/>
            <p:nvPr/>
          </p:nvSpPr>
          <p:spPr>
            <a:xfrm>
              <a:off x="24013671" y="4565527"/>
              <a:ext cx="1263902" cy="755693"/>
            </a:xfrm>
            <a:custGeom>
              <a:avLst/>
              <a:gdLst>
                <a:gd name="f0" fmla="val 10800000"/>
                <a:gd name="f1" fmla="val 5400000"/>
                <a:gd name="f2" fmla="val 180"/>
                <a:gd name="f3" fmla="val w"/>
                <a:gd name="f4" fmla="val h"/>
                <a:gd name="f5" fmla="val 0"/>
                <a:gd name="f6" fmla="val 347"/>
                <a:gd name="f7" fmla="val 177"/>
                <a:gd name="f8" fmla="val 30"/>
                <a:gd name="f9" fmla="val 24"/>
                <a:gd name="f10" fmla="val 19"/>
                <a:gd name="f11" fmla="val 2"/>
                <a:gd name="f12" fmla="val 13"/>
                <a:gd name="f13" fmla="val 4"/>
                <a:gd name="f14" fmla="val 9"/>
                <a:gd name="f15" fmla="val 7"/>
                <a:gd name="f16" fmla="val 3"/>
                <a:gd name="f17" fmla="val 17"/>
                <a:gd name="f18" fmla="val 147"/>
                <a:gd name="f19" fmla="val 153"/>
                <a:gd name="f20" fmla="val 160"/>
                <a:gd name="f21" fmla="val 164"/>
                <a:gd name="f22" fmla="val 168"/>
                <a:gd name="f23" fmla="val 173"/>
                <a:gd name="f24" fmla="val 175"/>
                <a:gd name="f25" fmla="val 317"/>
                <a:gd name="f26" fmla="val 323"/>
                <a:gd name="f27" fmla="val 330"/>
                <a:gd name="f28" fmla="val 334"/>
                <a:gd name="f29" fmla="val 338"/>
                <a:gd name="f30" fmla="val 342"/>
                <a:gd name="f31" fmla="val 345"/>
                <a:gd name="f32" fmla="+- 0 0 0"/>
                <a:gd name="f33" fmla="*/ f3 1 347"/>
                <a:gd name="f34" fmla="*/ f4 1 177"/>
                <a:gd name="f35" fmla="*/ f32 f0 1"/>
                <a:gd name="f36" fmla="*/ 0 f33 1"/>
                <a:gd name="f37" fmla="*/ 347 f33 1"/>
                <a:gd name="f38" fmla="*/ 177 f34 1"/>
                <a:gd name="f39" fmla="*/ 0 f34 1"/>
                <a:gd name="f40" fmla="*/ 81 f33 1"/>
                <a:gd name="f41" fmla="*/ f35 1 f2"/>
                <a:gd name="f42" fmla="*/ 65 f33 1"/>
                <a:gd name="f43" fmla="*/ 51 f33 1"/>
                <a:gd name="f44" fmla="*/ 5 f34 1"/>
                <a:gd name="f45" fmla="*/ 35 f33 1"/>
                <a:gd name="f46" fmla="*/ 11 f34 1"/>
                <a:gd name="f47" fmla="*/ 24 f33 1"/>
                <a:gd name="f48" fmla="*/ 24 f34 1"/>
                <a:gd name="f49" fmla="*/ 19 f33 1"/>
                <a:gd name="f50" fmla="*/ 35 f34 1"/>
                <a:gd name="f51" fmla="*/ 8 f33 1"/>
                <a:gd name="f52" fmla="*/ 46 f34 1"/>
                <a:gd name="f53" fmla="*/ 65 f34 1"/>
                <a:gd name="f54" fmla="*/ 81 f34 1"/>
                <a:gd name="f55" fmla="*/ 395 f34 1"/>
                <a:gd name="f56" fmla="*/ 411 f34 1"/>
                <a:gd name="f57" fmla="*/ 430 f34 1"/>
                <a:gd name="f58" fmla="*/ 441 f34 1"/>
                <a:gd name="f59" fmla="*/ 452 f34 1"/>
                <a:gd name="f60" fmla="*/ 465 f34 1"/>
                <a:gd name="f61" fmla="*/ 471 f34 1"/>
                <a:gd name="f62" fmla="*/ 476 f34 1"/>
                <a:gd name="f63" fmla="*/ 853 f33 1"/>
                <a:gd name="f64" fmla="*/ 869 f33 1"/>
                <a:gd name="f65" fmla="*/ 888 f33 1"/>
                <a:gd name="f66" fmla="*/ 899 f33 1"/>
                <a:gd name="f67" fmla="*/ 910 f33 1"/>
                <a:gd name="f68" fmla="*/ 921 f33 1"/>
                <a:gd name="f69" fmla="*/ 929 f33 1"/>
                <a:gd name="f70" fmla="*/ 934 f33 1"/>
                <a:gd name="f71" fmla="+- f41 0 f1"/>
              </a:gdLst>
              <a:ahLst/>
              <a:cxnLst>
                <a:cxn ang="3cd4">
                  <a:pos x="hc" y="t"/>
                </a:cxn>
                <a:cxn ang="0">
                  <a:pos x="r" y="vc"/>
                </a:cxn>
                <a:cxn ang="cd4">
                  <a:pos x="hc" y="b"/>
                </a:cxn>
                <a:cxn ang="cd2">
                  <a:pos x="l" y="vc"/>
                </a:cxn>
                <a:cxn ang="f71">
                  <a:pos x="f40" y="f39"/>
                </a:cxn>
                <a:cxn ang="f71">
                  <a:pos x="f42" y="f39"/>
                </a:cxn>
                <a:cxn ang="f71">
                  <a:pos x="f43" y="f44"/>
                </a:cxn>
                <a:cxn ang="f71">
                  <a:pos x="f45" y="f46"/>
                </a:cxn>
                <a:cxn ang="f71">
                  <a:pos x="f47" y="f48"/>
                </a:cxn>
                <a:cxn ang="f71">
                  <a:pos x="f49" y="f50"/>
                </a:cxn>
                <a:cxn ang="f71">
                  <a:pos x="f51" y="f52"/>
                </a:cxn>
                <a:cxn ang="f71">
                  <a:pos x="f51" y="f53"/>
                </a:cxn>
                <a:cxn ang="f71">
                  <a:pos x="f36" y="f54"/>
                </a:cxn>
                <a:cxn ang="f71">
                  <a:pos x="f36" y="f55"/>
                </a:cxn>
                <a:cxn ang="f71">
                  <a:pos x="f51" y="f56"/>
                </a:cxn>
                <a:cxn ang="f71">
                  <a:pos x="f51" y="f57"/>
                </a:cxn>
                <a:cxn ang="f71">
                  <a:pos x="f49" y="f58"/>
                </a:cxn>
                <a:cxn ang="f71">
                  <a:pos x="f47" y="f59"/>
                </a:cxn>
                <a:cxn ang="f71">
                  <a:pos x="f45" y="f60"/>
                </a:cxn>
                <a:cxn ang="f71">
                  <a:pos x="f43" y="f61"/>
                </a:cxn>
                <a:cxn ang="f71">
                  <a:pos x="f42" y="f62"/>
                </a:cxn>
                <a:cxn ang="f71">
                  <a:pos x="f40" y="f62"/>
                </a:cxn>
                <a:cxn ang="f71">
                  <a:pos x="f63" y="f62"/>
                </a:cxn>
                <a:cxn ang="f71">
                  <a:pos x="f64" y="f62"/>
                </a:cxn>
                <a:cxn ang="f71">
                  <a:pos x="f65" y="f61"/>
                </a:cxn>
                <a:cxn ang="f71">
                  <a:pos x="f66" y="f60"/>
                </a:cxn>
                <a:cxn ang="f71">
                  <a:pos x="f67" y="f59"/>
                </a:cxn>
                <a:cxn ang="f71">
                  <a:pos x="f68" y="f58"/>
                </a:cxn>
                <a:cxn ang="f71">
                  <a:pos x="f69" y="f57"/>
                </a:cxn>
                <a:cxn ang="f71">
                  <a:pos x="f70" y="f56"/>
                </a:cxn>
                <a:cxn ang="f71">
                  <a:pos x="f70" y="f55"/>
                </a:cxn>
                <a:cxn ang="f71">
                  <a:pos x="f70" y="f54"/>
                </a:cxn>
                <a:cxn ang="f71">
                  <a:pos x="f70" y="f53"/>
                </a:cxn>
                <a:cxn ang="f71">
                  <a:pos x="f69" y="f52"/>
                </a:cxn>
                <a:cxn ang="f71">
                  <a:pos x="f68" y="f50"/>
                </a:cxn>
                <a:cxn ang="f71">
                  <a:pos x="f67" y="f48"/>
                </a:cxn>
                <a:cxn ang="f71">
                  <a:pos x="f66" y="f46"/>
                </a:cxn>
                <a:cxn ang="f71">
                  <a:pos x="f65" y="f44"/>
                </a:cxn>
                <a:cxn ang="f71">
                  <a:pos x="f64" y="f39"/>
                </a:cxn>
                <a:cxn ang="f71">
                  <a:pos x="f63" y="f39"/>
                </a:cxn>
                <a:cxn ang="f71">
                  <a:pos x="f40" y="f39"/>
                </a:cxn>
              </a:cxnLst>
              <a:rect l="f36" t="f39" r="f37" b="f38"/>
              <a:pathLst>
                <a:path w="347" h="177">
                  <a:moveTo>
                    <a:pt x="f8" y="f5"/>
                  </a:moveTo>
                  <a:lnTo>
                    <a:pt x="f9" y="f5"/>
                  </a:lnTo>
                  <a:lnTo>
                    <a:pt x="f10" y="f11"/>
                  </a:lnTo>
                  <a:lnTo>
                    <a:pt x="f12" y="f13"/>
                  </a:lnTo>
                  <a:lnTo>
                    <a:pt x="f14" y="f14"/>
                  </a:lnTo>
                  <a:lnTo>
                    <a:pt x="f15" y="f12"/>
                  </a:lnTo>
                  <a:lnTo>
                    <a:pt x="f16" y="f17"/>
                  </a:lnTo>
                  <a:lnTo>
                    <a:pt x="f16" y="f9"/>
                  </a:lnTo>
                  <a:lnTo>
                    <a:pt x="f5" y="f8"/>
                  </a:lnTo>
                  <a:lnTo>
                    <a:pt x="f5" y="f18"/>
                  </a:lnTo>
                  <a:lnTo>
                    <a:pt x="f16" y="f19"/>
                  </a:lnTo>
                  <a:lnTo>
                    <a:pt x="f16" y="f20"/>
                  </a:lnTo>
                  <a:lnTo>
                    <a:pt x="f15" y="f21"/>
                  </a:lnTo>
                  <a:lnTo>
                    <a:pt x="f14" y="f22"/>
                  </a:lnTo>
                  <a:lnTo>
                    <a:pt x="f12" y="f23"/>
                  </a:lnTo>
                  <a:lnTo>
                    <a:pt x="f10" y="f24"/>
                  </a:lnTo>
                  <a:lnTo>
                    <a:pt x="f9" y="f7"/>
                  </a:lnTo>
                  <a:lnTo>
                    <a:pt x="f8" y="f7"/>
                  </a:lnTo>
                  <a:lnTo>
                    <a:pt x="f25" y="f7"/>
                  </a:lnTo>
                  <a:lnTo>
                    <a:pt x="f26" y="f7"/>
                  </a:lnTo>
                  <a:lnTo>
                    <a:pt x="f27" y="f24"/>
                  </a:lnTo>
                  <a:lnTo>
                    <a:pt x="f28" y="f23"/>
                  </a:lnTo>
                  <a:lnTo>
                    <a:pt x="f29" y="f22"/>
                  </a:lnTo>
                  <a:lnTo>
                    <a:pt x="f30" y="f21"/>
                  </a:lnTo>
                  <a:lnTo>
                    <a:pt x="f31" y="f20"/>
                  </a:lnTo>
                  <a:lnTo>
                    <a:pt x="f6" y="f19"/>
                  </a:lnTo>
                  <a:lnTo>
                    <a:pt x="f6" y="f18"/>
                  </a:lnTo>
                  <a:lnTo>
                    <a:pt x="f6" y="f8"/>
                  </a:lnTo>
                  <a:lnTo>
                    <a:pt x="f6" y="f9"/>
                  </a:lnTo>
                  <a:lnTo>
                    <a:pt x="f31" y="f17"/>
                  </a:lnTo>
                  <a:lnTo>
                    <a:pt x="f30" y="f12"/>
                  </a:lnTo>
                  <a:lnTo>
                    <a:pt x="f29" y="f14"/>
                  </a:lnTo>
                  <a:lnTo>
                    <a:pt x="f28" y="f13"/>
                  </a:lnTo>
                  <a:lnTo>
                    <a:pt x="f27" y="f11"/>
                  </a:lnTo>
                  <a:lnTo>
                    <a:pt x="f26" y="f5"/>
                  </a:lnTo>
                  <a:lnTo>
                    <a:pt x="f25" y="f5"/>
                  </a:lnTo>
                  <a:lnTo>
                    <a:pt x="f8" y="f5"/>
                  </a:lnTo>
                </a:path>
              </a:pathLst>
            </a:custGeom>
            <a:no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22" name="Rectangle 86"/>
            <p:cNvSpPr/>
            <p:nvPr/>
          </p:nvSpPr>
          <p:spPr>
            <a:xfrm>
              <a:off x="24292276" y="4659359"/>
              <a:ext cx="777836" cy="5508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Outputs:</a:t>
              </a:r>
            </a:p>
            <a:p>
              <a:pPr marL="114300" indent="-114300">
                <a:buClr>
                  <a:srgbClr val="FF0000"/>
                </a:buClr>
                <a:buSzPct val="100000"/>
                <a:buFont typeface="Arial" pitchFamily="34"/>
                <a:buChar char="•"/>
                <a:defRPr/>
              </a:pPr>
              <a:r>
                <a:rPr lang="el-GR" sz="1000" dirty="0" smtClean="0">
                  <a:ea typeface="Microsoft YaHei" pitchFamily="2"/>
                  <a:cs typeface="Microsoft YaHei" pitchFamily="2"/>
                </a:rPr>
                <a:t>Δ</a:t>
              </a:r>
              <a:r>
                <a:rPr lang="en-US" sz="1000" dirty="0" smtClean="0">
                  <a:ea typeface="Microsoft YaHei" pitchFamily="2"/>
                  <a:cs typeface="Microsoft YaHei" pitchFamily="2"/>
                </a:rPr>
                <a:t>SOC</a:t>
              </a:r>
              <a:endParaRPr lang="en-US" sz="1000" dirty="0">
                <a:ea typeface="Microsoft YaHei" pitchFamily="2"/>
                <a:cs typeface="Microsoft YaHei" pitchFamily="2"/>
              </a:endParaRPr>
            </a:p>
          </p:txBody>
        </p:sp>
        <p:sp>
          <p:nvSpPr>
            <p:cNvPr id="123" name="Rectangle 87"/>
            <p:cNvSpPr/>
            <p:nvPr/>
          </p:nvSpPr>
          <p:spPr>
            <a:xfrm>
              <a:off x="24416285" y="4945887"/>
              <a:ext cx="1699" cy="254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24" name="Rectangle 88"/>
            <p:cNvSpPr/>
            <p:nvPr/>
          </p:nvSpPr>
          <p:spPr>
            <a:xfrm>
              <a:off x="24570876" y="4954265"/>
              <a:ext cx="0" cy="2513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25" name="Freeform 124"/>
            <p:cNvSpPr/>
            <p:nvPr/>
          </p:nvSpPr>
          <p:spPr>
            <a:xfrm>
              <a:off x="21531734" y="5488780"/>
              <a:ext cx="197060" cy="660184"/>
            </a:xfrm>
            <a:custGeom>
              <a:avLst/>
              <a:gdLst>
                <a:gd name="f0" fmla="val 10800000"/>
                <a:gd name="f1" fmla="val 5400000"/>
                <a:gd name="f2" fmla="val 180"/>
                <a:gd name="f3" fmla="val w"/>
                <a:gd name="f4" fmla="val h"/>
                <a:gd name="f5" fmla="val 0"/>
                <a:gd name="f6" fmla="val 47"/>
                <a:gd name="f7" fmla="val 155"/>
                <a:gd name="f8" fmla="val 20"/>
                <a:gd name="f9" fmla="val 45"/>
                <a:gd name="f10" fmla="val 28"/>
                <a:gd name="f11" fmla="val 50"/>
                <a:gd name="f12" fmla="val 24"/>
                <a:gd name="f13" fmla="+- 0 0 0"/>
                <a:gd name="f14" fmla="*/ f3 1 47"/>
                <a:gd name="f15" fmla="*/ f4 1 155"/>
                <a:gd name="f16" fmla="*/ f13 f0 1"/>
                <a:gd name="f17" fmla="*/ 0 f14 1"/>
                <a:gd name="f18" fmla="*/ 47 f14 1"/>
                <a:gd name="f19" fmla="*/ 155 f15 1"/>
                <a:gd name="f20" fmla="*/ 0 f15 1"/>
                <a:gd name="f21" fmla="*/ 53 f14 1"/>
                <a:gd name="f22" fmla="*/ 416 f15 1"/>
                <a:gd name="f23" fmla="*/ f16 1 f2"/>
                <a:gd name="f24" fmla="*/ 121 f15 1"/>
                <a:gd name="f25" fmla="*/ 74 f14 1"/>
                <a:gd name="f26" fmla="*/ 134 f15 1"/>
                <a:gd name="f27" fmla="*/ 64 f14 1"/>
                <a:gd name="f28" fmla="*/ 125 f14 1"/>
                <a:gd name="f29" fmla="+- f23 0 f1"/>
              </a:gdLst>
              <a:ahLst/>
              <a:cxnLst>
                <a:cxn ang="3cd4">
                  <a:pos x="hc" y="t"/>
                </a:cxn>
                <a:cxn ang="0">
                  <a:pos x="r" y="vc"/>
                </a:cxn>
                <a:cxn ang="cd4">
                  <a:pos x="hc" y="b"/>
                </a:cxn>
                <a:cxn ang="cd2">
                  <a:pos x="l" y="vc"/>
                </a:cxn>
                <a:cxn ang="f29">
                  <a:pos x="f21" y="f22"/>
                </a:cxn>
                <a:cxn ang="f29">
                  <a:pos x="f21" y="f24"/>
                </a:cxn>
                <a:cxn ang="f29">
                  <a:pos x="f25" y="f24"/>
                </a:cxn>
                <a:cxn ang="f29">
                  <a:pos x="f25" y="f22"/>
                </a:cxn>
                <a:cxn ang="f29">
                  <a:pos x="f21" y="f22"/>
                </a:cxn>
                <a:cxn ang="f29">
                  <a:pos x="f17" y="f26"/>
                </a:cxn>
                <a:cxn ang="f29">
                  <a:pos x="f27" y="f20"/>
                </a:cxn>
                <a:cxn ang="f29">
                  <a:pos x="f28" y="f26"/>
                </a:cxn>
                <a:cxn ang="f29">
                  <a:pos x="f17" y="f26"/>
                </a:cxn>
              </a:cxnLst>
              <a:rect l="f17" t="f20" r="f18" b="f19"/>
              <a:pathLst>
                <a:path w="47" h="155">
                  <a:moveTo>
                    <a:pt x="f8" y="f7"/>
                  </a:moveTo>
                  <a:lnTo>
                    <a:pt x="f8" y="f9"/>
                  </a:lnTo>
                  <a:lnTo>
                    <a:pt x="f10" y="f9"/>
                  </a:lnTo>
                  <a:lnTo>
                    <a:pt x="f10" y="f7"/>
                  </a:lnTo>
                  <a:lnTo>
                    <a:pt x="f8" y="f7"/>
                  </a:lnTo>
                  <a:close/>
                  <a:moveTo>
                    <a:pt x="f5" y="f11"/>
                  </a:moveTo>
                  <a:lnTo>
                    <a:pt x="f12" y="f5"/>
                  </a:lnTo>
                  <a:lnTo>
                    <a:pt x="f6" y="f11"/>
                  </a:lnTo>
                  <a:lnTo>
                    <a:pt x="f5" y="f11"/>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26" name="Freeform 125"/>
            <p:cNvSpPr/>
            <p:nvPr/>
          </p:nvSpPr>
          <p:spPr>
            <a:xfrm>
              <a:off x="22613866" y="4843675"/>
              <a:ext cx="1396408" cy="197720"/>
            </a:xfrm>
            <a:custGeom>
              <a:avLst/>
              <a:gdLst>
                <a:gd name="f0" fmla="val 10800000"/>
                <a:gd name="f1" fmla="val 5400000"/>
                <a:gd name="f2" fmla="val 180"/>
                <a:gd name="f3" fmla="val w"/>
                <a:gd name="f4" fmla="val h"/>
                <a:gd name="f5" fmla="val 0"/>
                <a:gd name="f6" fmla="val 327"/>
                <a:gd name="f7" fmla="val 47"/>
                <a:gd name="f8" fmla="val 19"/>
                <a:gd name="f9" fmla="val 285"/>
                <a:gd name="f10" fmla="val 28"/>
                <a:gd name="f11" fmla="val 281"/>
                <a:gd name="f12" fmla="val 24"/>
                <a:gd name="f13" fmla="+- 0 0 0"/>
                <a:gd name="f14" fmla="*/ f3 1 327"/>
                <a:gd name="f15" fmla="*/ f4 1 47"/>
                <a:gd name="f16" fmla="*/ f13 f0 1"/>
                <a:gd name="f17" fmla="*/ 0 f14 1"/>
                <a:gd name="f18" fmla="*/ 327 f14 1"/>
                <a:gd name="f19" fmla="*/ 47 f15 1"/>
                <a:gd name="f20" fmla="*/ 0 f15 1"/>
                <a:gd name="f21" fmla="*/ 51 f15 1"/>
                <a:gd name="f22" fmla="*/ f16 1 f2"/>
                <a:gd name="f23" fmla="*/ 767 f14 1"/>
                <a:gd name="f24" fmla="*/ 74 f15 1"/>
                <a:gd name="f25" fmla="*/ 756 f14 1"/>
                <a:gd name="f26" fmla="*/ 880 f14 1"/>
                <a:gd name="f27" fmla="*/ 64 f15 1"/>
                <a:gd name="f28" fmla="*/ 125 f15 1"/>
                <a:gd name="f29" fmla="+- f22 0 f1"/>
              </a:gdLst>
              <a:ahLst/>
              <a:cxnLst>
                <a:cxn ang="3cd4">
                  <a:pos x="hc" y="t"/>
                </a:cxn>
                <a:cxn ang="0">
                  <a:pos x="r" y="vc"/>
                </a:cxn>
                <a:cxn ang="cd4">
                  <a:pos x="hc" y="b"/>
                </a:cxn>
                <a:cxn ang="cd2">
                  <a:pos x="l" y="vc"/>
                </a:cxn>
                <a:cxn ang="f29">
                  <a:pos x="f17" y="f21"/>
                </a:cxn>
                <a:cxn ang="f29">
                  <a:pos x="f23" y="f21"/>
                </a:cxn>
                <a:cxn ang="f29">
                  <a:pos x="f23" y="f24"/>
                </a:cxn>
                <a:cxn ang="f29">
                  <a:pos x="f17" y="f24"/>
                </a:cxn>
                <a:cxn ang="f29">
                  <a:pos x="f17" y="f21"/>
                </a:cxn>
                <a:cxn ang="f29">
                  <a:pos x="f25" y="f20"/>
                </a:cxn>
                <a:cxn ang="f29">
                  <a:pos x="f26" y="f27"/>
                </a:cxn>
                <a:cxn ang="f29">
                  <a:pos x="f25" y="f28"/>
                </a:cxn>
                <a:cxn ang="f29">
                  <a:pos x="f25" y="f20"/>
                </a:cxn>
              </a:cxnLst>
              <a:rect l="f17" t="f20" r="f18" b="f19"/>
              <a:pathLst>
                <a:path w="327" h="47">
                  <a:moveTo>
                    <a:pt x="f5" y="f8"/>
                  </a:moveTo>
                  <a:lnTo>
                    <a:pt x="f9" y="f8"/>
                  </a:lnTo>
                  <a:lnTo>
                    <a:pt x="f9" y="f10"/>
                  </a:lnTo>
                  <a:lnTo>
                    <a:pt x="f5" y="f10"/>
                  </a:lnTo>
                  <a:lnTo>
                    <a:pt x="f5" y="f8"/>
                  </a:lnTo>
                  <a:close/>
                  <a:moveTo>
                    <a:pt x="f11" y="f5"/>
                  </a:moveTo>
                  <a:lnTo>
                    <a:pt x="f6" y="f12"/>
                  </a:lnTo>
                  <a:lnTo>
                    <a:pt x="f11" y="f7"/>
                  </a:lnTo>
                  <a:lnTo>
                    <a:pt x="f11" y="f5"/>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27" name="Freeform 126"/>
            <p:cNvSpPr/>
            <p:nvPr/>
          </p:nvSpPr>
          <p:spPr>
            <a:xfrm>
              <a:off x="22613866" y="3049115"/>
              <a:ext cx="562300" cy="4008020"/>
            </a:xfrm>
            <a:custGeom>
              <a:avLst/>
              <a:gdLst>
                <a:gd name="f0" fmla="val 10800000"/>
                <a:gd name="f1" fmla="val 5400000"/>
                <a:gd name="f2" fmla="val 180"/>
                <a:gd name="f3" fmla="val w"/>
                <a:gd name="f4" fmla="val h"/>
                <a:gd name="f5" fmla="val 0"/>
                <a:gd name="f6" fmla="val 132"/>
                <a:gd name="f7" fmla="val 937"/>
                <a:gd name="f8" fmla="val 928"/>
                <a:gd name="f9" fmla="val 128"/>
                <a:gd name="f10" fmla="val 123"/>
                <a:gd name="f11" fmla="val 933"/>
                <a:gd name="f12" fmla="val 24"/>
                <a:gd name="f13" fmla="val 28"/>
                <a:gd name="f14" fmla="val 45"/>
                <a:gd name="f15" fmla="val 20"/>
                <a:gd name="f16" fmla="val 49"/>
                <a:gd name="f17" fmla="val 48"/>
                <a:gd name="f18" fmla="+- 0 0 0"/>
                <a:gd name="f19" fmla="*/ f3 1 132"/>
                <a:gd name="f20" fmla="*/ f4 1 937"/>
                <a:gd name="f21" fmla="*/ f18 f0 1"/>
                <a:gd name="f22" fmla="*/ 0 f19 1"/>
                <a:gd name="f23" fmla="*/ 132 f19 1"/>
                <a:gd name="f24" fmla="*/ 937 f20 1"/>
                <a:gd name="f25" fmla="*/ 0 f20 1"/>
                <a:gd name="f26" fmla="*/ 2501 f20 1"/>
                <a:gd name="f27" fmla="*/ f21 1 f2"/>
                <a:gd name="f28" fmla="*/ 343 f19 1"/>
                <a:gd name="f29" fmla="*/ 330 f19 1"/>
                <a:gd name="f30" fmla="*/ 2514 f20 1"/>
                <a:gd name="f31" fmla="*/ 65 f20 1"/>
                <a:gd name="f32" fmla="*/ 75 f20 1"/>
                <a:gd name="f33" fmla="*/ 121 f19 1"/>
                <a:gd name="f34" fmla="*/ 54 f20 1"/>
                <a:gd name="f35" fmla="*/ 354 f19 1"/>
                <a:gd name="f36" fmla="*/ 2525 f20 1"/>
                <a:gd name="f37" fmla="*/ 131 f19 1"/>
                <a:gd name="f38" fmla="*/ 129 f20 1"/>
                <a:gd name="f39" fmla="+- f27 0 f1"/>
              </a:gdLst>
              <a:ahLst/>
              <a:cxnLst>
                <a:cxn ang="3cd4">
                  <a:pos x="hc" y="t"/>
                </a:cxn>
                <a:cxn ang="0">
                  <a:pos x="r" y="vc"/>
                </a:cxn>
                <a:cxn ang="cd4">
                  <a:pos x="hc" y="b"/>
                </a:cxn>
                <a:cxn ang="cd2">
                  <a:pos x="l" y="vc"/>
                </a:cxn>
                <a:cxn ang="f39">
                  <a:pos x="f22" y="f26"/>
                </a:cxn>
                <a:cxn ang="f39">
                  <a:pos x="f28" y="f26"/>
                </a:cxn>
                <a:cxn ang="f39">
                  <a:pos x="f29" y="f30"/>
                </a:cxn>
                <a:cxn ang="f39">
                  <a:pos x="f29" y="f31"/>
                </a:cxn>
                <a:cxn ang="f39">
                  <a:pos x="f28" y="f32"/>
                </a:cxn>
                <a:cxn ang="f39">
                  <a:pos x="f33" y="f32"/>
                </a:cxn>
                <a:cxn ang="f39">
                  <a:pos x="f33" y="f34"/>
                </a:cxn>
                <a:cxn ang="f39">
                  <a:pos x="f35" y="f34"/>
                </a:cxn>
                <a:cxn ang="f39">
                  <a:pos x="f35" y="f36"/>
                </a:cxn>
                <a:cxn ang="f39">
                  <a:pos x="f22" y="f36"/>
                </a:cxn>
                <a:cxn ang="f39">
                  <a:pos x="f22" y="f26"/>
                </a:cxn>
                <a:cxn ang="f39">
                  <a:pos x="f37" y="f38"/>
                </a:cxn>
                <a:cxn ang="f39">
                  <a:pos x="f22" y="f31"/>
                </a:cxn>
                <a:cxn ang="f39">
                  <a:pos x="f37" y="f25"/>
                </a:cxn>
                <a:cxn ang="f39">
                  <a:pos x="f37" y="f38"/>
                </a:cxn>
              </a:cxnLst>
              <a:rect l="f22" t="f25" r="f23" b="f24"/>
              <a:pathLst>
                <a:path w="132" h="937">
                  <a:moveTo>
                    <a:pt x="f5" y="f8"/>
                  </a:moveTo>
                  <a:lnTo>
                    <a:pt x="f9" y="f8"/>
                  </a:lnTo>
                  <a:lnTo>
                    <a:pt x="f10" y="f11"/>
                  </a:lnTo>
                  <a:lnTo>
                    <a:pt x="f10" y="f12"/>
                  </a:lnTo>
                  <a:lnTo>
                    <a:pt x="f9" y="f13"/>
                  </a:lnTo>
                  <a:lnTo>
                    <a:pt x="f14" y="f13"/>
                  </a:lnTo>
                  <a:lnTo>
                    <a:pt x="f14" y="f15"/>
                  </a:lnTo>
                  <a:lnTo>
                    <a:pt x="f6" y="f15"/>
                  </a:lnTo>
                  <a:lnTo>
                    <a:pt x="f6" y="f7"/>
                  </a:lnTo>
                  <a:lnTo>
                    <a:pt x="f5" y="f7"/>
                  </a:lnTo>
                  <a:lnTo>
                    <a:pt x="f5" y="f8"/>
                  </a:lnTo>
                  <a:close/>
                  <a:moveTo>
                    <a:pt x="f16" y="f17"/>
                  </a:moveTo>
                  <a:lnTo>
                    <a:pt x="f5" y="f12"/>
                  </a:lnTo>
                  <a:lnTo>
                    <a:pt x="f16" y="f5"/>
                  </a:lnTo>
                  <a:lnTo>
                    <a:pt x="f16" y="f17"/>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28" name="Freeform 127"/>
            <p:cNvSpPr/>
            <p:nvPr/>
          </p:nvSpPr>
          <p:spPr>
            <a:xfrm>
              <a:off x="20033398" y="4843675"/>
              <a:ext cx="604770" cy="1120973"/>
            </a:xfrm>
            <a:custGeom>
              <a:avLst/>
              <a:gdLst>
                <a:gd name="f0" fmla="val 10800000"/>
                <a:gd name="f1" fmla="val 5400000"/>
                <a:gd name="f2" fmla="val 180"/>
                <a:gd name="f3" fmla="val w"/>
                <a:gd name="f4" fmla="val h"/>
                <a:gd name="f5" fmla="val 0"/>
                <a:gd name="f6" fmla="val 142"/>
                <a:gd name="f7" fmla="val 263"/>
                <a:gd name="f8" fmla="val 255"/>
                <a:gd name="f9" fmla="val 72"/>
                <a:gd name="f10" fmla="val 66"/>
                <a:gd name="f11" fmla="val 259"/>
                <a:gd name="f12" fmla="val 19"/>
                <a:gd name="f13" fmla="val 100"/>
                <a:gd name="f14" fmla="val 28"/>
                <a:gd name="f15" fmla="val 76"/>
                <a:gd name="f16" fmla="val 24"/>
                <a:gd name="f17" fmla="val 96"/>
                <a:gd name="f18" fmla="val 47"/>
                <a:gd name="f19" fmla="+- 0 0 0"/>
                <a:gd name="f20" fmla="*/ f3 1 142"/>
                <a:gd name="f21" fmla="*/ f4 1 263"/>
                <a:gd name="f22" fmla="*/ f19 f0 1"/>
                <a:gd name="f23" fmla="*/ 0 f20 1"/>
                <a:gd name="f24" fmla="*/ 142 f20 1"/>
                <a:gd name="f25" fmla="*/ 263 f21 1"/>
                <a:gd name="f26" fmla="*/ 0 f21 1"/>
                <a:gd name="f27" fmla="*/ 685 f21 1"/>
                <a:gd name="f28" fmla="*/ f22 1 f2"/>
                <a:gd name="f29" fmla="*/ 193 f20 1"/>
                <a:gd name="f30" fmla="*/ 177 f20 1"/>
                <a:gd name="f31" fmla="*/ 696 f21 1"/>
                <a:gd name="f32" fmla="*/ 51 f21 1"/>
                <a:gd name="f33" fmla="*/ 268 f20 1"/>
                <a:gd name="f34" fmla="*/ 75 f21 1"/>
                <a:gd name="f35" fmla="*/ 204 f20 1"/>
                <a:gd name="f36" fmla="*/ 65 f21 1"/>
                <a:gd name="f37" fmla="*/ 707 f21 1"/>
                <a:gd name="f38" fmla="*/ 258 f20 1"/>
                <a:gd name="f39" fmla="*/ 381 f20 1"/>
                <a:gd name="f40" fmla="*/ 126 f21 1"/>
                <a:gd name="f41" fmla="+- f28 0 f1"/>
              </a:gdLst>
              <a:ahLst/>
              <a:cxnLst>
                <a:cxn ang="3cd4">
                  <a:pos x="hc" y="t"/>
                </a:cxn>
                <a:cxn ang="0">
                  <a:pos x="r" y="vc"/>
                </a:cxn>
                <a:cxn ang="cd4">
                  <a:pos x="hc" y="b"/>
                </a:cxn>
                <a:cxn ang="cd2">
                  <a:pos x="l" y="vc"/>
                </a:cxn>
                <a:cxn ang="f41">
                  <a:pos x="f23" y="f27"/>
                </a:cxn>
                <a:cxn ang="f41">
                  <a:pos x="f29" y="f27"/>
                </a:cxn>
                <a:cxn ang="f41">
                  <a:pos x="f30" y="f31"/>
                </a:cxn>
                <a:cxn ang="f41">
                  <a:pos x="f30" y="f32"/>
                </a:cxn>
                <a:cxn ang="f41">
                  <a:pos x="f33" y="f32"/>
                </a:cxn>
                <a:cxn ang="f41">
                  <a:pos x="f33" y="f34"/>
                </a:cxn>
                <a:cxn ang="f41">
                  <a:pos x="f29" y="f34"/>
                </a:cxn>
                <a:cxn ang="f41">
                  <a:pos x="f35" y="f36"/>
                </a:cxn>
                <a:cxn ang="f41">
                  <a:pos x="f35" y="f37"/>
                </a:cxn>
                <a:cxn ang="f41">
                  <a:pos x="f23" y="f37"/>
                </a:cxn>
                <a:cxn ang="f41">
                  <a:pos x="f23" y="f27"/>
                </a:cxn>
                <a:cxn ang="f41">
                  <a:pos x="f38" y="f26"/>
                </a:cxn>
                <a:cxn ang="f41">
                  <a:pos x="f39" y="f36"/>
                </a:cxn>
                <a:cxn ang="f41">
                  <a:pos x="f38" y="f40"/>
                </a:cxn>
                <a:cxn ang="f41">
                  <a:pos x="f38" y="f26"/>
                </a:cxn>
              </a:cxnLst>
              <a:rect l="f23" t="f26" r="f24" b="f25"/>
              <a:pathLst>
                <a:path w="142" h="263">
                  <a:moveTo>
                    <a:pt x="f5" y="f8"/>
                  </a:moveTo>
                  <a:lnTo>
                    <a:pt x="f9" y="f8"/>
                  </a:lnTo>
                  <a:lnTo>
                    <a:pt x="f10" y="f11"/>
                  </a:lnTo>
                  <a:lnTo>
                    <a:pt x="f10" y="f12"/>
                  </a:lnTo>
                  <a:lnTo>
                    <a:pt x="f13" y="f12"/>
                  </a:lnTo>
                  <a:lnTo>
                    <a:pt x="f13" y="f14"/>
                  </a:lnTo>
                  <a:lnTo>
                    <a:pt x="f9" y="f14"/>
                  </a:lnTo>
                  <a:lnTo>
                    <a:pt x="f15" y="f16"/>
                  </a:lnTo>
                  <a:lnTo>
                    <a:pt x="f15" y="f7"/>
                  </a:lnTo>
                  <a:lnTo>
                    <a:pt x="f5" y="f7"/>
                  </a:lnTo>
                  <a:lnTo>
                    <a:pt x="f5" y="f8"/>
                  </a:lnTo>
                  <a:close/>
                  <a:moveTo>
                    <a:pt x="f17" y="f5"/>
                  </a:moveTo>
                  <a:lnTo>
                    <a:pt x="f6" y="f16"/>
                  </a:lnTo>
                  <a:lnTo>
                    <a:pt x="f17" y="f18"/>
                  </a:lnTo>
                  <a:lnTo>
                    <a:pt x="f17" y="f5"/>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29" name="Freeform 128"/>
            <p:cNvSpPr/>
            <p:nvPr/>
          </p:nvSpPr>
          <p:spPr>
            <a:xfrm>
              <a:off x="20033398" y="3824914"/>
              <a:ext cx="604770" cy="1216481"/>
            </a:xfrm>
            <a:custGeom>
              <a:avLst/>
              <a:gdLst>
                <a:gd name="f0" fmla="val 10800000"/>
                <a:gd name="f1" fmla="val 5400000"/>
                <a:gd name="f2" fmla="val 180"/>
                <a:gd name="f3" fmla="val w"/>
                <a:gd name="f4" fmla="val h"/>
                <a:gd name="f5" fmla="val 0"/>
                <a:gd name="f6" fmla="val 142"/>
                <a:gd name="f7" fmla="val 285"/>
                <a:gd name="f8" fmla="val 76"/>
                <a:gd name="f9" fmla="val 262"/>
                <a:gd name="f10" fmla="val 72"/>
                <a:gd name="f11" fmla="val 257"/>
                <a:gd name="f12" fmla="val 100"/>
                <a:gd name="f13" fmla="val 266"/>
                <a:gd name="f14" fmla="val 66"/>
                <a:gd name="f15" fmla="val 7"/>
                <a:gd name="f16" fmla="val 11"/>
                <a:gd name="f17" fmla="val 96"/>
                <a:gd name="f18" fmla="val 238"/>
                <a:gd name="f19" fmla="+- 0 0 0"/>
                <a:gd name="f20" fmla="*/ f3 1 142"/>
                <a:gd name="f21" fmla="*/ f4 1 285"/>
                <a:gd name="f22" fmla="*/ f19 f0 1"/>
                <a:gd name="f23" fmla="*/ 0 f20 1"/>
                <a:gd name="f24" fmla="*/ 142 f20 1"/>
                <a:gd name="f25" fmla="*/ 285 f21 1"/>
                <a:gd name="f26" fmla="*/ 0 f21 1"/>
                <a:gd name="f27" fmla="*/ f22 1 f2"/>
                <a:gd name="f28" fmla="*/ 204 f20 1"/>
                <a:gd name="f29" fmla="*/ 704 f21 1"/>
                <a:gd name="f30" fmla="*/ 193 f20 1"/>
                <a:gd name="f31" fmla="*/ 691 f21 1"/>
                <a:gd name="f32" fmla="*/ 268 f20 1"/>
                <a:gd name="f33" fmla="*/ 715 f21 1"/>
                <a:gd name="f34" fmla="*/ 177 f20 1"/>
                <a:gd name="f35" fmla="*/ 19 f21 1"/>
                <a:gd name="f36" fmla="*/ 30 f21 1"/>
                <a:gd name="f37" fmla="*/ 258 f20 1"/>
                <a:gd name="f38" fmla="*/ 640 f21 1"/>
                <a:gd name="f39" fmla="*/ 381 f20 1"/>
                <a:gd name="f40" fmla="*/ 766 f21 1"/>
                <a:gd name="f41" fmla="+- f27 0 f1"/>
              </a:gdLst>
              <a:ahLst/>
              <a:cxnLst>
                <a:cxn ang="3cd4">
                  <a:pos x="hc" y="t"/>
                </a:cxn>
                <a:cxn ang="0">
                  <a:pos x="r" y="vc"/>
                </a:cxn>
                <a:cxn ang="cd4">
                  <a:pos x="hc" y="b"/>
                </a:cxn>
                <a:cxn ang="cd2">
                  <a:pos x="l" y="vc"/>
                </a:cxn>
                <a:cxn ang="f41">
                  <a:pos x="f23" y="f26"/>
                </a:cxn>
                <a:cxn ang="f41">
                  <a:pos x="f28" y="f26"/>
                </a:cxn>
                <a:cxn ang="f41">
                  <a:pos x="f28" y="f29"/>
                </a:cxn>
                <a:cxn ang="f41">
                  <a:pos x="f30" y="f31"/>
                </a:cxn>
                <a:cxn ang="f41">
                  <a:pos x="f32" y="f31"/>
                </a:cxn>
                <a:cxn ang="f41">
                  <a:pos x="f32" y="f33"/>
                </a:cxn>
                <a:cxn ang="f41">
                  <a:pos x="f34" y="f33"/>
                </a:cxn>
                <a:cxn ang="f41">
                  <a:pos x="f34" y="f35"/>
                </a:cxn>
                <a:cxn ang="f41">
                  <a:pos x="f30" y="f36"/>
                </a:cxn>
                <a:cxn ang="f41">
                  <a:pos x="f23" y="f36"/>
                </a:cxn>
                <a:cxn ang="f41">
                  <a:pos x="f23" y="f26"/>
                </a:cxn>
                <a:cxn ang="f41">
                  <a:pos x="f37" y="f38"/>
                </a:cxn>
                <a:cxn ang="f41">
                  <a:pos x="f39" y="f29"/>
                </a:cxn>
                <a:cxn ang="f41">
                  <a:pos x="f37" y="f40"/>
                </a:cxn>
                <a:cxn ang="f41">
                  <a:pos x="f37" y="f38"/>
                </a:cxn>
              </a:cxnLst>
              <a:rect l="f23" t="f26" r="f24" b="f25"/>
              <a:pathLst>
                <a:path w="142" h="285">
                  <a:moveTo>
                    <a:pt x="f5" y="f5"/>
                  </a:moveTo>
                  <a:lnTo>
                    <a:pt x="f8" y="f5"/>
                  </a:lnTo>
                  <a:lnTo>
                    <a:pt x="f8" y="f9"/>
                  </a:lnTo>
                  <a:lnTo>
                    <a:pt x="f10" y="f11"/>
                  </a:lnTo>
                  <a:lnTo>
                    <a:pt x="f12" y="f11"/>
                  </a:lnTo>
                  <a:lnTo>
                    <a:pt x="f12" y="f13"/>
                  </a:lnTo>
                  <a:lnTo>
                    <a:pt x="f14" y="f13"/>
                  </a:lnTo>
                  <a:lnTo>
                    <a:pt x="f14" y="f15"/>
                  </a:lnTo>
                  <a:lnTo>
                    <a:pt x="f10" y="f16"/>
                  </a:lnTo>
                  <a:lnTo>
                    <a:pt x="f5" y="f16"/>
                  </a:lnTo>
                  <a:lnTo>
                    <a:pt x="f5" y="f5"/>
                  </a:lnTo>
                  <a:close/>
                  <a:moveTo>
                    <a:pt x="f17" y="f18"/>
                  </a:moveTo>
                  <a:lnTo>
                    <a:pt x="f6" y="f9"/>
                  </a:lnTo>
                  <a:lnTo>
                    <a:pt x="f17" y="f7"/>
                  </a:lnTo>
                  <a:lnTo>
                    <a:pt x="f17" y="f18"/>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30" name="Freeform 129"/>
            <p:cNvSpPr/>
            <p:nvPr/>
          </p:nvSpPr>
          <p:spPr>
            <a:xfrm>
              <a:off x="21531734" y="3781349"/>
              <a:ext cx="197060" cy="611592"/>
            </a:xfrm>
            <a:custGeom>
              <a:avLst/>
              <a:gdLst>
                <a:gd name="f0" fmla="val 10800000"/>
                <a:gd name="f1" fmla="val 5400000"/>
                <a:gd name="f2" fmla="val 180"/>
                <a:gd name="f3" fmla="val w"/>
                <a:gd name="f4" fmla="val h"/>
                <a:gd name="f5" fmla="val 0"/>
                <a:gd name="f6" fmla="val 47"/>
                <a:gd name="f7" fmla="val 144"/>
                <a:gd name="f8" fmla="val 28"/>
                <a:gd name="f9" fmla="val 99"/>
                <a:gd name="f10" fmla="val 20"/>
                <a:gd name="f11" fmla="val 95"/>
                <a:gd name="f12" fmla="val 24"/>
                <a:gd name="f13" fmla="+- 0 0 0"/>
                <a:gd name="f14" fmla="*/ f3 1 47"/>
                <a:gd name="f15" fmla="*/ f4 1 144"/>
                <a:gd name="f16" fmla="*/ f13 f0 1"/>
                <a:gd name="f17" fmla="*/ 0 f14 1"/>
                <a:gd name="f18" fmla="*/ 47 f14 1"/>
                <a:gd name="f19" fmla="*/ 144 f15 1"/>
                <a:gd name="f20" fmla="*/ 0 f15 1"/>
                <a:gd name="f21" fmla="*/ 74 f14 1"/>
                <a:gd name="f22" fmla="*/ f16 1 f2"/>
                <a:gd name="f23" fmla="*/ 265 f15 1"/>
                <a:gd name="f24" fmla="*/ 53 f14 1"/>
                <a:gd name="f25" fmla="*/ 125 f14 1"/>
                <a:gd name="f26" fmla="*/ 255 f15 1"/>
                <a:gd name="f27" fmla="*/ 64 f14 1"/>
                <a:gd name="f28" fmla="*/ 386 f15 1"/>
                <a:gd name="f29" fmla="+- f22 0 f1"/>
              </a:gdLst>
              <a:ahLst/>
              <a:cxnLst>
                <a:cxn ang="3cd4">
                  <a:pos x="hc" y="t"/>
                </a:cxn>
                <a:cxn ang="0">
                  <a:pos x="r" y="vc"/>
                </a:cxn>
                <a:cxn ang="cd4">
                  <a:pos x="hc" y="b"/>
                </a:cxn>
                <a:cxn ang="cd2">
                  <a:pos x="l" y="vc"/>
                </a:cxn>
                <a:cxn ang="f29">
                  <a:pos x="f21" y="f20"/>
                </a:cxn>
                <a:cxn ang="f29">
                  <a:pos x="f21" y="f23"/>
                </a:cxn>
                <a:cxn ang="f29">
                  <a:pos x="f24" y="f23"/>
                </a:cxn>
                <a:cxn ang="f29">
                  <a:pos x="f24" y="f20"/>
                </a:cxn>
                <a:cxn ang="f29">
                  <a:pos x="f21" y="f20"/>
                </a:cxn>
                <a:cxn ang="f29">
                  <a:pos x="f25" y="f26"/>
                </a:cxn>
                <a:cxn ang="f29">
                  <a:pos x="f27" y="f28"/>
                </a:cxn>
                <a:cxn ang="f29">
                  <a:pos x="f17" y="f26"/>
                </a:cxn>
                <a:cxn ang="f29">
                  <a:pos x="f25" y="f26"/>
                </a:cxn>
              </a:cxnLst>
              <a:rect l="f17" t="f20" r="f18" b="f19"/>
              <a:pathLst>
                <a:path w="47" h="144">
                  <a:moveTo>
                    <a:pt x="f8" y="f5"/>
                  </a:moveTo>
                  <a:lnTo>
                    <a:pt x="f8" y="f9"/>
                  </a:lnTo>
                  <a:lnTo>
                    <a:pt x="f10" y="f9"/>
                  </a:lnTo>
                  <a:lnTo>
                    <a:pt x="f10" y="f5"/>
                  </a:lnTo>
                  <a:lnTo>
                    <a:pt x="f8" y="f5"/>
                  </a:lnTo>
                  <a:close/>
                  <a:moveTo>
                    <a:pt x="f6" y="f11"/>
                  </a:moveTo>
                  <a:lnTo>
                    <a:pt x="f12" y="f7"/>
                  </a:lnTo>
                  <a:lnTo>
                    <a:pt x="f5" y="f11"/>
                  </a:lnTo>
                  <a:lnTo>
                    <a:pt x="f6" y="f11"/>
                  </a:lnTo>
                  <a:close/>
                </a:path>
              </a:pathLst>
            </a:custGeom>
            <a:solidFill>
              <a:srgbClr val="000066"/>
            </a:solidFill>
            <a:ln w="9360">
              <a:solidFill>
                <a:srgbClr val="000066"/>
              </a:solidFill>
              <a:prstDash val="solid"/>
              <a:round/>
            </a:ln>
          </p:spPr>
          <p:txBody>
            <a:bodyPr wrap="none" lIns="90000" tIns="46800" rIns="90000" bIns="46800" anchor="ctr" compatLnSpc="0"/>
            <a:lstStyle/>
            <a:p>
              <a:pPr hangingPunct="0">
                <a:defRPr/>
              </a:pPr>
              <a:endParaRPr lang="en-US" sz="1000">
                <a:ea typeface="Arial Unicode MS" pitchFamily="2"/>
                <a:cs typeface="Tahoma" pitchFamily="2"/>
              </a:endParaRPr>
            </a:p>
          </p:txBody>
        </p:sp>
        <p:sp>
          <p:nvSpPr>
            <p:cNvPr id="131" name="Rectangle 95"/>
            <p:cNvSpPr/>
            <p:nvPr/>
          </p:nvSpPr>
          <p:spPr>
            <a:xfrm>
              <a:off x="21076457" y="5760226"/>
              <a:ext cx="1153481" cy="2915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32" name="Rectangle 96"/>
            <p:cNvSpPr/>
            <p:nvPr/>
          </p:nvSpPr>
          <p:spPr>
            <a:xfrm>
              <a:off x="21198772" y="5771955"/>
              <a:ext cx="884165"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validation</a:t>
              </a:r>
            </a:p>
          </p:txBody>
        </p:sp>
        <p:sp>
          <p:nvSpPr>
            <p:cNvPr id="133" name="Rectangle 97"/>
            <p:cNvSpPr/>
            <p:nvPr/>
          </p:nvSpPr>
          <p:spPr>
            <a:xfrm>
              <a:off x="22590083" y="3808158"/>
              <a:ext cx="1151782" cy="2999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34" name="Rectangle 98"/>
            <p:cNvSpPr/>
            <p:nvPr/>
          </p:nvSpPr>
          <p:spPr>
            <a:xfrm>
              <a:off x="22748071" y="3841668"/>
              <a:ext cx="884165"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0" rIns="0" bIns="0" compatLnSpc="0">
              <a:spAutoFit/>
            </a:bodyPr>
            <a:lstStyle/>
            <a:p>
              <a:pPr>
                <a:defRPr/>
              </a:pPr>
              <a:r>
                <a:rPr lang="en-US" sz="1000" b="1" dirty="0">
                  <a:ea typeface="Microsoft YaHei" pitchFamily="2"/>
                  <a:cs typeface="Microsoft YaHei" pitchFamily="2"/>
                </a:rPr>
                <a:t>validation</a:t>
              </a:r>
            </a:p>
          </p:txBody>
        </p:sp>
        <p:sp>
          <p:nvSpPr>
            <p:cNvPr id="135" name="Rectangle 99"/>
            <p:cNvSpPr/>
            <p:nvPr/>
          </p:nvSpPr>
          <p:spPr>
            <a:xfrm>
              <a:off x="22742974" y="4491801"/>
              <a:ext cx="1187456" cy="2999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90000" tIns="46800" rIns="90000" bIns="46800" anchor="ctr" compatLnSpc="0"/>
            <a:lstStyle/>
            <a:p>
              <a:pPr>
                <a:defRPr/>
              </a:pPr>
              <a:endParaRPr lang="en-US" sz="1000">
                <a:ea typeface="Arial Unicode MS" pitchFamily="2"/>
                <a:cs typeface="Tahoma" pitchFamily="2"/>
              </a:endParaRPr>
            </a:p>
          </p:txBody>
        </p:sp>
        <p:sp>
          <p:nvSpPr>
            <p:cNvPr id="136" name="Rectangle 100"/>
            <p:cNvSpPr/>
            <p:nvPr/>
          </p:nvSpPr>
          <p:spPr>
            <a:xfrm>
              <a:off x="22748071" y="4485098"/>
              <a:ext cx="1084442" cy="2754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0" rIns="0" bIns="0" compatLnSpc="0">
              <a:spAutoFit/>
            </a:bodyPr>
            <a:lstStyle/>
            <a:p>
              <a:pPr>
                <a:defRPr/>
              </a:pPr>
              <a:r>
                <a:rPr lang="en-US" sz="1000" b="1" dirty="0">
                  <a:ea typeface="Microsoft YaHei" pitchFamily="2"/>
                  <a:cs typeface="Microsoft YaHei" pitchFamily="2"/>
                </a:rPr>
                <a:t>prediction</a:t>
              </a:r>
            </a:p>
          </p:txBody>
        </p:sp>
      </p:grpSp>
      <p:sp>
        <p:nvSpPr>
          <p:cNvPr id="137" name="TextBox 136"/>
          <p:cNvSpPr txBox="1"/>
          <p:nvPr/>
        </p:nvSpPr>
        <p:spPr>
          <a:xfrm>
            <a:off x="9334500" y="8877300"/>
            <a:ext cx="2133600" cy="307777"/>
          </a:xfrm>
          <a:prstGeom prst="rect">
            <a:avLst/>
          </a:prstGeom>
          <a:noFill/>
        </p:spPr>
        <p:txBody>
          <a:bodyPr wrap="square" rtlCol="0">
            <a:spAutoFit/>
          </a:bodyPr>
          <a:lstStyle/>
          <a:p>
            <a:r>
              <a:rPr lang="en-US" sz="1400" i="1" dirty="0" smtClean="0"/>
              <a:t>Actual </a:t>
            </a:r>
            <a:r>
              <a:rPr lang="en-US" sz="1400" i="1" dirty="0" err="1" smtClean="0"/>
              <a:t>evapotranspiration</a:t>
            </a:r>
            <a:endParaRPr lang="en-US" sz="1400" i="1" dirty="0"/>
          </a:p>
        </p:txBody>
      </p:sp>
      <p:sp>
        <p:nvSpPr>
          <p:cNvPr id="138" name="TextBox 137"/>
          <p:cNvSpPr txBox="1"/>
          <p:nvPr/>
        </p:nvSpPr>
        <p:spPr>
          <a:xfrm>
            <a:off x="6515100" y="8724900"/>
            <a:ext cx="2133600" cy="738664"/>
          </a:xfrm>
          <a:prstGeom prst="rect">
            <a:avLst/>
          </a:prstGeom>
          <a:noFill/>
        </p:spPr>
        <p:txBody>
          <a:bodyPr wrap="square" rtlCol="0">
            <a:spAutoFit/>
          </a:bodyPr>
          <a:lstStyle/>
          <a:p>
            <a:r>
              <a:rPr lang="en-US" sz="1400" i="1" dirty="0" smtClean="0"/>
              <a:t>Canopy LAI/ biomass , chlorophyll content, photosynthetic efficiency</a:t>
            </a:r>
            <a:endParaRPr lang="en-US" sz="1400" i="1" dirty="0"/>
          </a:p>
        </p:txBody>
      </p:sp>
      <p:sp>
        <p:nvSpPr>
          <p:cNvPr id="139" name="TextBox 138"/>
          <p:cNvSpPr txBox="1"/>
          <p:nvPr/>
        </p:nvSpPr>
        <p:spPr>
          <a:xfrm>
            <a:off x="12687300" y="8801100"/>
            <a:ext cx="1524000" cy="307777"/>
          </a:xfrm>
          <a:prstGeom prst="rect">
            <a:avLst/>
          </a:prstGeom>
          <a:noFill/>
        </p:spPr>
        <p:txBody>
          <a:bodyPr wrap="square" rtlCol="0">
            <a:spAutoFit/>
          </a:bodyPr>
          <a:lstStyle/>
          <a:p>
            <a:r>
              <a:rPr lang="en-US" sz="1400" i="1" dirty="0" smtClean="0"/>
              <a:t>Tillage data</a:t>
            </a:r>
            <a:endParaRPr lang="en-US" sz="1400" i="1" dirty="0"/>
          </a:p>
        </p:txBody>
      </p:sp>
      <p:cxnSp>
        <p:nvCxnSpPr>
          <p:cNvPr id="141" name="Straight Arrow Connector 140"/>
          <p:cNvCxnSpPr>
            <a:stCxn id="207" idx="2"/>
          </p:cNvCxnSpPr>
          <p:nvPr/>
        </p:nvCxnSpPr>
        <p:spPr>
          <a:xfrm flipH="1">
            <a:off x="11468100" y="12111037"/>
            <a:ext cx="1896148" cy="728663"/>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0782300" y="12001500"/>
            <a:ext cx="0" cy="7620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8420100" y="11849100"/>
            <a:ext cx="1828800" cy="12192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9" name="Rectangle 2"/>
          <p:cNvSpPr>
            <a:spLocks noGrp="1" noChangeArrowheads="1"/>
          </p:cNvSpPr>
          <p:nvPr>
            <p:ph type="subTitle" idx="4294967295"/>
          </p:nvPr>
        </p:nvSpPr>
        <p:spPr>
          <a:xfrm>
            <a:off x="6438900" y="16040100"/>
            <a:ext cx="9070975" cy="190500"/>
          </a:xfrm>
          <a:ln/>
        </p:spPr>
        <p:txBody>
          <a:bodyPr lIns="0" tIns="0" rIns="0" bIns="0" anchor="ctr">
            <a:normAutofit/>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000" dirty="0" smtClean="0"/>
              <a:t>Disclaimer: This </a:t>
            </a:r>
            <a:r>
              <a:rPr lang="en-US" sz="1000" dirty="0"/>
              <a:t>concept is based on discussions about satellite data requirements for agricultural monitoring and does not represent official USDA or ARS policy. </a:t>
            </a:r>
          </a:p>
        </p:txBody>
      </p:sp>
      <p:cxnSp>
        <p:nvCxnSpPr>
          <p:cNvPr id="150" name="Straight Connector 149"/>
          <p:cNvCxnSpPr/>
          <p:nvPr/>
        </p:nvCxnSpPr>
        <p:spPr>
          <a:xfrm>
            <a:off x="15354300" y="2095500"/>
            <a:ext cx="76200" cy="141351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15" cstate="print">
            <a:clrChange>
              <a:clrFrom>
                <a:srgbClr val="000000"/>
              </a:clrFrom>
              <a:clrTo>
                <a:srgbClr val="000000">
                  <a:alpha val="0"/>
                </a:srgbClr>
              </a:clrTo>
            </a:clrChange>
          </a:blip>
          <a:stretch>
            <a:fillRect/>
          </a:stretch>
        </p:blipFill>
        <p:spPr bwMode="auto">
          <a:xfrm>
            <a:off x="114300" y="114300"/>
            <a:ext cx="1409700" cy="723900"/>
          </a:xfrm>
          <a:prstGeom prst="rect">
            <a:avLst/>
          </a:prstGeom>
          <a:noFill/>
          <a:ln>
            <a:noFill/>
          </a:ln>
        </p:spPr>
      </p:pic>
      <p:pic>
        <p:nvPicPr>
          <p:cNvPr id="151" name="Picture 3"/>
          <p:cNvPicPr>
            <a:picLocks noChangeAspect="1" noChangeArrowheads="1"/>
          </p:cNvPicPr>
          <p:nvPr/>
        </p:nvPicPr>
        <p:blipFill>
          <a:blip r:embed="rId16" cstate="print"/>
          <a:srcRect/>
          <a:stretch>
            <a:fillRect/>
          </a:stretch>
        </p:blipFill>
        <p:spPr bwMode="auto">
          <a:xfrm>
            <a:off x="19877088" y="0"/>
            <a:ext cx="1839912" cy="1604963"/>
          </a:xfrm>
          <a:prstGeom prst="rect">
            <a:avLst/>
          </a:prstGeom>
          <a:solidFill>
            <a:srgbClr val="FFFFFF"/>
          </a:solidFill>
          <a:ln w="9525">
            <a:noFill/>
            <a:round/>
            <a:headEnd/>
            <a:tailEnd/>
          </a:ln>
          <a:effectLst/>
        </p:spPr>
      </p:pic>
      <p:cxnSp>
        <p:nvCxnSpPr>
          <p:cNvPr id="160" name="Straight Connector 159"/>
          <p:cNvCxnSpPr/>
          <p:nvPr/>
        </p:nvCxnSpPr>
        <p:spPr>
          <a:xfrm>
            <a:off x="6438900" y="16040100"/>
            <a:ext cx="8991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6" name="Text Box 129"/>
          <p:cNvSpPr/>
          <p:nvPr/>
        </p:nvSpPr>
        <p:spPr>
          <a:xfrm>
            <a:off x="6438900" y="15811500"/>
            <a:ext cx="3505200" cy="2510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defTabSz="2377440" fontAlgn="auto">
              <a:spcBef>
                <a:spcPts val="0"/>
              </a:spcBef>
              <a:spcAft>
                <a:spcPts val="0"/>
              </a:spcAft>
              <a:defRPr/>
            </a:pPr>
            <a:r>
              <a:rPr lang="en-US" sz="1000" b="1" dirty="0">
                <a:solidFill>
                  <a:srgbClr val="000000"/>
                </a:solidFill>
                <a:latin typeface="+mn-lt"/>
                <a:ea typeface="Arial Unicode MS" pitchFamily="2"/>
                <a:cs typeface="Arial Unicode MS" pitchFamily="2"/>
              </a:rPr>
              <a:t>Figure </a:t>
            </a:r>
            <a:r>
              <a:rPr lang="en-US" sz="1000" b="1" dirty="0" smtClean="0">
                <a:solidFill>
                  <a:srgbClr val="000000"/>
                </a:solidFill>
                <a:latin typeface="+mn-lt"/>
                <a:ea typeface="Arial Unicode MS" pitchFamily="2"/>
                <a:cs typeface="Arial Unicode MS" pitchFamily="2"/>
              </a:rPr>
              <a:t>5. </a:t>
            </a:r>
            <a:r>
              <a:rPr lang="en-US" sz="1000" dirty="0" smtClean="0">
                <a:solidFill>
                  <a:srgbClr val="000000"/>
                </a:solidFill>
                <a:latin typeface="+mn-lt"/>
                <a:ea typeface="Arial Unicode MS" pitchFamily="2"/>
                <a:cs typeface="Arial Unicode MS" pitchFamily="2"/>
              </a:rPr>
              <a:t>Remote sensing inputs and modeling strategy.</a:t>
            </a:r>
            <a:endParaRPr lang="en-US" sz="1000" dirty="0">
              <a:solidFill>
                <a:srgbClr val="000000"/>
              </a:solidFill>
              <a:latin typeface="+mn-lt"/>
              <a:ea typeface="Arial Unicode MS" pitchFamily="2"/>
              <a:cs typeface="Arial Unicode MS" pitchFamily="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Custom</PresentationFormat>
  <Paragraphs>228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Microsoft Equation 3.0</vt:lpstr>
      <vt:lpstr>Equation</vt:lpstr>
      <vt:lpstr>Remote Sensing for Agricultural Greenhouse Gas Flux Models: Advanced Multispectral Sensor Requirements Guy Serbin1, E. Raymond Hunt Jr.2, Craig S.T. Daughtry2, Martha C. Anderson2, and  David J. Brown  1 InuTeq, LLC, Washington, DC (Email: guy.serbin@gmail.com); 2 USDA/ARS Hydrology and Remote Sensing Lab, Beltsville, MD; 3 Dept. of Crop and Soil Sciences, Washington State University, Pullman, WA</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for Agricultural Greenhouse Gas Flux Models: Advanced Multispectral Sensor Requirements Guy Serbin1, E. Raymond Hunt Jr., Craig S.T. Daughtry, and Martha C. Anderson </dc:title>
  <dc:creator>Guy Serbin</dc:creator>
  <cp:lastModifiedBy>Guy Serbin</cp:lastModifiedBy>
  <cp:revision>50</cp:revision>
  <dcterms:created xsi:type="dcterms:W3CDTF">2011-09-19T18:58:02Z</dcterms:created>
  <dcterms:modified xsi:type="dcterms:W3CDTF">2011-09-26T20:02:59Z</dcterms:modified>
</cp:coreProperties>
</file>