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8404800"/>
  <p:notesSz cx="37947600" cy="43434000"/>
  <p:defaultTextStyle>
    <a:defPPr>
      <a:defRPr lang="en-US"/>
    </a:defPPr>
    <a:lvl1pPr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506663" indent="-2049463"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014913" indent="-4100513"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523163" indent="-6151563"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0031413" indent="-8202613" algn="l" defTabSz="5014913" rtl="0" fontAlgn="base">
      <a:spcBef>
        <a:spcPct val="0"/>
      </a:spcBef>
      <a:spcAft>
        <a:spcPct val="0"/>
      </a:spcAft>
      <a:defRPr sz="9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18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73" autoAdjust="0"/>
  </p:normalViewPr>
  <p:slideViewPr>
    <p:cSldViewPr>
      <p:cViewPr>
        <p:scale>
          <a:sx n="50" d="100"/>
          <a:sy n="50" d="100"/>
        </p:scale>
        <p:origin x="-108" y="-102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930383"/>
            <a:ext cx="3730752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1762720"/>
            <a:ext cx="3072384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CE42-4342-4229-8572-D1595423BDA8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AACD-D48A-47D0-A5D4-B6D7CB4A2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066E-CC19-4860-A40E-5845DF31713C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4D0C-710B-4124-A940-7CB88E40A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537975"/>
            <a:ext cx="987552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537975"/>
            <a:ext cx="2889504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FACC-113D-40D2-B645-615294F7C9CA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0911-B628-4F27-A929-E0BB99FB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22B8-BE69-4E27-B077-3A05127F0F37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A0EF7-CEAE-4B83-9460-B719B9B25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4678643"/>
            <a:ext cx="37307520" cy="762762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6277596"/>
            <a:ext cx="37307520" cy="840104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8FD9-C5F7-4DCD-A709-0F3B903E67F9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8435-3B75-47AA-843A-8E153ED69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8961123"/>
            <a:ext cx="19385280" cy="25345393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8961123"/>
            <a:ext cx="19385280" cy="25345393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3A05-C6C9-4A11-8D79-8BF05188CD1A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5E22-B90E-4816-B82D-5230CAE2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596633"/>
            <a:ext cx="19392902" cy="358266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2179300"/>
            <a:ext cx="19392902" cy="22127213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8596633"/>
            <a:ext cx="19400520" cy="358266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2179300"/>
            <a:ext cx="19400520" cy="22127213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CFE5-5E1A-41A0-8448-CDB4143AF432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E0A7-A65B-4E84-88A8-F5E5DFD91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EA11-21AA-4AF8-A365-DCD4AE3E229C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E69F-7687-4F45-9335-E9AE8AE0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AAA9-BED1-4491-AFE4-8A72F5D1FE5D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60F2-19FF-4528-9E58-61F3541EA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529080"/>
            <a:ext cx="14439902" cy="650748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529083"/>
            <a:ext cx="24536400" cy="3277743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8036563"/>
            <a:ext cx="14439902" cy="26269953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A389-7CAA-4EB5-A27A-953091C237BB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AE55-8B7E-4F67-83D4-303EB6185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6883360"/>
            <a:ext cx="26334720" cy="317373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3431540"/>
            <a:ext cx="26334720" cy="23042880"/>
          </a:xfrm>
        </p:spPr>
        <p:txBody>
          <a:bodyPr rtlCol="0">
            <a:normAutofit/>
          </a:bodyPr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30057093"/>
            <a:ext cx="26334720" cy="4507227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36A0-6EA9-4BD2-98B6-70A9269626DB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560B-8E06-4147-9B57-49FF8D5C1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537693"/>
            <a:ext cx="395033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1612" tIns="250806" rIns="501612" bIns="250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8960843"/>
            <a:ext cx="39503350" cy="2534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5596116"/>
            <a:ext cx="1024255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 defTabSz="5016124" fontAlgn="auto">
              <a:spcBef>
                <a:spcPts val="0"/>
              </a:spcBef>
              <a:spcAft>
                <a:spcPts val="0"/>
              </a:spcAft>
              <a:defRPr sz="6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B74D0-8BA4-42C9-A605-4AA2D21204C1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5596116"/>
            <a:ext cx="1390015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 defTabSz="5016124" fontAlgn="auto">
              <a:spcBef>
                <a:spcPts val="0"/>
              </a:spcBef>
              <a:spcAft>
                <a:spcPts val="0"/>
              </a:spcAft>
              <a:defRPr sz="6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5596116"/>
            <a:ext cx="1024255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 defTabSz="5016124" fontAlgn="auto">
              <a:spcBef>
                <a:spcPts val="0"/>
              </a:spcBef>
              <a:spcAft>
                <a:spcPts val="0"/>
              </a:spcAft>
              <a:defRPr sz="6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5617E-706B-4D91-A793-91E6D30C5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4913" rtl="0" fontAlgn="base">
        <a:spcBef>
          <a:spcPct val="0"/>
        </a:spcBef>
        <a:spcAft>
          <a:spcPct val="0"/>
        </a:spcAft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491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2pPr>
      <a:lvl3pPr algn="ctr" defTabSz="501491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3pPr>
      <a:lvl4pPr algn="ctr" defTabSz="501491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4pPr>
      <a:lvl5pPr algn="ctr" defTabSz="501491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5pPr>
      <a:lvl6pPr marL="457200" algn="ctr" defTabSz="501491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6pPr>
      <a:lvl7pPr marL="914400" algn="ctr" defTabSz="501491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7pPr>
      <a:lvl8pPr marL="1371600" algn="ctr" defTabSz="501491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8pPr>
      <a:lvl9pPr marL="1828800" algn="ctr" defTabSz="5014913" rtl="0" fontAlgn="base">
        <a:spcBef>
          <a:spcPct val="0"/>
        </a:spcBef>
        <a:spcAft>
          <a:spcPct val="0"/>
        </a:spcAft>
        <a:defRPr sz="24100">
          <a:solidFill>
            <a:schemeClr val="tx1"/>
          </a:solidFill>
          <a:latin typeface="Calibri" pitchFamily="34" charset="0"/>
        </a:defRPr>
      </a:lvl9pPr>
    </p:titleStyle>
    <p:bodyStyle>
      <a:lvl1pPr marL="1879600" indent="-1879600" algn="l" defTabSz="5014913" rtl="0" fontAlgn="base">
        <a:spcBef>
          <a:spcPct val="20000"/>
        </a:spcBef>
        <a:spcAft>
          <a:spcPct val="0"/>
        </a:spcAft>
        <a:buFont typeface="Arial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113" indent="-1566863" algn="l" defTabSz="5014913" rtl="0" fontAlgn="base">
        <a:spcBef>
          <a:spcPct val="20000"/>
        </a:spcBef>
        <a:spcAft>
          <a:spcPct val="0"/>
        </a:spcAft>
        <a:buFont typeface="Arial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038" indent="-1252538" algn="l" defTabSz="5014913" rtl="0" fontAlgn="base">
        <a:spcBef>
          <a:spcPct val="20000"/>
        </a:spcBef>
        <a:spcAft>
          <a:spcPct val="0"/>
        </a:spcAft>
        <a:buFont typeface="Arial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7288" indent="-1252538" algn="l" defTabSz="5014913" rtl="0" fontAlgn="base">
        <a:spcBef>
          <a:spcPct val="20000"/>
        </a:spcBef>
        <a:spcAft>
          <a:spcPct val="0"/>
        </a:spcAft>
        <a:buFont typeface="Arial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5538" indent="-1252538" algn="l" defTabSz="5014913" rtl="0" fontAlgn="base">
        <a:spcBef>
          <a:spcPct val="20000"/>
        </a:spcBef>
        <a:spcAft>
          <a:spcPct val="0"/>
        </a:spcAft>
        <a:buFont typeface="Arial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1754" y="8227817"/>
            <a:ext cx="15123339" cy="1242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3" name="Group 115"/>
          <p:cNvGrpSpPr>
            <a:grpSpLocks/>
          </p:cNvGrpSpPr>
          <p:nvPr/>
        </p:nvGrpSpPr>
        <p:grpSpPr bwMode="auto">
          <a:xfrm>
            <a:off x="14551025" y="24864898"/>
            <a:ext cx="15139988" cy="12675905"/>
            <a:chOff x="14510166" y="30764663"/>
            <a:chExt cx="14858099" cy="12167287"/>
          </a:xfrm>
        </p:grpSpPr>
        <p:grpSp>
          <p:nvGrpSpPr>
            <p:cNvPr id="13519" name="Group 92"/>
            <p:cNvGrpSpPr>
              <a:grpSpLocks/>
            </p:cNvGrpSpPr>
            <p:nvPr/>
          </p:nvGrpSpPr>
          <p:grpSpPr bwMode="auto">
            <a:xfrm>
              <a:off x="14510166" y="30764663"/>
              <a:ext cx="14858099" cy="12167287"/>
              <a:chOff x="14539692" y="27151912"/>
              <a:chExt cx="14858099" cy="12167287"/>
            </a:xfrm>
          </p:grpSpPr>
          <p:pic>
            <p:nvPicPr>
              <p:cNvPr id="13527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539692" y="27151912"/>
                <a:ext cx="14858099" cy="12167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28" name="TextBox 91"/>
              <p:cNvSpPr txBox="1">
                <a:spLocks noChangeArrowheads="1"/>
              </p:cNvSpPr>
              <p:nvPr/>
            </p:nvSpPr>
            <p:spPr bwMode="auto">
              <a:xfrm>
                <a:off x="16837359" y="27324515"/>
                <a:ext cx="1675443" cy="485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alibri" pitchFamily="34" charset="0"/>
                  </a:rPr>
                  <a:t>pan-Arctic</a:t>
                </a:r>
              </a:p>
            </p:txBody>
          </p:sp>
          <p:sp>
            <p:nvSpPr>
              <p:cNvPr id="13529" name="TextBox 139"/>
              <p:cNvSpPr txBox="1">
                <a:spLocks noChangeArrowheads="1"/>
              </p:cNvSpPr>
              <p:nvPr/>
            </p:nvSpPr>
            <p:spPr bwMode="auto">
              <a:xfrm>
                <a:off x="16807196" y="31142945"/>
                <a:ext cx="1230723" cy="485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alibri" pitchFamily="34" charset="0"/>
                  </a:rPr>
                  <a:t>Eurasia</a:t>
                </a:r>
              </a:p>
            </p:txBody>
          </p:sp>
          <p:sp>
            <p:nvSpPr>
              <p:cNvPr id="13530" name="TextBox 140"/>
              <p:cNvSpPr txBox="1">
                <a:spLocks noChangeArrowheads="1"/>
              </p:cNvSpPr>
              <p:nvPr/>
            </p:nvSpPr>
            <p:spPr bwMode="auto">
              <a:xfrm>
                <a:off x="16807196" y="35023788"/>
                <a:ext cx="2322463" cy="485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alibri" pitchFamily="34" charset="0"/>
                  </a:rPr>
                  <a:t>North America</a:t>
                </a:r>
              </a:p>
            </p:txBody>
          </p:sp>
        </p:grpSp>
        <p:grpSp>
          <p:nvGrpSpPr>
            <p:cNvPr id="13520" name="Group 114"/>
            <p:cNvGrpSpPr>
              <a:grpSpLocks/>
            </p:cNvGrpSpPr>
            <p:nvPr/>
          </p:nvGrpSpPr>
          <p:grpSpPr bwMode="auto">
            <a:xfrm>
              <a:off x="19583400" y="30968044"/>
              <a:ext cx="8205613" cy="458653"/>
              <a:chOff x="19583400" y="30968044"/>
              <a:chExt cx="8205613" cy="458653"/>
            </a:xfrm>
          </p:grpSpPr>
          <p:pic>
            <p:nvPicPr>
              <p:cNvPr id="13521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583400" y="31150430"/>
                <a:ext cx="775689" cy="25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22" name="Picture 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141884" y="31135905"/>
                <a:ext cx="687278" cy="198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23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405839" y="31123670"/>
                <a:ext cx="791289" cy="210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24" name="TextBox 97"/>
              <p:cNvSpPr txBox="1">
                <a:spLocks noChangeArrowheads="1"/>
              </p:cNvSpPr>
              <p:nvPr/>
            </p:nvSpPr>
            <p:spPr bwMode="auto">
              <a:xfrm>
                <a:off x="20602363" y="30968044"/>
                <a:ext cx="1293287" cy="428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Fw mean</a:t>
                </a:r>
              </a:p>
            </p:txBody>
          </p:sp>
          <p:sp>
            <p:nvSpPr>
              <p:cNvPr id="13525" name="TextBox 98"/>
              <p:cNvSpPr txBox="1">
                <a:spLocks noChangeArrowheads="1"/>
              </p:cNvSpPr>
              <p:nvPr/>
            </p:nvSpPr>
            <p:spPr bwMode="auto">
              <a:xfrm>
                <a:off x="23088600" y="30968044"/>
                <a:ext cx="1818627" cy="428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Calibri" pitchFamily="34" charset="0"/>
                  </a:rPr>
                  <a:t>Fw maximum</a:t>
                </a:r>
              </a:p>
            </p:txBody>
          </p:sp>
          <p:sp>
            <p:nvSpPr>
              <p:cNvPr id="13526" name="TextBox 101"/>
              <p:cNvSpPr txBox="1">
                <a:spLocks noChangeArrowheads="1"/>
              </p:cNvSpPr>
              <p:nvPr/>
            </p:nvSpPr>
            <p:spPr bwMode="auto">
              <a:xfrm>
                <a:off x="26395423" y="30998228"/>
                <a:ext cx="1393590" cy="428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Calibri" pitchFamily="34" charset="0"/>
                  </a:rPr>
                  <a:t>MOD44W</a:t>
                </a:r>
              </a:p>
            </p:txBody>
          </p:sp>
        </p:grpSp>
      </p:grpSp>
      <p:grpSp>
        <p:nvGrpSpPr>
          <p:cNvPr id="13314" name="Group 82"/>
          <p:cNvGrpSpPr>
            <a:grpSpLocks/>
          </p:cNvGrpSpPr>
          <p:nvPr/>
        </p:nvGrpSpPr>
        <p:grpSpPr bwMode="auto">
          <a:xfrm>
            <a:off x="441326" y="20160159"/>
            <a:ext cx="13612813" cy="8541345"/>
            <a:chOff x="441961" y="22527975"/>
            <a:chExt cx="13612425" cy="8707204"/>
          </a:xfrm>
        </p:grpSpPr>
        <p:pic>
          <p:nvPicPr>
            <p:cNvPr id="13516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961" y="23209900"/>
              <a:ext cx="13612425" cy="8025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" name="TextBox 81"/>
            <p:cNvSpPr txBox="1">
              <a:spLocks noChangeArrowheads="1"/>
            </p:cNvSpPr>
            <p:nvPr/>
          </p:nvSpPr>
          <p:spPr bwMode="auto">
            <a:xfrm>
              <a:off x="2835516" y="22527975"/>
              <a:ext cx="4014703" cy="53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alibri" pitchFamily="34" charset="0"/>
                </a:rPr>
                <a:t>AMSR-E vs. MOD44W Fw </a:t>
              </a:r>
            </a:p>
          </p:txBody>
        </p:sp>
        <p:sp>
          <p:nvSpPr>
            <p:cNvPr id="13518" name="TextBox 121"/>
            <p:cNvSpPr txBox="1">
              <a:spLocks noChangeArrowheads="1"/>
            </p:cNvSpPr>
            <p:nvPr/>
          </p:nvSpPr>
          <p:spPr bwMode="auto">
            <a:xfrm>
              <a:off x="9829800" y="22527975"/>
              <a:ext cx="3698793" cy="53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alibri" pitchFamily="34" charset="0"/>
                </a:rPr>
                <a:t>AMSR-E vs. Landsat Fw </a:t>
              </a:r>
            </a:p>
          </p:txBody>
        </p:sp>
      </p:grpSp>
      <p:grpSp>
        <p:nvGrpSpPr>
          <p:cNvPr id="13315" name="Group 122"/>
          <p:cNvGrpSpPr>
            <a:grpSpLocks/>
          </p:cNvGrpSpPr>
          <p:nvPr/>
        </p:nvGrpSpPr>
        <p:grpSpPr bwMode="auto">
          <a:xfrm>
            <a:off x="16054340" y="8927072"/>
            <a:ext cx="2103461" cy="781461"/>
            <a:chOff x="19078655" y="10768176"/>
            <a:chExt cx="2103617" cy="893142"/>
          </a:xfrm>
        </p:grpSpPr>
        <p:sp>
          <p:nvSpPr>
            <p:cNvPr id="13514" name="TextBox 117"/>
            <p:cNvSpPr txBox="1">
              <a:spLocks noChangeArrowheads="1"/>
            </p:cNvSpPr>
            <p:nvPr/>
          </p:nvSpPr>
          <p:spPr bwMode="auto">
            <a:xfrm>
              <a:off x="19078655" y="11204027"/>
              <a:ext cx="2103617" cy="45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Basin </a:t>
              </a:r>
              <a:r>
                <a:rPr lang="en-US" sz="2000" b="1" dirty="0" smtClean="0">
                  <a:latin typeface="Calibri" pitchFamily="34" charset="0"/>
                </a:rPr>
                <a:t>Fw anomaly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13515" name="TextBox 120"/>
            <p:cNvSpPr txBox="1">
              <a:spLocks noChangeArrowheads="1"/>
            </p:cNvSpPr>
            <p:nvPr/>
          </p:nvSpPr>
          <p:spPr bwMode="auto">
            <a:xfrm>
              <a:off x="19078655" y="10768176"/>
              <a:ext cx="1945741" cy="45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River </a:t>
              </a:r>
              <a:r>
                <a:rPr lang="en-US" sz="2000" b="1" dirty="0" smtClean="0">
                  <a:latin typeface="Calibri" pitchFamily="34" charset="0"/>
                </a:rPr>
                <a:t>Q anomaly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457496" y="16276299"/>
            <a:ext cx="13977286" cy="10697171"/>
            <a:chOff x="29457496" y="16276299"/>
            <a:chExt cx="13977286" cy="106971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7496" y="16960285"/>
              <a:ext cx="2952750" cy="681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16" name="Group 89"/>
            <p:cNvGrpSpPr>
              <a:grpSpLocks/>
            </p:cNvGrpSpPr>
            <p:nvPr/>
          </p:nvGrpSpPr>
          <p:grpSpPr bwMode="auto">
            <a:xfrm>
              <a:off x="30710970" y="16276299"/>
              <a:ext cx="12723812" cy="10697171"/>
              <a:chOff x="30681792" y="7636106"/>
              <a:chExt cx="12723727" cy="9785518"/>
            </a:xfrm>
          </p:grpSpPr>
          <p:pic>
            <p:nvPicPr>
              <p:cNvPr id="13498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284327" y="7636106"/>
                <a:ext cx="11121192" cy="9405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499" name="Group 76"/>
              <p:cNvGrpSpPr>
                <a:grpSpLocks/>
              </p:cNvGrpSpPr>
              <p:nvPr/>
            </p:nvGrpSpPr>
            <p:grpSpPr bwMode="auto">
              <a:xfrm>
                <a:off x="30849905" y="15493824"/>
                <a:ext cx="5115958" cy="1927800"/>
                <a:chOff x="30014830" y="18355567"/>
                <a:chExt cx="5121841" cy="1960424"/>
              </a:xfrm>
            </p:grpSpPr>
            <p:grpSp>
              <p:nvGrpSpPr>
                <p:cNvPr id="13504" name="Group 74"/>
                <p:cNvGrpSpPr>
                  <a:grpSpLocks/>
                </p:cNvGrpSpPr>
                <p:nvPr/>
              </p:nvGrpSpPr>
              <p:grpSpPr bwMode="auto">
                <a:xfrm>
                  <a:off x="30014830" y="18700721"/>
                  <a:ext cx="5020685" cy="1615270"/>
                  <a:chOff x="30054641" y="18111326"/>
                  <a:chExt cx="5020685" cy="1615270"/>
                </a:xfrm>
              </p:grpSpPr>
              <p:pic>
                <p:nvPicPr>
                  <p:cNvPr id="13507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30054641" y="18111326"/>
                    <a:ext cx="3922737" cy="16152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508" name="Text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83328" y="18158848"/>
                    <a:ext cx="2303324" cy="3722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latin typeface="Calibri" pitchFamily="34" charset="0"/>
                      </a:rPr>
                      <a:t> </a:t>
                    </a:r>
                    <a:r>
                      <a:rPr lang="en-US" sz="2000" b="1">
                        <a:latin typeface="Calibri" pitchFamily="34" charset="0"/>
                      </a:rPr>
                      <a:t>Sporadic &amp; Isolated</a:t>
                    </a:r>
                  </a:p>
                </p:txBody>
              </p:sp>
              <p:sp>
                <p:nvSpPr>
                  <p:cNvPr id="13509" name="Text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02407" y="18586101"/>
                    <a:ext cx="1750747" cy="3722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latin typeface="Calibri" pitchFamily="34" charset="0"/>
                      </a:rPr>
                      <a:t> </a:t>
                    </a:r>
                    <a:r>
                      <a:rPr lang="en-US" sz="2000" b="1">
                        <a:latin typeface="Calibri" pitchFamily="34" charset="0"/>
                      </a:rPr>
                      <a:t>Discontinuous</a:t>
                    </a:r>
                  </a:p>
                </p:txBody>
              </p:sp>
              <p:sp>
                <p:nvSpPr>
                  <p:cNvPr id="13510" name="Text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33745" y="18997146"/>
                    <a:ext cx="1400572" cy="3722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>
                        <a:latin typeface="Calibri" pitchFamily="34" charset="0"/>
                      </a:rPr>
                      <a:t>Continuous</a:t>
                    </a:r>
                  </a:p>
                </p:txBody>
              </p:sp>
              <p:sp>
                <p:nvSpPr>
                  <p:cNvPr id="13511" name="Text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76702" y="18216769"/>
                    <a:ext cx="1323027" cy="3722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latin typeface="Calibri" pitchFamily="34" charset="0"/>
                      </a:rPr>
                      <a:t> </a:t>
                    </a:r>
                    <a:r>
                      <a:rPr lang="en-US" sz="2000" b="1">
                        <a:latin typeface="Calibri" pitchFamily="34" charset="0"/>
                      </a:rPr>
                      <a:t>Increasing</a:t>
                    </a:r>
                  </a:p>
                </p:txBody>
              </p:sp>
              <p:sp>
                <p:nvSpPr>
                  <p:cNvPr id="13512" name="Text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20202" y="18609944"/>
                    <a:ext cx="1355124" cy="3722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>
                        <a:latin typeface="Calibri" pitchFamily="34" charset="0"/>
                      </a:rPr>
                      <a:t>Decreasing</a:t>
                    </a:r>
                  </a:p>
                </p:txBody>
              </p:sp>
            </p:grpSp>
            <p:sp>
              <p:nvSpPr>
                <p:cNvPr id="13505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30069680" y="18355567"/>
                  <a:ext cx="2004440" cy="372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 u="sng" dirty="0">
                      <a:latin typeface="Calibri" pitchFamily="34" charset="0"/>
                    </a:rPr>
                    <a:t> </a:t>
                  </a:r>
                  <a:r>
                    <a:rPr lang="en-US" sz="2000" b="1" u="sng" dirty="0">
                      <a:latin typeface="Calibri" pitchFamily="34" charset="0"/>
                    </a:rPr>
                    <a:t>Permafrost Zone</a:t>
                  </a:r>
                </a:p>
              </p:txBody>
            </p:sp>
            <p:sp>
              <p:nvSpPr>
                <p:cNvPr id="13506" name="TextBox 100"/>
                <p:cNvSpPr txBox="1">
                  <a:spLocks noChangeArrowheads="1"/>
                </p:cNvSpPr>
                <p:nvPr/>
              </p:nvSpPr>
              <p:spPr bwMode="auto">
                <a:xfrm>
                  <a:off x="32867112" y="18383445"/>
                  <a:ext cx="2269559" cy="372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 u="sng">
                      <a:latin typeface="Calibri" pitchFamily="34" charset="0"/>
                    </a:rPr>
                    <a:t> </a:t>
                  </a:r>
                  <a:r>
                    <a:rPr lang="en-US" sz="2000" b="1" u="sng">
                      <a:latin typeface="Calibri" pitchFamily="34" charset="0"/>
                    </a:rPr>
                    <a:t>Fw Trend (P &lt; 0.10)</a:t>
                  </a:r>
                </a:p>
              </p:txBody>
            </p:sp>
          </p:grpSp>
          <p:grpSp>
            <p:nvGrpSpPr>
              <p:cNvPr id="13500" name="Group 60"/>
              <p:cNvGrpSpPr>
                <a:grpSpLocks/>
              </p:cNvGrpSpPr>
              <p:nvPr/>
            </p:nvGrpSpPr>
            <p:grpSpPr bwMode="auto">
              <a:xfrm>
                <a:off x="30681792" y="8282024"/>
                <a:ext cx="1602886" cy="6010794"/>
                <a:chOff x="31216212" y="8064988"/>
                <a:chExt cx="1874713" cy="6897095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31216212" y="8064988"/>
                  <a:ext cx="1734300" cy="48459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501612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latin typeface="+mj-lt"/>
                      <a:cs typeface="+mn-cs"/>
                    </a:rPr>
                    <a:t>Increasing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1236636" y="14477491"/>
                  <a:ext cx="1854289" cy="48459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501612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latin typeface="+mj-lt"/>
                      <a:cs typeface="+mn-cs"/>
                    </a:rPr>
                    <a:t>Decreasing</a:t>
                  </a:r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934310" y="2861876"/>
            <a:ext cx="41330562" cy="3568887"/>
          </a:xfrm>
          <a:prstGeom prst="rect">
            <a:avLst/>
          </a:prstGeom>
        </p:spPr>
        <p:txBody>
          <a:bodyPr lIns="501612" tIns="250806" rIns="501612" bIns="250806">
            <a:spAutoFit/>
          </a:bodyPr>
          <a:lstStyle/>
          <a:p>
            <a:pPr algn="ctr" defTabSz="5016124" eaLnBrk="0" fontAlgn="auto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Jennifer D. Watts</a:t>
            </a:r>
            <a:r>
              <a:rPr lang="en-US" sz="44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1,2,*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J. S. Kimball</a:t>
            </a:r>
            <a:r>
              <a:rPr lang="en-US" sz="44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1,2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L. Jones</a:t>
            </a:r>
            <a:r>
              <a:rPr lang="en-US" sz="44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1,2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R. Schroeder</a:t>
            </a:r>
            <a:r>
              <a:rPr lang="en-US" sz="44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K. C. McDonald</a:t>
            </a:r>
            <a:r>
              <a:rPr lang="en-US" sz="44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4</a:t>
            </a:r>
          </a:p>
          <a:p>
            <a:pPr algn="ctr" defTabSz="501612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+mj-lt"/>
                <a:cs typeface="+mn-cs"/>
              </a:rPr>
              <a:t>(1) Flathead Lake Biological Station, The University of Montana 32125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+mj-lt"/>
                <a:cs typeface="+mn-cs"/>
              </a:rPr>
              <a:t>Biostation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+mj-lt"/>
                <a:cs typeface="+mn-cs"/>
              </a:rPr>
              <a:t> Lane, Polson, MT, 59860-9659;  *Corresponding author: jennifer.watts@ntsg.umt.edu</a:t>
            </a:r>
          </a:p>
          <a:p>
            <a:pPr algn="ctr" defTabSz="501612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+mj-lt"/>
                <a:cs typeface="+mn-cs"/>
              </a:rPr>
              <a:t>(2) Numerical Terradynamic Simulation Group, The University of Montana, Missoula, MT, 59812</a:t>
            </a:r>
          </a:p>
          <a:p>
            <a:pPr algn="ctr" defTabSz="501612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+mj-lt"/>
                <a:cs typeface="+mn-cs"/>
              </a:rPr>
              <a:t>(3) Jet Propulsion Laboratory, California Institute of Technology, 4800 Oak Grove Drive, Pasadena, CA, 91109</a:t>
            </a:r>
          </a:p>
          <a:p>
            <a:pPr algn="ctr" defTabSz="501612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+mj-lt"/>
                <a:cs typeface="+mn-cs"/>
              </a:rPr>
              <a:t>(4) Department of Earth and Atmospheric Sciences, The City College of New York, City University of New York, New York, NY 10031 </a:t>
            </a:r>
          </a:p>
          <a:p>
            <a:pPr marL="1254031" indent="-1254031" algn="ctr" defTabSz="5016124" eaLnBrk="0" fontAlgn="auto" hangingPunct="0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4900" b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963" y="0"/>
            <a:ext cx="41656000" cy="4738438"/>
          </a:xfrm>
          <a:prstGeom prst="rect">
            <a:avLst/>
          </a:prstGeom>
          <a:noFill/>
        </p:spPr>
        <p:txBody>
          <a:bodyPr lIns="501612" tIns="250806" rIns="501612" bIns="250806">
            <a:spAutoFit/>
          </a:bodyPr>
          <a:lstStyle/>
          <a:p>
            <a:pPr algn="ctr"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Analysis of Surface Inundation Change within Arctic Permafrost Zones </a:t>
            </a:r>
          </a:p>
          <a:p>
            <a:pPr algn="ctr"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+mn-cs"/>
              </a:rPr>
              <a:t>using AMSR-E Fw Retrievals </a:t>
            </a:r>
          </a:p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14995526" y="14935201"/>
            <a:ext cx="1013086" cy="203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01612" tIns="250806" rIns="501612" bIns="250806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075" y="5681266"/>
            <a:ext cx="37733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</p:txBody>
      </p:sp>
      <p:pic>
        <p:nvPicPr>
          <p:cNvPr id="13321" name="Picture 16" descr="BioLogo2004Full_4x2_300dp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326" y="3608784"/>
            <a:ext cx="3509963" cy="184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7" descr="\\Storage\projects\common\NTSG\NTSGlogo\NTSG-websit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8300" y="3796309"/>
            <a:ext cx="2374900" cy="18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8" descr="JPL_Medium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60679" y="4690170"/>
            <a:ext cx="2636837" cy="86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9" descr="AMSR-E_Logo_F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97516" y="3251796"/>
            <a:ext cx="2500313" cy="23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50825" y="6389688"/>
            <a:ext cx="14455775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Climate  warming has resulted in substantial permafrost thaw throughout the pan-Arctic, impacting people, plant communities, and surface hydrology.  Permafrost (soils </a:t>
            </a:r>
            <a:r>
              <a:rPr lang="en-US" sz="2800" u="sng" dirty="0">
                <a:latin typeface="Calibri" pitchFamily="34" charset="0"/>
              </a:rPr>
              <a:t>&lt;</a:t>
            </a:r>
            <a:r>
              <a:rPr lang="en-US" sz="2800" dirty="0">
                <a:latin typeface="Calibri" pitchFamily="34" charset="0"/>
              </a:rPr>
              <a:t> 0 °C for </a:t>
            </a:r>
            <a:r>
              <a:rPr lang="en-US" sz="2800" u="sng" dirty="0">
                <a:latin typeface="Calibri" pitchFamily="34" charset="0"/>
              </a:rPr>
              <a:t>&gt;</a:t>
            </a:r>
            <a:r>
              <a:rPr lang="en-US" sz="2800" dirty="0">
                <a:latin typeface="Calibri" pitchFamily="34" charset="0"/>
              </a:rPr>
              <a:t>2 yrs.) acts as a hydrologic barrier to subsurface water movement, enabling widespread surface water inundation throughout the Arctic and sub-Arctic.  Initial permafrost thaw can increase inundation by providing additional surface moisture from melt while also impeding infiltration due to frozen sub-surface layers; extensive degradation will increase drainage pathways &amp; ultimately reduce inundation. Lake increase has been reported in portions of Siberia under continuous (less degraded) permafrost</a:t>
            </a:r>
            <a:r>
              <a:rPr lang="en-US" sz="2800" baseline="30000" dirty="0"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Similarly, lake decline has been observed in Siberia and Alaska under more degraded permafrost conditions</a:t>
            </a:r>
            <a:r>
              <a:rPr lang="en-US" sz="2800" baseline="30000" dirty="0">
                <a:latin typeface="Calibri" pitchFamily="34" charset="0"/>
              </a:rPr>
              <a:t>2,3</a:t>
            </a:r>
            <a:r>
              <a:rPr lang="en-US" sz="2800" dirty="0">
                <a:latin typeface="Calibri" pitchFamily="34" charset="0"/>
              </a:rPr>
              <a:t>.  These changes greatly modify Arctic carbon systems &amp; may enhance methane emissions if surface water area increases. </a:t>
            </a:r>
            <a:r>
              <a:rPr lang="en-US" sz="2800" dirty="0" smtClean="0">
                <a:latin typeface="Calibri" pitchFamily="34" charset="0"/>
              </a:rPr>
              <a:t> We </a:t>
            </a:r>
            <a:r>
              <a:rPr lang="en-US" sz="2800" dirty="0">
                <a:latin typeface="Calibri" pitchFamily="34" charset="0"/>
              </a:rPr>
              <a:t>utilized daily fractional open water (Fw) retrievals from the Advanced Microwave Scanning Radiometer for EOS (AMSR-E) to examine surface inundation patterns &amp; changes for the pan-Arctic as related to major permafrost zones.  We first verified the Fw data against existing open water classification maps &amp; river discharge (Q) records for major Arctic basins to evaluate parameter sensitivity to seasonal &amp; annual wet/dry cycles.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18793" y="36821269"/>
            <a:ext cx="142351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 baseline="30000" dirty="0">
                <a:latin typeface="Calibri" pitchFamily="34" charset="0"/>
              </a:rPr>
              <a:t>4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Jones, L.A., and J.S. Kimball, 2010. </a:t>
            </a:r>
            <a:r>
              <a:rPr lang="en-US" sz="2400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Daily Global Land Surface Parameters Derived from AMSR-E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Boulder Colorado USA: National Snow and Ice Data Center. Digital media (</a:t>
            </a:r>
            <a:r>
              <a:rPr lang="en-US" sz="2400" dirty="0">
                <a:solidFill>
                  <a:srgbClr val="0618C4"/>
                </a:solidFill>
                <a:latin typeface="Calibri" pitchFamily="34" charset="0"/>
                <a:cs typeface="Times New Roman" pitchFamily="18" charset="0"/>
              </a:rPr>
              <a:t>http://nsidc.org/data/nsidc-0451.html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).</a:t>
            </a:r>
            <a:r>
              <a:rPr lang="en-US" sz="2400" dirty="0">
                <a:latin typeface="Calibri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0825" y="12801907"/>
            <a:ext cx="5511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Data and Methods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6551" y="13525265"/>
            <a:ext cx="144621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618C4"/>
                </a:solidFill>
                <a:latin typeface="+mj-lt"/>
                <a:cs typeface="+mn-cs"/>
              </a:rPr>
              <a:t>Datasets used in the study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9075" y="14116367"/>
            <a:ext cx="13681566" cy="36676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arenBoth"/>
            </a:pPr>
            <a:r>
              <a:rPr lang="en-US" sz="2800" dirty="0">
                <a:latin typeface="Calibri" pitchFamily="34" charset="0"/>
              </a:rPr>
              <a:t>   Daily AMSR-E Fw retrievals: 2003-2010, 25 km</a:t>
            </a:r>
            <a:r>
              <a:rPr lang="en-US" sz="2800" baseline="30000" dirty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 northern EASE-Grid, 18.7 &amp; 23.8 GHz, </a:t>
            </a:r>
          </a:p>
          <a:p>
            <a:pPr marL="514350" indent="-514350"/>
            <a:r>
              <a:rPr lang="en-US" sz="2800" dirty="0">
                <a:latin typeface="Calibri" pitchFamily="34" charset="0"/>
              </a:rPr>
              <a:t>         AM overpass;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http://freezethaw.ntsg.umt.edu/dataholdings.htm</a:t>
            </a:r>
            <a:r>
              <a:rPr lang="en-US" sz="2800" baseline="30000" dirty="0">
                <a:latin typeface="Calibri" pitchFamily="34" charset="0"/>
              </a:rPr>
              <a:t>4</a:t>
            </a:r>
          </a:p>
          <a:p>
            <a:pPr marL="514350" indent="-514350">
              <a:spcAft>
                <a:spcPts val="200"/>
              </a:spcAft>
            </a:pPr>
            <a:r>
              <a:rPr lang="en-US" sz="2800" dirty="0">
                <a:latin typeface="Calibri" pitchFamily="34" charset="0"/>
              </a:rPr>
              <a:t>(2)    International Permafrost Association Circum-Arctic Permafrost &amp; Ground Ice map </a:t>
            </a:r>
          </a:p>
          <a:p>
            <a:pPr marL="514350" indent="-514350">
              <a:spcAft>
                <a:spcPts val="200"/>
              </a:spcAft>
            </a:pPr>
            <a:r>
              <a:rPr lang="en-US" sz="2800" dirty="0">
                <a:latin typeface="Calibri" pitchFamily="34" charset="0"/>
              </a:rPr>
              <a:t>(3)    UMD Global 250-m Land Water Mask (MOD44W; MODIS &amp; Shuttle Radar Topography) </a:t>
            </a:r>
          </a:p>
          <a:p>
            <a:pPr marL="514350" indent="-514350">
              <a:spcAft>
                <a:spcPts val="200"/>
              </a:spcAft>
            </a:pPr>
            <a:r>
              <a:rPr lang="en-US" sz="2800" dirty="0">
                <a:latin typeface="Calibri" pitchFamily="34" charset="0"/>
              </a:rPr>
              <a:t>(4)    2001 National Land Cover Dataset for Alaska (Landsat, 30-m) </a:t>
            </a:r>
          </a:p>
          <a:p>
            <a:pPr marL="514350" indent="-514350">
              <a:spcAft>
                <a:spcPts val="200"/>
              </a:spcAft>
              <a:buFontTx/>
              <a:buAutoNum type="arabicParenBoth" startAt="5"/>
            </a:pPr>
            <a:r>
              <a:rPr lang="en-US" sz="2800" dirty="0">
                <a:latin typeface="Calibri" pitchFamily="34" charset="0"/>
              </a:rPr>
              <a:t>   Circa-2000 Land Cover of Canada Database (Landsat, 30-m) for north central Canada</a:t>
            </a:r>
          </a:p>
          <a:p>
            <a:pPr marL="514350" indent="-514350">
              <a:spcAft>
                <a:spcPts val="200"/>
              </a:spcAft>
            </a:pPr>
            <a:r>
              <a:rPr lang="en-US" sz="2800" dirty="0">
                <a:latin typeface="Calibri" pitchFamily="34" charset="0"/>
              </a:rPr>
              <a:t>(6)    Northern European Land Cover Classification (Landsat, 30-m)</a:t>
            </a:r>
            <a:endParaRPr lang="en-US" sz="2800" baseline="30000" dirty="0">
              <a:latin typeface="Calibri" pitchFamily="34" charset="0"/>
            </a:endParaRPr>
          </a:p>
          <a:p>
            <a:pPr marL="514350" indent="-514350">
              <a:spcAft>
                <a:spcPts val="200"/>
              </a:spcAft>
              <a:buFontTx/>
              <a:buAutoNum type="arabicParenBoth" startAt="6"/>
            </a:pPr>
            <a:r>
              <a:rPr lang="en-US" sz="2800" dirty="0">
                <a:latin typeface="Calibri" pitchFamily="34" charset="0"/>
              </a:rPr>
              <a:t>   Monthly Q (m</a:t>
            </a:r>
            <a:r>
              <a:rPr lang="en-US" sz="2800" baseline="30000" dirty="0"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/s) for Yukon, Mackenzie, Ob, Yenisei, &amp; Lena basins; </a:t>
            </a: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http://rims.unh.edu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9233" y="17697946"/>
            <a:ext cx="144637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618C4"/>
                </a:solidFill>
                <a:latin typeface="+mj-lt"/>
                <a:cs typeface="+mn-cs"/>
              </a:rPr>
              <a:t>Fw verification against open water maps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342" y="18344277"/>
            <a:ext cx="1445736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We derived Fw from MODIS &amp; Landsat land cover maps by determining proportional open water areas within each AMSR-E 25 km </a:t>
            </a:r>
            <a:r>
              <a:rPr lang="en-US" sz="2800" dirty="0" smtClean="0">
                <a:latin typeface="Calibri" pitchFamily="34" charset="0"/>
              </a:rPr>
              <a:t>res</a:t>
            </a:r>
            <a:r>
              <a:rPr lang="en-US" sz="2800" dirty="0">
                <a:latin typeface="Calibri" pitchFamily="34" charset="0"/>
              </a:rPr>
              <a:t>. grid cell.  A 3x3 cell weighted box-car filter was applied to account for AMSR-E FOV variability.  The derived datasets were then compared to AMSR-E Fw monthly means from 2003-2009 (</a:t>
            </a:r>
            <a:r>
              <a:rPr lang="en-US" sz="2800" b="1" dirty="0">
                <a:latin typeface="Calibri" pitchFamily="34" charset="0"/>
              </a:rPr>
              <a:t>below</a:t>
            </a:r>
            <a:r>
              <a:rPr lang="en-US" sz="2800" dirty="0">
                <a:latin typeface="Calibri" pitchFamily="34" charset="0"/>
              </a:rPr>
              <a:t>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651187" y="33010113"/>
            <a:ext cx="3334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References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7338" y="28834827"/>
            <a:ext cx="14478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AMSR-E Fw results show favorable agreement with static Fw maps from MODIS &amp; Landsat (</a:t>
            </a:r>
            <a:r>
              <a:rPr lang="en-US" sz="2800" b="1" dirty="0">
                <a:latin typeface="Calibri" pitchFamily="34" charset="0"/>
              </a:rPr>
              <a:t>above</a:t>
            </a:r>
            <a:r>
              <a:rPr lang="en-US" sz="2800" dirty="0">
                <a:latin typeface="Calibri" pitchFamily="34" charset="0"/>
              </a:rPr>
              <a:t>).  Regions with less similarity reflect sensor differences in Fw sensitivity &amp; longer Fw record from AMSR-E. AMSR-E Fw is lower (</a:t>
            </a:r>
            <a:r>
              <a:rPr lang="en-US" sz="2800" b="1" dirty="0">
                <a:latin typeface="Calibri" pitchFamily="34" charset="0"/>
              </a:rPr>
              <a:t>in red</a:t>
            </a:r>
            <a:r>
              <a:rPr lang="en-US" sz="2800" dirty="0">
                <a:latin typeface="Calibri" pitchFamily="34" charset="0"/>
              </a:rPr>
              <a:t>) than the static Fw maps </a:t>
            </a:r>
            <a:r>
              <a:rPr lang="en-US" sz="2800" dirty="0" smtClean="0">
                <a:latin typeface="Calibri" pitchFamily="34" charset="0"/>
              </a:rPr>
              <a:t>in </a:t>
            </a:r>
            <a:r>
              <a:rPr lang="en-US" sz="2800" dirty="0">
                <a:latin typeface="Calibri" pitchFamily="34" charset="0"/>
              </a:rPr>
              <a:t>dynamic surface hydrology (rivers, seasonal lakes &amp; wetlands) areas where AMSR-E captures daily Fw variability &amp; wet/dry cycles. </a:t>
            </a:r>
            <a:r>
              <a:rPr lang="en-US" sz="2800" dirty="0" smtClean="0">
                <a:latin typeface="Calibri" pitchFamily="34" charset="0"/>
              </a:rPr>
              <a:t> AMSR-E </a:t>
            </a:r>
            <a:r>
              <a:rPr lang="en-US" sz="2800" dirty="0">
                <a:latin typeface="Calibri" pitchFamily="34" charset="0"/>
              </a:rPr>
              <a:t>Fw is higher (</a:t>
            </a:r>
            <a:r>
              <a:rPr lang="en-US" sz="2800" b="1" dirty="0">
                <a:latin typeface="Calibri" pitchFamily="34" charset="0"/>
              </a:rPr>
              <a:t>in blue</a:t>
            </a:r>
            <a:r>
              <a:rPr lang="en-US" sz="2800" dirty="0">
                <a:latin typeface="Calibri" pitchFamily="34" charset="0"/>
              </a:rPr>
              <a:t>) in more persistent wetland areas (e.g. Siberia, northeastern Canada). </a:t>
            </a:r>
          </a:p>
        </p:txBody>
      </p:sp>
      <p:graphicFrame>
        <p:nvGraphicFramePr>
          <p:cNvPr id="13532" name="Group 2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2261696"/>
              </p:ext>
            </p:extLst>
          </p:nvPr>
        </p:nvGraphicFramePr>
        <p:xfrm>
          <a:off x="1284533" y="31544956"/>
          <a:ext cx="11550650" cy="3223616"/>
        </p:xfrm>
        <a:graphic>
          <a:graphicData uri="http://schemas.openxmlformats.org/drawingml/2006/table">
            <a:tbl>
              <a:tblPr/>
              <a:tblGrid>
                <a:gridCol w="2943225"/>
                <a:gridCol w="3130550"/>
                <a:gridCol w="1339850"/>
                <a:gridCol w="2613025"/>
                <a:gridCol w="1524000"/>
              </a:tblGrid>
              <a:tr h="7550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Product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Comparison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Region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          R</a:t>
                      </a:r>
                      <a:r>
                        <a:rPr kumimoji="0" lang="en-US" sz="2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25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cs typeface="Arial" charset="0"/>
                      </a:endParaRP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% MRE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(Fw)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RMSE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(Fw)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pan-Arctic (all)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0.77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-0.82  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5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2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MOD44W Fw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pan-Arctic (&lt; 60°N)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0.84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-0.92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4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6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pan-Arctic (</a:t>
                      </a:r>
                      <a:r>
                        <a:rPr kumimoji="0" lang="en-US" sz="2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60 °N)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0.71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-0.70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7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N. Europe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0.78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-0.56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2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Landsat Fw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Alaska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0.81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-1.87    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6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N. C. Canada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0.75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-8.21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5</a:t>
                      </a:r>
                    </a:p>
                  </a:txBody>
                  <a:tcPr marL="9525" marR="9525" marT="83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334963" y="34374445"/>
            <a:ext cx="1430655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Regional AMSR-E Fw means compare favorably with static Fw maps from MOD44W &amp; Landsat (</a:t>
            </a:r>
            <a:r>
              <a:rPr lang="en-US" sz="2800" b="1" dirty="0">
                <a:latin typeface="Calibri" pitchFamily="34" charset="0"/>
              </a:rPr>
              <a:t>above</a:t>
            </a:r>
            <a:r>
              <a:rPr lang="en-US" sz="2800" dirty="0">
                <a:latin typeface="Calibri" pitchFamily="34" charset="0"/>
              </a:rPr>
              <a:t>). The slight negative bias (mean residual error (MRE) from -8.21 to -</a:t>
            </a:r>
            <a:r>
              <a:rPr lang="en-US" sz="2800" dirty="0" smtClean="0">
                <a:latin typeface="Calibri" pitchFamily="34" charset="0"/>
              </a:rPr>
              <a:t>0.56 %) </a:t>
            </a:r>
            <a:r>
              <a:rPr lang="en-US" sz="2800" dirty="0">
                <a:latin typeface="Calibri" pitchFamily="34" charset="0"/>
              </a:rPr>
              <a:t>reflects the tendency for higher Fw from static MOD44W &amp; Landsat maps in temporally dynamic regions due to limited (summer) image collection periods from these data, which don’t account for seasonal variability &amp; may not be representative of average conditions. </a:t>
            </a:r>
            <a:r>
              <a:rPr lang="en-US" sz="2800" dirty="0" smtClean="0">
                <a:latin typeface="Calibri" pitchFamily="34" charset="0"/>
              </a:rPr>
              <a:t> For </a:t>
            </a:r>
            <a:r>
              <a:rPr lang="en-US" sz="2800" dirty="0">
                <a:latin typeface="Calibri" pitchFamily="34" charset="0"/>
              </a:rPr>
              <a:t>the MOD44W comparison, the better agreement between AMSR-E Fw means for regions &lt; 60°N  is due to the additional use of radar (SRTM) retrievals rather than use of only MODIS imagery above 60°N.</a:t>
            </a:r>
          </a:p>
        </p:txBody>
      </p:sp>
      <p:sp>
        <p:nvSpPr>
          <p:cNvPr id="13385" name="Rectangle 40"/>
          <p:cNvSpPr>
            <a:spLocks noChangeArrowheads="1"/>
          </p:cNvSpPr>
          <p:nvPr/>
        </p:nvSpPr>
        <p:spPr bwMode="auto">
          <a:xfrm>
            <a:off x="15188407" y="6261895"/>
            <a:ext cx="139223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AMSR-E basin-averaged monthly Fw (km</a:t>
            </a:r>
            <a:r>
              <a:rPr lang="en-US" sz="2800" baseline="30000" dirty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; </a:t>
            </a:r>
            <a:r>
              <a:rPr lang="en-US" sz="2800" b="1" dirty="0">
                <a:latin typeface="Calibri" pitchFamily="34" charset="0"/>
              </a:rPr>
              <a:t>in black</a:t>
            </a:r>
            <a:r>
              <a:rPr lang="en-US" sz="2800" dirty="0">
                <a:latin typeface="Calibri" pitchFamily="34" charset="0"/>
              </a:rPr>
              <a:t>) was compared against basin Q measurements (m</a:t>
            </a:r>
            <a:r>
              <a:rPr lang="en-US" sz="2800" baseline="30000" dirty="0"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/s; </a:t>
            </a:r>
            <a:r>
              <a:rPr lang="en-US" sz="2800" b="1" dirty="0">
                <a:latin typeface="Calibri" pitchFamily="34" charset="0"/>
              </a:rPr>
              <a:t>in red</a:t>
            </a:r>
            <a:r>
              <a:rPr lang="en-US" sz="2800" dirty="0">
                <a:latin typeface="Calibri" pitchFamily="34" charset="0"/>
              </a:rPr>
              <a:t>). Bi-monthly anomalies (AM, JJ, AS) were used to account for lags between Fw and Q for all basins except the Ob where tri-monthly anomalies (MAM, JJA, SON) were compared.  Favorable Fw and Q correlations indicate AMSR-E Fw sensitivity to basin surface water storage changes &amp; wet/dry cycles. </a:t>
            </a:r>
          </a:p>
        </p:txBody>
      </p:sp>
      <p:grpSp>
        <p:nvGrpSpPr>
          <p:cNvPr id="13386" name="Group 45"/>
          <p:cNvGrpSpPr>
            <a:grpSpLocks/>
          </p:cNvGrpSpPr>
          <p:nvPr/>
        </p:nvGrpSpPr>
        <p:grpSpPr bwMode="auto">
          <a:xfrm>
            <a:off x="27332586" y="8961498"/>
            <a:ext cx="1404232" cy="9681169"/>
            <a:chOff x="27769197" y="21769482"/>
            <a:chExt cx="1528187" cy="5751305"/>
          </a:xfrm>
        </p:grpSpPr>
        <p:sp>
          <p:nvSpPr>
            <p:cNvPr id="13493" name="TextBox 44"/>
            <p:cNvSpPr txBox="1">
              <a:spLocks noChangeArrowheads="1"/>
            </p:cNvSpPr>
            <p:nvPr/>
          </p:nvSpPr>
          <p:spPr bwMode="auto">
            <a:xfrm>
              <a:off x="27769197" y="21769482"/>
              <a:ext cx="1415142" cy="31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r = 0.82</a:t>
              </a:r>
            </a:p>
          </p:txBody>
        </p:sp>
        <p:sp>
          <p:nvSpPr>
            <p:cNvPr id="13494" name="TextBox 51"/>
            <p:cNvSpPr txBox="1">
              <a:spLocks noChangeArrowheads="1"/>
            </p:cNvSpPr>
            <p:nvPr/>
          </p:nvSpPr>
          <p:spPr bwMode="auto">
            <a:xfrm>
              <a:off x="27882238" y="23151757"/>
              <a:ext cx="1415142" cy="31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r = 0.76</a:t>
              </a:r>
            </a:p>
          </p:txBody>
        </p:sp>
        <p:sp>
          <p:nvSpPr>
            <p:cNvPr id="13495" name="TextBox 53"/>
            <p:cNvSpPr txBox="1">
              <a:spLocks noChangeArrowheads="1"/>
            </p:cNvSpPr>
            <p:nvPr/>
          </p:nvSpPr>
          <p:spPr bwMode="auto">
            <a:xfrm>
              <a:off x="27882242" y="24480685"/>
              <a:ext cx="1415142" cy="31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r = 0.71</a:t>
              </a:r>
            </a:p>
          </p:txBody>
        </p:sp>
        <p:sp>
          <p:nvSpPr>
            <p:cNvPr id="13496" name="TextBox 54"/>
            <p:cNvSpPr txBox="1">
              <a:spLocks noChangeArrowheads="1"/>
            </p:cNvSpPr>
            <p:nvPr/>
          </p:nvSpPr>
          <p:spPr bwMode="auto">
            <a:xfrm>
              <a:off x="27840754" y="25850501"/>
              <a:ext cx="1415142" cy="31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r = 0.87</a:t>
              </a:r>
            </a:p>
          </p:txBody>
        </p:sp>
        <p:sp>
          <p:nvSpPr>
            <p:cNvPr id="13497" name="TextBox 55"/>
            <p:cNvSpPr txBox="1">
              <a:spLocks noChangeArrowheads="1"/>
            </p:cNvSpPr>
            <p:nvPr/>
          </p:nvSpPr>
          <p:spPr bwMode="auto">
            <a:xfrm>
              <a:off x="27840752" y="27209957"/>
              <a:ext cx="1415142" cy="31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r = 0.85</a:t>
              </a:r>
            </a:p>
          </p:txBody>
        </p:sp>
      </p:grpSp>
      <p:sp>
        <p:nvSpPr>
          <p:cNvPr id="13387" name="Rectangle 57"/>
          <p:cNvSpPr>
            <a:spLocks noChangeArrowheads="1"/>
          </p:cNvSpPr>
          <p:nvPr/>
        </p:nvSpPr>
        <p:spPr bwMode="auto">
          <a:xfrm>
            <a:off x="15134431" y="5702102"/>
            <a:ext cx="2194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rgbClr val="0618C4"/>
                </a:solidFill>
                <a:latin typeface="Calibri" pitchFamily="34" charset="0"/>
              </a:rPr>
              <a:t>Fw verification against river discharge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5570142"/>
            <a:ext cx="43878500" cy="32343734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defTabSz="50161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91" name="Rectangle 83"/>
          <p:cNvSpPr>
            <a:spLocks noChangeArrowheads="1"/>
          </p:cNvSpPr>
          <p:nvPr/>
        </p:nvSpPr>
        <p:spPr bwMode="auto">
          <a:xfrm>
            <a:off x="29786870" y="14054049"/>
            <a:ext cx="13804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A widespread inundation increase (</a:t>
            </a:r>
            <a:r>
              <a:rPr lang="en-US" sz="2800" b="1" dirty="0">
                <a:latin typeface="Calibri" pitchFamily="34" charset="0"/>
              </a:rPr>
              <a:t>below</a:t>
            </a:r>
            <a:r>
              <a:rPr lang="en-US" sz="2800" dirty="0">
                <a:latin typeface="Calibri" pitchFamily="34" charset="0"/>
              </a:rPr>
              <a:t>) occurs throughout continuous permafrost (PF) areas (92% of grid cells with significant </a:t>
            </a:r>
            <a:r>
              <a:rPr lang="en-US" sz="2800" dirty="0" smtClean="0">
                <a:latin typeface="Calibri" pitchFamily="34" charset="0"/>
              </a:rPr>
              <a:t>trend were positive) </a:t>
            </a:r>
            <a:r>
              <a:rPr lang="en-US" sz="2800" dirty="0">
                <a:latin typeface="Calibri" pitchFamily="34" charset="0"/>
              </a:rPr>
              <a:t>&amp; to a lesser extent (82%) in discontinuous PF </a:t>
            </a:r>
            <a:r>
              <a:rPr lang="en-US" sz="2800" dirty="0" smtClean="0">
                <a:latin typeface="Calibri" pitchFamily="34" charset="0"/>
              </a:rPr>
              <a:t>areas.  Conversely</a:t>
            </a:r>
            <a:r>
              <a:rPr lang="en-US" sz="2800" dirty="0">
                <a:latin typeface="Calibri" pitchFamily="34" charset="0"/>
              </a:rPr>
              <a:t>, a widespread inundation decrease (71%) occurs in sporadic/isolated PF areas.  These results indicate greater occurrence of Fw growth in less degraded continuous PF areas &amp; Fw decline where PF decay is more substantial.</a:t>
            </a:r>
          </a:p>
        </p:txBody>
      </p:sp>
      <p:sp>
        <p:nvSpPr>
          <p:cNvPr id="13392" name="Rectangle 84"/>
          <p:cNvSpPr>
            <a:spLocks noChangeArrowheads="1"/>
          </p:cNvSpPr>
          <p:nvPr/>
        </p:nvSpPr>
        <p:spPr bwMode="auto">
          <a:xfrm>
            <a:off x="29775555" y="13463709"/>
            <a:ext cx="2194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rgbClr val="0618C4"/>
                </a:solidFill>
                <a:latin typeface="Calibri" pitchFamily="34" charset="0"/>
              </a:rPr>
              <a:t>AMSR-E Fw trends by permafrost region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9604494" y="28199433"/>
            <a:ext cx="14176375" cy="46576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1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The AMSR-E Fw parameter compares favorably with existing pan-Arctic open water maps,  but shows seasonal </a:t>
            </a:r>
            <a:r>
              <a:rPr lang="en-US" sz="2800" dirty="0" smtClean="0">
                <a:latin typeface="Calibri" pitchFamily="34" charset="0"/>
              </a:rPr>
              <a:t> &amp; </a:t>
            </a:r>
            <a:r>
              <a:rPr lang="en-US" sz="2800" dirty="0">
                <a:latin typeface="Calibri" pitchFamily="34" charset="0"/>
              </a:rPr>
              <a:t>interannual variability that is not represented by the static products. </a:t>
            </a:r>
          </a:p>
          <a:p>
            <a:pPr marL="457200" indent="-457200">
              <a:spcAft>
                <a:spcPts val="1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The Fw trends show significant increase in Fw presence throughout the permafrost zone. </a:t>
            </a:r>
            <a:r>
              <a:rPr lang="en-US" sz="2800" dirty="0" smtClean="0">
                <a:latin typeface="Calibri" pitchFamily="34" charset="0"/>
              </a:rPr>
              <a:t> A </a:t>
            </a:r>
            <a:r>
              <a:rPr lang="en-US" sz="2800" dirty="0">
                <a:latin typeface="Calibri" pitchFamily="34" charset="0"/>
              </a:rPr>
              <a:t>lack of significant trend in total Fw area is attributed to within-region variability in inundation state.  </a:t>
            </a:r>
          </a:p>
          <a:p>
            <a:pPr marL="457200" indent="-457200">
              <a:spcAft>
                <a:spcPts val="1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Continuous permafrost areas show widespread Fw increase over the AMSR-E record (2003-2010), while </a:t>
            </a:r>
            <a:r>
              <a:rPr lang="en-US" sz="2800" dirty="0" smtClean="0">
                <a:latin typeface="Calibri" pitchFamily="34" charset="0"/>
              </a:rPr>
              <a:t> sporadic </a:t>
            </a:r>
            <a:r>
              <a:rPr lang="en-US" sz="2800" dirty="0">
                <a:latin typeface="Calibri" pitchFamily="34" charset="0"/>
              </a:rPr>
              <a:t>&amp; isolated PF zones show widespread Fw decline.  These observations are in agreement with previous region-based studies where increased inundation has been associated with continuous permafrost, whereas active layer deepening &amp; PF degradation is contributing to inundation decline.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9661678" y="33937575"/>
            <a:ext cx="1262221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baseline="30000" dirty="0">
                <a:latin typeface="+mj-lt"/>
                <a:cs typeface="+mn-cs"/>
              </a:rPr>
              <a:t>1 </a:t>
            </a:r>
            <a:r>
              <a:rPr lang="en-US" sz="2400" dirty="0">
                <a:latin typeface="+mj-lt"/>
                <a:cs typeface="+mn-cs"/>
              </a:rPr>
              <a:t>Walter, K. M., S. A. Zimov, J. P. Chanton, D. Verbyla, and F. S. Chapin III. 2006. </a:t>
            </a:r>
            <a:r>
              <a:rPr lang="en-US" sz="2400" u="sng" dirty="0">
                <a:latin typeface="+mj-lt"/>
                <a:cs typeface="+mn-cs"/>
              </a:rPr>
              <a:t>Methane bubbling from Siberian thaw lakes as a positive feedback to climate warming</a:t>
            </a:r>
            <a:r>
              <a:rPr lang="en-US" sz="2400" dirty="0">
                <a:latin typeface="+mj-lt"/>
                <a:cs typeface="+mn-cs"/>
              </a:rPr>
              <a:t>. Nature 443: 71-75.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9691013" y="34875887"/>
            <a:ext cx="21945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baseline="30000" dirty="0">
                <a:latin typeface="+mj-lt"/>
                <a:cs typeface="+mn-cs"/>
              </a:rPr>
              <a:t>2 </a:t>
            </a:r>
            <a:r>
              <a:rPr lang="en-US" sz="2400" dirty="0">
                <a:latin typeface="+mj-lt"/>
                <a:cs typeface="+mn-cs"/>
              </a:rPr>
              <a:t>Smith, L. C., Y. Sheng, G. M.  MacDonald, and L. D.  Hinzman. 2005. </a:t>
            </a:r>
            <a:r>
              <a:rPr lang="en-US" sz="2400" u="sng" dirty="0">
                <a:latin typeface="+mj-lt"/>
                <a:cs typeface="+mn-cs"/>
              </a:rPr>
              <a:t>Disappearing Arctic lakes</a:t>
            </a:r>
            <a:r>
              <a:rPr lang="en-US" sz="2400" dirty="0">
                <a:latin typeface="+mj-lt"/>
                <a:cs typeface="+mn-cs"/>
              </a:rPr>
              <a:t>. Science 308: 1429.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9703700" y="35480823"/>
            <a:ext cx="138985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baseline="30000" dirty="0">
                <a:latin typeface="+mj-lt"/>
                <a:cs typeface="+mn-cs"/>
              </a:rPr>
              <a:t>3 </a:t>
            </a:r>
            <a:r>
              <a:rPr lang="en-US" sz="2400" dirty="0">
                <a:latin typeface="+mj-lt"/>
                <a:cs typeface="+mn-cs"/>
              </a:rPr>
              <a:t>Jones, B. M., G. Grosse, C. D. Arp, M. C. Jones, K. M. Walter Anthony, and V. E. Romanovsky. 2011. </a:t>
            </a:r>
            <a:r>
              <a:rPr lang="en-US" sz="2400" u="sng" dirty="0">
                <a:latin typeface="+mj-lt"/>
                <a:cs typeface="+mn-cs"/>
              </a:rPr>
              <a:t>Modern thermokarst lake dynamics in the continuous permafrost zone, northern Seward Peninsula, Alaska</a:t>
            </a:r>
            <a:r>
              <a:rPr lang="en-US" sz="2400" dirty="0">
                <a:latin typeface="+mj-lt"/>
                <a:cs typeface="+mn-cs"/>
              </a:rPr>
              <a:t>. Journal of Geophysical Research 116. </a:t>
            </a:r>
            <a:r>
              <a:rPr lang="en-US" sz="2400" dirty="0" smtClean="0">
                <a:latin typeface="+mj-lt"/>
                <a:cs typeface="+mn-cs"/>
              </a:rPr>
              <a:t>13pp</a:t>
            </a:r>
            <a:r>
              <a:rPr lang="en-US" sz="2400" dirty="0">
                <a:latin typeface="+mj-lt"/>
                <a:cs typeface="+mn-cs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35093" y="27276103"/>
            <a:ext cx="3592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Conclusions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36551" y="28199433"/>
            <a:ext cx="144637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016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618C4"/>
                </a:solidFill>
                <a:latin typeface="+mj-lt"/>
                <a:cs typeface="+mn-cs"/>
              </a:rPr>
              <a:t>Verification results – open water maps</a:t>
            </a:r>
          </a:p>
        </p:txBody>
      </p:sp>
      <p:sp>
        <p:nvSpPr>
          <p:cNvPr id="13399" name="Rectangle 123"/>
          <p:cNvSpPr>
            <a:spLocks noChangeArrowheads="1"/>
          </p:cNvSpPr>
          <p:nvPr/>
        </p:nvSpPr>
        <p:spPr bwMode="auto">
          <a:xfrm>
            <a:off x="14913659" y="20669250"/>
            <a:ext cx="2194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rgbClr val="0618C4"/>
                </a:solidFill>
                <a:latin typeface="Calibri" pitchFamily="34" charset="0"/>
              </a:rPr>
              <a:t>Temporal patterns in regional AMSR-E Fw</a:t>
            </a:r>
          </a:p>
        </p:txBody>
      </p:sp>
      <p:sp>
        <p:nvSpPr>
          <p:cNvPr id="13400" name="TextBox 134"/>
          <p:cNvSpPr txBox="1">
            <a:spLocks noChangeArrowheads="1"/>
          </p:cNvSpPr>
          <p:nvPr/>
        </p:nvSpPr>
        <p:spPr bwMode="auto">
          <a:xfrm>
            <a:off x="29781500" y="5702102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618C4"/>
                </a:solidFill>
                <a:latin typeface="Calibri" pitchFamily="34" charset="0"/>
              </a:rPr>
              <a:t>Trends in Regional AMSR-E Fw</a:t>
            </a:r>
          </a:p>
        </p:txBody>
      </p:sp>
      <p:graphicFrame>
        <p:nvGraphicFramePr>
          <p:cNvPr id="1353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5893556"/>
              </p:ext>
            </p:extLst>
          </p:nvPr>
        </p:nvGraphicFramePr>
        <p:xfrm>
          <a:off x="32265011" y="8916020"/>
          <a:ext cx="8270875" cy="4048506"/>
        </p:xfrm>
        <a:graphic>
          <a:graphicData uri="http://schemas.openxmlformats.org/drawingml/2006/table">
            <a:tbl>
              <a:tblPr/>
              <a:tblGrid>
                <a:gridCol w="2120900"/>
                <a:gridCol w="165100"/>
                <a:gridCol w="615950"/>
                <a:gridCol w="603250"/>
                <a:gridCol w="1447800"/>
                <a:gridCol w="381000"/>
                <a:gridCol w="2486025"/>
                <a:gridCol w="450850"/>
              </a:tblGrid>
              <a:tr h="714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Region 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Sum Fw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Cells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Fw Area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(km</a:t>
                      </a:r>
                      <a:r>
                        <a:rPr kumimoji="0" lang="en-US" sz="2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43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Annual Fw Trend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pan-Arctic (&gt; 50°N)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0.33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North America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0.24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Eurasia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0.33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-0.05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Permafrost zones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0.81**          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0.43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Cont.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0.71**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0.53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Discont.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0.62*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0.24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Sporadic &amp; Iso.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0.62*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-0.14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433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              Trend significance   * 0.1   ** 0.05 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7" name="TextBox 136"/>
          <p:cNvSpPr txBox="1"/>
          <p:nvPr/>
        </p:nvSpPr>
        <p:spPr>
          <a:xfrm>
            <a:off x="29840309" y="6238678"/>
            <a:ext cx="1388903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A Mann-Kendall tau trend analysis was used evaluate regional changes in </a:t>
            </a:r>
            <a:r>
              <a:rPr lang="en-US" sz="2800" dirty="0" smtClean="0">
                <a:latin typeface="Calibri" pitchFamily="34" charset="0"/>
              </a:rPr>
              <a:t>Fw from 2003-2010 (</a:t>
            </a:r>
            <a:r>
              <a:rPr lang="en-US" sz="2800" b="1" dirty="0">
                <a:latin typeface="Calibri" pitchFamily="34" charset="0"/>
              </a:rPr>
              <a:t>below</a:t>
            </a:r>
            <a:r>
              <a:rPr lang="en-US" sz="2800" dirty="0">
                <a:latin typeface="Calibri" pitchFamily="34" charset="0"/>
              </a:rPr>
              <a:t>). </a:t>
            </a:r>
            <a:r>
              <a:rPr lang="en-US" sz="2800" dirty="0" smtClean="0">
                <a:latin typeface="Calibri" pitchFamily="34" charset="0"/>
              </a:rPr>
              <a:t>Trends </a:t>
            </a:r>
            <a:r>
              <a:rPr lang="en-US" sz="2800" dirty="0">
                <a:latin typeface="Calibri" pitchFamily="34" charset="0"/>
              </a:rPr>
              <a:t>are presented for the total number of grid cells with Fw present &amp; total Fw inundation (km</a:t>
            </a:r>
            <a:r>
              <a:rPr lang="en-US" sz="2800" baseline="30000" dirty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). </a:t>
            </a:r>
            <a:r>
              <a:rPr lang="en-US" sz="2800" dirty="0" smtClean="0">
                <a:latin typeface="Calibri" pitchFamily="34" charset="0"/>
              </a:rPr>
              <a:t> A </a:t>
            </a:r>
            <a:r>
              <a:rPr lang="en-US" sz="2800" dirty="0">
                <a:latin typeface="Calibri" pitchFamily="34" charset="0"/>
              </a:rPr>
              <a:t>positive Fw trend occurs in </a:t>
            </a:r>
            <a:r>
              <a:rPr lang="en-US" sz="2800" dirty="0" smtClean="0">
                <a:latin typeface="Calibri" pitchFamily="34" charset="0"/>
              </a:rPr>
              <a:t> the number of grid </a:t>
            </a:r>
            <a:r>
              <a:rPr lang="en-US" sz="2800" dirty="0">
                <a:latin typeface="Calibri" pitchFamily="34" charset="0"/>
              </a:rPr>
              <a:t>cells with Fw present </a:t>
            </a:r>
            <a:r>
              <a:rPr lang="en-US" sz="2800" dirty="0" smtClean="0">
                <a:latin typeface="Calibri" pitchFamily="34" charset="0"/>
              </a:rPr>
              <a:t>&amp; </a:t>
            </a:r>
            <a:r>
              <a:rPr lang="en-US" sz="2800" dirty="0">
                <a:latin typeface="Calibri" pitchFamily="34" charset="0"/>
              </a:rPr>
              <a:t>is stronger for continuous permafrost areas, whereas </a:t>
            </a:r>
            <a:r>
              <a:rPr lang="en-US" sz="2800" dirty="0" smtClean="0">
                <a:latin typeface="Calibri" pitchFamily="34" charset="0"/>
              </a:rPr>
              <a:t> no </a:t>
            </a:r>
            <a:r>
              <a:rPr lang="en-US" sz="2800" dirty="0">
                <a:latin typeface="Calibri" pitchFamily="34" charset="0"/>
              </a:rPr>
              <a:t>significant (p&lt;0.1) trends occur in total Fw inundation. 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4981943" y="21230432"/>
            <a:ext cx="1430655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Strong seasonality is observed in monthly Fw area (km</a:t>
            </a:r>
            <a:r>
              <a:rPr lang="en-US" sz="2800" baseline="30000" dirty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) for pan-Arctic, Eurasian &amp; North American sub-regions (</a:t>
            </a:r>
            <a:r>
              <a:rPr lang="en-US" sz="2800" b="1" dirty="0">
                <a:latin typeface="Calibri" pitchFamily="34" charset="0"/>
              </a:rPr>
              <a:t>below</a:t>
            </a:r>
            <a:r>
              <a:rPr lang="en-US" sz="2800" dirty="0">
                <a:latin typeface="Calibri" pitchFamily="34" charset="0"/>
              </a:rPr>
              <a:t>). Low Fw inundation occurs in winter months, with marked Fw rise following spring thaw. The AMSR-E results show Fw monthly means (</a:t>
            </a:r>
            <a:r>
              <a:rPr lang="en-US" sz="2800" b="1" dirty="0">
                <a:latin typeface="Calibri" pitchFamily="34" charset="0"/>
              </a:rPr>
              <a:t>in blue</a:t>
            </a:r>
            <a:r>
              <a:rPr lang="en-US" sz="2800" dirty="0">
                <a:latin typeface="Calibri" pitchFamily="34" charset="0"/>
              </a:rPr>
              <a:t>) and maximums (</a:t>
            </a:r>
            <a:r>
              <a:rPr lang="en-US" sz="2800" b="1" dirty="0">
                <a:latin typeface="Calibri" pitchFamily="34" charset="0"/>
              </a:rPr>
              <a:t>in red</a:t>
            </a:r>
            <a:r>
              <a:rPr lang="en-US" sz="2800" dirty="0">
                <a:latin typeface="Calibri" pitchFamily="34" charset="0"/>
              </a:rPr>
              <a:t>). Dashed lines (</a:t>
            </a:r>
            <a:r>
              <a:rPr lang="en-US" sz="2800" b="1" dirty="0">
                <a:latin typeface="Calibri" pitchFamily="34" charset="0"/>
              </a:rPr>
              <a:t>in black</a:t>
            </a:r>
            <a:r>
              <a:rPr lang="en-US" sz="2800" dirty="0">
                <a:latin typeface="Calibri" pitchFamily="34" charset="0"/>
              </a:rPr>
              <a:t>) show Fw from the MOD44W static open water map.  Comparison of AMSR-E &amp; MOD44W Fw areas show closer AMSR-E &amp; MOD44W </a:t>
            </a:r>
            <a:r>
              <a:rPr lang="en-US" sz="2800" dirty="0" smtClean="0">
                <a:latin typeface="Calibri" pitchFamily="34" charset="0"/>
              </a:rPr>
              <a:t>similarities to </a:t>
            </a:r>
            <a:r>
              <a:rPr lang="en-US" sz="2800" dirty="0">
                <a:latin typeface="Calibri" pitchFamily="34" charset="0"/>
              </a:rPr>
              <a:t>summer Fw extremes rather than means.  The static nature of MOD44W in conjunction with a limited observational period results in inundation estimates that reflect a short period in time rather than the dynamic nature of the pan-Arctic.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744012" y="18559811"/>
            <a:ext cx="171149" cy="1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14706600" y="5570142"/>
            <a:ext cx="14808982" cy="32343733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defTabSz="50161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7287</TotalTime>
  <Words>1651</Words>
  <Application>Microsoft Office PowerPoint</Application>
  <PresentationFormat>Custom</PresentationFormat>
  <Paragraphs>129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Watts</dc:creator>
  <cp:lastModifiedBy> </cp:lastModifiedBy>
  <cp:revision>128</cp:revision>
  <cp:lastPrinted>2011-09-28T22:09:37Z</cp:lastPrinted>
  <dcterms:created xsi:type="dcterms:W3CDTF">2011-09-23T20:36:17Z</dcterms:created>
  <dcterms:modified xsi:type="dcterms:W3CDTF">2011-11-24T01:45:16Z</dcterms:modified>
</cp:coreProperties>
</file>