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14" y="-3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FAD6A-EDA0-483C-A2E0-1EDCB88387F6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93319-B3C6-423C-B846-380652EAD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6EFF56-EDC0-44B1-B916-4876FA0AA01B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168EE-83E9-4263-8927-3964B8A35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EA2DB-1CF4-48F5-9B77-73438A1AA24F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FD273-C5F4-437C-BA55-B897FD92A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0FE5B0-FDCA-47A4-99A5-211CA052B632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5DB3C-F137-4BED-9958-D17F3E573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6F6BA-F69B-4217-87EC-D467CEA1F0F3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CD59AF-4461-4A16-8DDE-EDABF6095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65A2C-5565-4414-BDEE-129DF1A7E29D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C60320-16C9-4A7D-A4E8-D7DF692E16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A21CB-6BFD-4A59-8960-ABF3D2C1E763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2F0121-ABCF-412F-8B47-F8DF4D60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180E2-A75C-4B0B-B98D-FDD52A810697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0B437-FED6-49C1-AB41-C56AE2B0E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063FA-AC74-425E-80E8-C3C329263FDD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92A02-FF8D-4EF9-A202-A13DA96806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8B544-8469-4052-935F-F04956EEC697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463336-CE4E-4EE0-8C36-989D011B49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B657E8-82A0-443D-8760-08F6660563FB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5896B-C11C-42FF-B0DD-2BC30AF48A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8F153E5-E6BA-45DE-9DC9-D5B2199C07FB}" type="datetimeFigureOut">
              <a:rPr lang="en-US"/>
              <a:pPr>
                <a:defRPr/>
              </a:pPr>
              <a:t>4/29/2008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6FA7CB-5386-4A0C-AD55-D5F8AD8CF1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7924800" cy="1219200"/>
          </a:xfrm>
        </p:spPr>
        <p:txBody>
          <a:bodyPr/>
          <a:lstStyle/>
          <a:p>
            <a:r>
              <a:rPr lang="en-US" sz="2400" smtClean="0"/>
              <a:t>Breakout Session IV:</a:t>
            </a:r>
            <a:br>
              <a:rPr lang="en-US" sz="2400" smtClean="0"/>
            </a:br>
            <a:r>
              <a:rPr lang="en-US" sz="2400" smtClean="0"/>
              <a:t>Applying Remote Sensing Observations to Impacts Assessment</a:t>
            </a:r>
          </a:p>
        </p:txBody>
      </p:sp>
      <p:sp>
        <p:nvSpPr>
          <p:cNvPr id="13314" name="Subtitle 2"/>
          <p:cNvSpPr>
            <a:spLocks noGrp="1"/>
          </p:cNvSpPr>
          <p:nvPr>
            <p:ph type="subTitle" idx="1"/>
          </p:nvPr>
        </p:nvSpPr>
        <p:spPr>
          <a:xfrm>
            <a:off x="990600" y="1447800"/>
            <a:ext cx="7467600" cy="5105400"/>
          </a:xfrm>
        </p:spPr>
        <p:txBody>
          <a:bodyPr/>
          <a:lstStyle/>
          <a:p>
            <a:pPr algn="l"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   IPCC WG 2 Report (2008) Climate Change Impacts, Adaptation and Vulnerability</a:t>
            </a:r>
          </a:p>
          <a:p>
            <a:pPr lvl="1" algn="l">
              <a:buFont typeface="Arial" charset="0"/>
              <a:buChar char="•"/>
            </a:pPr>
            <a:r>
              <a:rPr lang="en-US" sz="1600" smtClean="0">
                <a:solidFill>
                  <a:schemeClr val="tx1"/>
                </a:solidFill>
              </a:rPr>
              <a:t>Characterizes current knowledge, perspectives, and future needs. </a:t>
            </a:r>
          </a:p>
          <a:p>
            <a:pPr lvl="1" algn="l"/>
            <a:endParaRPr lang="en-US" sz="1800" smtClean="0">
              <a:solidFill>
                <a:schemeClr val="tx1"/>
              </a:solidFill>
            </a:endParaRPr>
          </a:p>
          <a:p>
            <a:pPr algn="l"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    IPCC assessments rely on scenarios based on 3 axes; two spatial and one cross-scale economic:</a:t>
            </a:r>
          </a:p>
          <a:p>
            <a:pPr lvl="1" algn="l"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 Global</a:t>
            </a:r>
          </a:p>
          <a:p>
            <a:pPr lvl="1" algn="l"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 Regional</a:t>
            </a:r>
          </a:p>
          <a:p>
            <a:pPr lvl="1" algn="l">
              <a:buFont typeface="Arial" charset="0"/>
              <a:buChar char="•"/>
            </a:pPr>
            <a:r>
              <a:rPr lang="en-US" sz="2000" smtClean="0">
                <a:solidFill>
                  <a:schemeClr val="tx1"/>
                </a:solidFill>
              </a:rPr>
              <a:t> Economic </a:t>
            </a:r>
          </a:p>
          <a:p>
            <a:pPr algn="l"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   </a:t>
            </a:r>
            <a:r>
              <a:rPr lang="en-US" sz="2400" b="1" smtClean="0">
                <a:solidFill>
                  <a:schemeClr val="tx1"/>
                </a:solidFill>
              </a:rPr>
              <a:t>Factors:</a:t>
            </a:r>
            <a:r>
              <a:rPr lang="en-US" sz="1800" smtClean="0">
                <a:solidFill>
                  <a:schemeClr val="tx1"/>
                </a:solidFill>
              </a:rPr>
              <a:t>  Climate Scenarios;  </a:t>
            </a:r>
            <a:r>
              <a:rPr lang="en-US" sz="1800" u="sng" smtClean="0">
                <a:solidFill>
                  <a:schemeClr val="tx1"/>
                </a:solidFill>
              </a:rPr>
              <a:t>non-climate drivers</a:t>
            </a:r>
            <a:r>
              <a:rPr lang="en-US" sz="1800" smtClean="0">
                <a:solidFill>
                  <a:schemeClr val="tx1"/>
                </a:solidFill>
              </a:rPr>
              <a:t> (</a:t>
            </a:r>
            <a:r>
              <a:rPr lang="en-US" sz="1800" b="1" smtClean="0">
                <a:solidFill>
                  <a:schemeClr val="tx1"/>
                </a:solidFill>
              </a:rPr>
              <a:t>socio-economic</a:t>
            </a:r>
            <a:r>
              <a:rPr lang="en-US" sz="1800" smtClean="0">
                <a:solidFill>
                  <a:schemeClr val="tx1"/>
                </a:solidFill>
              </a:rPr>
              <a:t> driven changes in land use and resource use), mitigation and stabilization, Abrupt climate change.</a:t>
            </a:r>
          </a:p>
          <a:p>
            <a:pPr algn="l">
              <a:buFont typeface="Arial" charset="0"/>
              <a:buChar char="•"/>
            </a:pPr>
            <a:r>
              <a:rPr lang="en-US" sz="1800" smtClean="0">
                <a:solidFill>
                  <a:schemeClr val="tx1"/>
                </a:solidFill>
              </a:rPr>
              <a:t>  </a:t>
            </a:r>
            <a:r>
              <a:rPr lang="en-US" sz="2400" b="1" smtClean="0">
                <a:solidFill>
                  <a:schemeClr val="tx1"/>
                </a:solidFill>
              </a:rPr>
              <a:t>Sectors:</a:t>
            </a:r>
            <a:r>
              <a:rPr lang="en-US" sz="1800" smtClean="0">
                <a:solidFill>
                  <a:schemeClr val="tx1"/>
                </a:solidFill>
              </a:rPr>
              <a:t> Freshwater;  Ecosystems;  Food, Fiber, &amp; Forest Products;  Coastal Systems and Low Lying Areas;  Industry, Settlement &amp; Society; and Public Health</a:t>
            </a:r>
          </a:p>
        </p:txBody>
      </p:sp>
      <p:sp>
        <p:nvSpPr>
          <p:cNvPr id="13316" name="AutoShape 4"/>
          <p:cNvSpPr>
            <a:spLocks noChangeArrowheads="1"/>
          </p:cNvSpPr>
          <p:nvPr/>
        </p:nvSpPr>
        <p:spPr bwMode="auto">
          <a:xfrm>
            <a:off x="623888" y="3429000"/>
            <a:ext cx="733425" cy="457200"/>
          </a:xfrm>
          <a:prstGeom prst="curvedRightArrow">
            <a:avLst>
              <a:gd name="adj1" fmla="val 20000"/>
              <a:gd name="adj2" fmla="val 40000"/>
              <a:gd name="adj3" fmla="val 4271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Breakout Session IV:</a:t>
            </a:r>
            <a:br>
              <a:rPr lang="en-US" sz="2400" smtClean="0"/>
            </a:br>
            <a:r>
              <a:rPr lang="en-US" sz="2400" smtClean="0"/>
              <a:t>Applying Remote Sensing Observations to Impacts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700" smtClean="0"/>
              <a:t>IPCC WG2 Future Research Needs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Climate Modeling that elucidates the nature of future changes at </a:t>
            </a:r>
            <a:r>
              <a:rPr lang="en-US" sz="2400" u="sng" smtClean="0"/>
              <a:t>regional</a:t>
            </a:r>
            <a:r>
              <a:rPr lang="en-US" sz="2400" smtClean="0"/>
              <a:t> scale.</a:t>
            </a:r>
          </a:p>
          <a:p>
            <a:pPr lvl="2">
              <a:lnSpc>
                <a:spcPct val="80000"/>
              </a:lnSpc>
            </a:pPr>
            <a:r>
              <a:rPr lang="en-US" sz="2000" u="sng" smtClean="0">
                <a:solidFill>
                  <a:srgbClr val="33CC33"/>
                </a:solidFill>
              </a:rPr>
              <a:t>Especially precipitation, hydrological consequences</a:t>
            </a:r>
            <a:r>
              <a:rPr lang="en-US" sz="200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Understanding </a:t>
            </a:r>
            <a:r>
              <a:rPr lang="en-US" sz="2400" u="sng" smtClean="0"/>
              <a:t>regional</a:t>
            </a:r>
            <a:r>
              <a:rPr lang="en-US" sz="2400" smtClean="0"/>
              <a:t> effects of </a:t>
            </a:r>
            <a:r>
              <a:rPr lang="en-US" sz="2400" u="sng" smtClean="0"/>
              <a:t>abrupt climate change events.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Monitoring:  </a:t>
            </a:r>
            <a:r>
              <a:rPr lang="en-US" sz="2400" u="sng" smtClean="0"/>
              <a:t>Long-term </a:t>
            </a:r>
            <a:r>
              <a:rPr lang="en-US" sz="2400" smtClean="0"/>
              <a:t>field data collection on managed and un-managed systems and human activities.  </a:t>
            </a:r>
            <a:r>
              <a:rPr lang="en-US" sz="2400" smtClean="0">
                <a:solidFill>
                  <a:srgbClr val="33CC33"/>
                </a:solidFill>
              </a:rPr>
              <a:t>(Can remote sensing data augment this activity?)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Ability to integrate </a:t>
            </a:r>
            <a:r>
              <a:rPr lang="en-US" sz="2400" u="sng" smtClean="0"/>
              <a:t>multiple</a:t>
            </a:r>
            <a:r>
              <a:rPr lang="en-US" sz="2400" smtClean="0"/>
              <a:t> stressors for vulnerability assessment.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Adaptation to environmental changes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Costs of adaptation/mitigation </a:t>
            </a:r>
          </a:p>
          <a:p>
            <a:pPr lvl="1">
              <a:lnSpc>
                <a:spcPct val="80000"/>
              </a:lnSpc>
            </a:pPr>
            <a:endParaRPr lang="en-US" sz="2400" smtClean="0"/>
          </a:p>
          <a:p>
            <a:pPr>
              <a:lnSpc>
                <a:spcPct val="80000"/>
              </a:lnSpc>
            </a:pPr>
            <a:endParaRPr lang="en-US" sz="27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Breakout Session IV:</a:t>
            </a:r>
            <a:br>
              <a:rPr lang="en-US" sz="2400" smtClean="0"/>
            </a:br>
            <a:r>
              <a:rPr lang="en-US" sz="2400" smtClean="0"/>
              <a:t>Applying Remote Sensing Observations to Impact Assessment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r>
              <a:rPr lang="en-US" sz="2800" smtClean="0"/>
              <a:t>Remotely sensed observations should support efforts that bridge global and </a:t>
            </a:r>
            <a:r>
              <a:rPr lang="en-US" sz="2800" u="sng" smtClean="0"/>
              <a:t>regional scales</a:t>
            </a:r>
            <a:endParaRPr lang="en-US" sz="2800" smtClean="0"/>
          </a:p>
          <a:p>
            <a:pPr lvl="1"/>
            <a:r>
              <a:rPr lang="en-US" sz="2400" smtClean="0"/>
              <a:t>Climate modeling – regional manifestation of changes</a:t>
            </a:r>
          </a:p>
          <a:p>
            <a:pPr lvl="1"/>
            <a:r>
              <a:rPr lang="en-US" sz="2400" smtClean="0"/>
              <a:t>Abrupt climate change scenarios – regional manifestations.</a:t>
            </a:r>
          </a:p>
          <a:p>
            <a:pPr lvl="1"/>
            <a:r>
              <a:rPr lang="en-US" sz="2400" smtClean="0"/>
              <a:t>Long-term field data collection that includes managed and un-managed systems and human activities.</a:t>
            </a:r>
          </a:p>
          <a:p>
            <a:pPr>
              <a:buFont typeface="Arial" charset="0"/>
              <a:buNone/>
            </a:pP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smtClean="0"/>
              <a:t>Breakout Session IV:</a:t>
            </a:r>
            <a:br>
              <a:rPr lang="en-US" sz="2400" smtClean="0"/>
            </a:br>
            <a:r>
              <a:rPr lang="en-US" sz="2400" smtClean="0"/>
              <a:t>Applying Remote Sensing Observations to Impacts Assessment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Current missions provide a wide range of relevant data.</a:t>
            </a:r>
          </a:p>
          <a:p>
            <a:pPr lvl="1"/>
            <a:r>
              <a:rPr lang="en-US" smtClean="0"/>
              <a:t>Research should be steered to use these data in relevant regional scale modeling efforts.</a:t>
            </a:r>
          </a:p>
          <a:p>
            <a:pPr lvl="1"/>
            <a:r>
              <a:rPr lang="en-US" smtClean="0"/>
              <a:t>Spatial resolution: </a:t>
            </a:r>
            <a:r>
              <a:rPr lang="en-US" smtClean="0">
                <a:solidFill>
                  <a:srgbClr val="33CC33"/>
                </a:solidFill>
              </a:rPr>
              <a:t> Are multi-kilometer scale, 1km, 500m, 250m resolutions adequate?</a:t>
            </a:r>
          </a:p>
          <a:p>
            <a:pPr lvl="1"/>
            <a:r>
              <a:rPr lang="en-US" smtClean="0"/>
              <a:t>Cross-platform data integration needed (including non-NASA data) to link processes.   </a:t>
            </a:r>
            <a:r>
              <a:rPr lang="en-US" smtClean="0">
                <a:solidFill>
                  <a:srgbClr val="33CC33"/>
                </a:solidFill>
              </a:rPr>
              <a:t>What platforms/sensors should be grouped?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to be addressed</a:t>
            </a:r>
          </a:p>
        </p:txBody>
      </p:sp>
      <p:sp>
        <p:nvSpPr>
          <p:cNvPr id="1945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smtClean="0"/>
              <a:t> What research can we conduct to better address the </a:t>
            </a:r>
            <a:r>
              <a:rPr lang="en-US" b="1" smtClean="0"/>
              <a:t>impacts</a:t>
            </a:r>
            <a:r>
              <a:rPr lang="en-US" smtClean="0"/>
              <a:t> and </a:t>
            </a:r>
            <a:r>
              <a:rPr lang="en-US" b="1" smtClean="0"/>
              <a:t>consequences</a:t>
            </a:r>
            <a:r>
              <a:rPr lang="en-US" smtClean="0"/>
              <a:t> of global change? 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 What </a:t>
            </a:r>
            <a:r>
              <a:rPr lang="en-US" b="1" smtClean="0"/>
              <a:t>actions</a:t>
            </a:r>
            <a:r>
              <a:rPr lang="en-US" smtClean="0"/>
              <a:t> would be most useful to or supportive of future assessments? 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 What are the greatest </a:t>
            </a:r>
            <a:r>
              <a:rPr lang="en-US" b="1" smtClean="0"/>
              <a:t>challenges</a:t>
            </a:r>
            <a:r>
              <a:rPr lang="en-US" smtClean="0"/>
              <a:t> and </a:t>
            </a:r>
            <a:r>
              <a:rPr lang="en-US" b="1" smtClean="0"/>
              <a:t>opportunities</a:t>
            </a:r>
            <a:r>
              <a:rPr lang="en-US" smtClean="0"/>
              <a:t> relevant to the use of remote sensing data for impacts assessment?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Breakout Session IV:</a:t>
            </a:r>
            <a:br>
              <a:rPr lang="en-US" sz="2800" smtClean="0"/>
            </a:br>
            <a:r>
              <a:rPr lang="en-US" sz="2800" smtClean="0"/>
              <a:t>Applying Remote Sensing Observations to Impacts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Current NASA Missions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Terra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Aqua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Aura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TRMM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ICESAT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QUICKSCAT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Calipso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Cloudsat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GRACE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JASON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EO-1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/>
              <a:t>Breakout Session IV:</a:t>
            </a:r>
            <a:br>
              <a:rPr lang="en-US" sz="2800" smtClean="0"/>
            </a:br>
            <a:r>
              <a:rPr lang="en-US" sz="2800" smtClean="0"/>
              <a:t>Applying Remote Sensing Observations to Impacts Assessment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dirty="0" smtClean="0"/>
              <a:t>Planned Missions: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NPP/NPOESS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SMAP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OCO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err="1" smtClean="0"/>
              <a:t>Landsat</a:t>
            </a:r>
            <a:endParaRPr lang="en-US" dirty="0" smtClean="0"/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ACE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AQUARIUS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GLORY</a:t>
            </a:r>
          </a:p>
          <a:p>
            <a:pPr lvl="1" fontAlgn="auto">
              <a:spcAft>
                <a:spcPts val="0"/>
              </a:spcAft>
              <a:buFont typeface="Arial"/>
              <a:buChar char="–"/>
              <a:defRPr/>
            </a:pPr>
            <a:r>
              <a:rPr lang="en-US" dirty="0" smtClean="0"/>
              <a:t>ICESAT</a:t>
            </a: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357</Words>
  <Application>Microsoft Macintosh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Breakout Session IV: Applying Remote Sensing Observations to Impacts Assessment</vt:lpstr>
      <vt:lpstr>Breakout Session IV: Applying Remote Sensing Observations to Impacts Assessment</vt:lpstr>
      <vt:lpstr>Breakout Session IV: Applying Remote Sensing Observations to Impact Assessment</vt:lpstr>
      <vt:lpstr>Breakout Session IV: Applying Remote Sensing Observations to Impacts Assessment</vt:lpstr>
      <vt:lpstr>Questions to be addressed</vt:lpstr>
      <vt:lpstr>Breakout Session IV: Applying Remote Sensing Observations to Impacts Assessment</vt:lpstr>
      <vt:lpstr>Breakout Session IV: Applying Remote Sensing Observations to Impacts Assessment</vt:lpstr>
    </vt:vector>
  </TitlesOfParts>
  <Company>NASA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Marc Imhoff</dc:creator>
  <cp:lastModifiedBy>jgacker</cp:lastModifiedBy>
  <cp:revision>15</cp:revision>
  <dcterms:created xsi:type="dcterms:W3CDTF">2008-04-29T13:58:09Z</dcterms:created>
  <dcterms:modified xsi:type="dcterms:W3CDTF">2008-04-29T20:00:27Z</dcterms:modified>
</cp:coreProperties>
</file>